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297" r:id="rId17"/>
    <p:sldId id="323" r:id="rId18"/>
    <p:sldId id="324"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4" d="100"/>
          <a:sy n="74" d="100"/>
        </p:scale>
        <p:origin x="1042" y="5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A21056-2537-1419-1269-AB14BFC91A30}"/>
              </a:ext>
            </a:extLst>
          </p:cNvPr>
          <p:cNvSpPr>
            <a:spLocks noGrp="1"/>
          </p:cNvSpPr>
          <p:nvPr>
            <p:ph type="ctrTitle"/>
          </p:nvPr>
        </p:nvSpPr>
        <p:spPr>
          <a:xfrm>
            <a:off x="218210" y="849782"/>
            <a:ext cx="11783290" cy="2727709"/>
          </a:xfrm>
        </p:spPr>
        <p:txBody>
          <a:bodyPr/>
          <a:lstStyle/>
          <a:p>
            <a:r>
              <a:rPr lang="en-IN" dirty="0"/>
              <a:t>DEPARTMENT OF ELECTRONICS AND COMMUNICATION ENGINEERING</a:t>
            </a:r>
          </a:p>
        </p:txBody>
      </p:sp>
      <p:sp>
        <p:nvSpPr>
          <p:cNvPr id="4" name="Subtitle 3">
            <a:extLst>
              <a:ext uri="{FF2B5EF4-FFF2-40B4-BE49-F238E27FC236}">
                <a16:creationId xmlns:a16="http://schemas.microsoft.com/office/drawing/2014/main" id="{F6C45667-48AE-F764-80E3-F5D4D03D8110}"/>
              </a:ext>
            </a:extLst>
          </p:cNvPr>
          <p:cNvSpPr>
            <a:spLocks noGrp="1"/>
          </p:cNvSpPr>
          <p:nvPr>
            <p:ph type="subTitle" idx="1"/>
          </p:nvPr>
        </p:nvSpPr>
        <p:spPr>
          <a:xfrm>
            <a:off x="914400" y="3813606"/>
            <a:ext cx="8000999" cy="2194612"/>
          </a:xfrm>
        </p:spPr>
        <p:txBody>
          <a:bodyPr>
            <a:normAutofit/>
          </a:bodyPr>
          <a:lstStyle/>
          <a:p>
            <a:r>
              <a:rPr lang="en-IN" b="1" dirty="0"/>
              <a:t>18ECP105L-MINOR PROJECT- III FRIST REVIEW </a:t>
            </a:r>
            <a:r>
              <a:rPr lang="en-IN" b="1" dirty="0">
                <a:solidFill>
                  <a:srgbClr val="FF0000"/>
                </a:solidFill>
              </a:rPr>
              <a:t>TITLE :WIRELESS LOCKING SYSTEM THROUGH OTP </a:t>
            </a:r>
            <a:r>
              <a:rPr lang="en-IN" dirty="0"/>
              <a:t>YEAR/SEMESTER-III/V BATCH NUMBER: 13 DATE:28/09/2024</a:t>
            </a:r>
            <a:endParaRPr lang="en-IN" b="1" dirty="0"/>
          </a:p>
          <a:p>
            <a:r>
              <a:rPr lang="en-IN" dirty="0"/>
              <a:t>                           </a:t>
            </a:r>
          </a:p>
          <a:p>
            <a:endParaRPr lang="en-IN" dirty="0"/>
          </a:p>
        </p:txBody>
      </p:sp>
      <p:sp>
        <p:nvSpPr>
          <p:cNvPr id="6" name="TextBox 5">
            <a:extLst>
              <a:ext uri="{FF2B5EF4-FFF2-40B4-BE49-F238E27FC236}">
                <a16:creationId xmlns:a16="http://schemas.microsoft.com/office/drawing/2014/main" id="{2CB038B9-5D33-D0D7-D8D8-2848D202E90D}"/>
              </a:ext>
            </a:extLst>
          </p:cNvPr>
          <p:cNvSpPr txBox="1"/>
          <p:nvPr/>
        </p:nvSpPr>
        <p:spPr>
          <a:xfrm>
            <a:off x="10085243" y="5194408"/>
            <a:ext cx="2384713" cy="1200329"/>
          </a:xfrm>
          <a:prstGeom prst="rect">
            <a:avLst/>
          </a:prstGeom>
          <a:noFill/>
        </p:spPr>
        <p:txBody>
          <a:bodyPr wrap="square">
            <a:spAutoFit/>
          </a:bodyPr>
          <a:lstStyle/>
          <a:p>
            <a:r>
              <a:rPr lang="en-IN" b="1" dirty="0"/>
              <a:t>PRESENTED BY: </a:t>
            </a:r>
            <a:r>
              <a:rPr lang="en-IN" b="1" dirty="0" err="1"/>
              <a:t>K.Ashwitha</a:t>
            </a:r>
            <a:r>
              <a:rPr lang="en-IN" b="1" dirty="0"/>
              <a:t>                                               </a:t>
            </a:r>
            <a:r>
              <a:rPr lang="en-IN" b="1" dirty="0" err="1"/>
              <a:t>P.K.Dharshana</a:t>
            </a:r>
            <a:r>
              <a:rPr lang="en-IN" b="1" dirty="0"/>
              <a:t> </a:t>
            </a:r>
            <a:r>
              <a:rPr lang="en-IN" b="1" dirty="0" err="1"/>
              <a:t>M.Elakkiyaa</a:t>
            </a:r>
            <a:endParaRPr lang="en-IN" b="1" dirty="0"/>
          </a:p>
        </p:txBody>
      </p:sp>
      <p:sp>
        <p:nvSpPr>
          <p:cNvPr id="8" name="TextBox 7">
            <a:extLst>
              <a:ext uri="{FF2B5EF4-FFF2-40B4-BE49-F238E27FC236}">
                <a16:creationId xmlns:a16="http://schemas.microsoft.com/office/drawing/2014/main" id="{B97767F4-9398-7F67-85E4-B20C7D7F3B21}"/>
              </a:ext>
            </a:extLst>
          </p:cNvPr>
          <p:cNvSpPr txBox="1"/>
          <p:nvPr/>
        </p:nvSpPr>
        <p:spPr>
          <a:xfrm>
            <a:off x="7668491" y="3879168"/>
            <a:ext cx="6234544" cy="1039772"/>
          </a:xfrm>
          <a:prstGeom prst="rect">
            <a:avLst/>
          </a:prstGeom>
          <a:noFill/>
        </p:spPr>
        <p:txBody>
          <a:bodyPr wrap="square">
            <a:spAutoFit/>
          </a:bodyPr>
          <a:lstStyle/>
          <a:p>
            <a:pPr marL="12700" marR="5080" indent="28575" algn="ctr">
              <a:lnSpc>
                <a:spcPct val="112700"/>
              </a:lnSpc>
              <a:spcBef>
                <a:spcPts val="95"/>
              </a:spcBef>
            </a:pPr>
            <a:r>
              <a:rPr lang="en-US" sz="1800" b="1" dirty="0">
                <a:solidFill>
                  <a:srgbClr val="0D0D0D"/>
                </a:solidFill>
                <a:latin typeface="Calibri"/>
                <a:cs typeface="Calibri"/>
              </a:rPr>
              <a:t>G</a:t>
            </a:r>
            <a:r>
              <a:rPr lang="en-US" sz="1800" b="1" spc="40" dirty="0">
                <a:solidFill>
                  <a:srgbClr val="0D0D0D"/>
                </a:solidFill>
                <a:latin typeface="Calibri"/>
                <a:cs typeface="Calibri"/>
              </a:rPr>
              <a:t>U</a:t>
            </a:r>
            <a:r>
              <a:rPr lang="en-US" sz="1800" b="1" spc="-15" dirty="0">
                <a:solidFill>
                  <a:srgbClr val="0D0D0D"/>
                </a:solidFill>
                <a:latin typeface="Calibri"/>
                <a:cs typeface="Calibri"/>
              </a:rPr>
              <a:t>I</a:t>
            </a:r>
            <a:r>
              <a:rPr lang="en-US" sz="1800" b="1" spc="10" dirty="0">
                <a:solidFill>
                  <a:srgbClr val="0D0D0D"/>
                </a:solidFill>
                <a:latin typeface="Calibri"/>
                <a:cs typeface="Calibri"/>
              </a:rPr>
              <a:t>D</a:t>
            </a:r>
            <a:r>
              <a:rPr lang="en-US" sz="1800" b="1" spc="-5" dirty="0">
                <a:solidFill>
                  <a:srgbClr val="0D0D0D"/>
                </a:solidFill>
                <a:latin typeface="Calibri"/>
                <a:cs typeface="Calibri"/>
              </a:rPr>
              <a:t>E</a:t>
            </a:r>
            <a:r>
              <a:rPr lang="en-US" sz="1800" b="1" spc="15" dirty="0">
                <a:solidFill>
                  <a:srgbClr val="0D0D0D"/>
                </a:solidFill>
                <a:latin typeface="Calibri"/>
                <a:cs typeface="Calibri"/>
              </a:rPr>
              <a:t>D</a:t>
            </a:r>
            <a:r>
              <a:rPr lang="en-US" sz="1800" b="1" spc="-80" dirty="0">
                <a:solidFill>
                  <a:srgbClr val="0D0D0D"/>
                </a:solidFill>
                <a:latin typeface="Calibri"/>
                <a:cs typeface="Calibri"/>
              </a:rPr>
              <a:t> </a:t>
            </a:r>
            <a:r>
              <a:rPr lang="en-US" sz="1800" b="1" spc="-70" dirty="0">
                <a:solidFill>
                  <a:srgbClr val="0D0D0D"/>
                </a:solidFill>
                <a:latin typeface="Calibri"/>
                <a:cs typeface="Calibri"/>
              </a:rPr>
              <a:t>B</a:t>
            </a:r>
            <a:r>
              <a:rPr lang="en-US" sz="1800" b="1" spc="-145" dirty="0">
                <a:solidFill>
                  <a:srgbClr val="0D0D0D"/>
                </a:solidFill>
                <a:latin typeface="Calibri"/>
                <a:cs typeface="Calibri"/>
              </a:rPr>
              <a:t>Y</a:t>
            </a:r>
            <a:r>
              <a:rPr lang="en-US" sz="1800" b="1" spc="5" dirty="0">
                <a:solidFill>
                  <a:srgbClr val="0D0D0D"/>
                </a:solidFill>
                <a:latin typeface="Calibri"/>
                <a:cs typeface="Calibri"/>
              </a:rPr>
              <a:t>:</a:t>
            </a:r>
          </a:p>
          <a:p>
            <a:pPr marL="12700" marR="5080" indent="28575" algn="ctr">
              <a:lnSpc>
                <a:spcPct val="112700"/>
              </a:lnSpc>
              <a:spcBef>
                <a:spcPts val="95"/>
              </a:spcBef>
            </a:pPr>
            <a:r>
              <a:rPr lang="en-US" sz="1800" b="1" spc="5" dirty="0">
                <a:solidFill>
                  <a:srgbClr val="0D0D0D"/>
                </a:solidFill>
                <a:latin typeface="Calibri"/>
                <a:cs typeface="Calibri"/>
              </a:rPr>
              <a:t>     </a:t>
            </a:r>
            <a:r>
              <a:rPr lang="en-US" sz="1800" b="1" spc="5" dirty="0" err="1">
                <a:solidFill>
                  <a:srgbClr val="0D0D0D"/>
                </a:solidFill>
                <a:latin typeface="Calibri"/>
                <a:cs typeface="Calibri"/>
              </a:rPr>
              <a:t>Mrs.L.Kavitha</a:t>
            </a:r>
            <a:r>
              <a:rPr lang="en-US" sz="1800" b="1" spc="5" dirty="0">
                <a:solidFill>
                  <a:srgbClr val="0D0D0D"/>
                </a:solidFill>
                <a:latin typeface="Calibri"/>
                <a:cs typeface="Calibri"/>
              </a:rPr>
              <a:t> , M.E</a:t>
            </a:r>
          </a:p>
          <a:p>
            <a:pPr marL="12700" marR="5080" indent="28575" algn="ctr">
              <a:lnSpc>
                <a:spcPct val="112700"/>
              </a:lnSpc>
              <a:spcBef>
                <a:spcPts val="95"/>
              </a:spcBef>
            </a:pPr>
            <a:r>
              <a:rPr lang="en-US" sz="1800" b="1" spc="5" dirty="0">
                <a:solidFill>
                  <a:srgbClr val="0D0D0D"/>
                </a:solidFill>
                <a:latin typeface="Calibri"/>
                <a:cs typeface="Calibri"/>
              </a:rPr>
              <a:t>AP/ECE </a:t>
            </a:r>
            <a:endParaRPr lang="en-US" sz="1800" b="1" spc="30" dirty="0">
              <a:solidFill>
                <a:srgbClr val="0D0D0D"/>
              </a:solidFill>
              <a:latin typeface="Calibri"/>
              <a:cs typeface="Calibri"/>
            </a:endParaRPr>
          </a:p>
        </p:txBody>
      </p:sp>
      <p:pic>
        <p:nvPicPr>
          <p:cNvPr id="9" name="object 7">
            <a:extLst>
              <a:ext uri="{FF2B5EF4-FFF2-40B4-BE49-F238E27FC236}">
                <a16:creationId xmlns:a16="http://schemas.microsoft.com/office/drawing/2014/main" id="{51588482-170D-6689-69B6-FFFF407AC9B0}"/>
              </a:ext>
            </a:extLst>
          </p:cNvPr>
          <p:cNvPicPr/>
          <p:nvPr/>
        </p:nvPicPr>
        <p:blipFill>
          <a:blip r:embed="rId3" cstate="print"/>
          <a:stretch>
            <a:fillRect/>
          </a:stretch>
        </p:blipFill>
        <p:spPr>
          <a:xfrm>
            <a:off x="78739" y="107447"/>
            <a:ext cx="5026661" cy="1568954"/>
          </a:xfrm>
          <a:prstGeom prst="rect">
            <a:avLst/>
          </a:prstGeom>
        </p:spPr>
      </p:pic>
      <p:pic>
        <p:nvPicPr>
          <p:cNvPr id="10" name="Picture 9">
            <a:extLst>
              <a:ext uri="{FF2B5EF4-FFF2-40B4-BE49-F238E27FC236}">
                <a16:creationId xmlns:a16="http://schemas.microsoft.com/office/drawing/2014/main" id="{D4A940F2-2860-CBB9-D01F-B5FD66CAE896}"/>
              </a:ext>
            </a:extLst>
          </p:cNvPr>
          <p:cNvPicPr>
            <a:picLocks noChangeAspect="1"/>
          </p:cNvPicPr>
          <p:nvPr/>
        </p:nvPicPr>
        <p:blipFill>
          <a:blip r:embed="rId4"/>
          <a:stretch>
            <a:fillRect/>
          </a:stretch>
        </p:blipFill>
        <p:spPr>
          <a:xfrm>
            <a:off x="10085243" y="168910"/>
            <a:ext cx="1694835" cy="1024217"/>
          </a:xfrm>
          <a:prstGeom prst="rect">
            <a:avLst/>
          </a:prstGeom>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7" name="Text Placeholder 6">
            <a:extLst>
              <a:ext uri="{FF2B5EF4-FFF2-40B4-BE49-F238E27FC236}">
                <a16:creationId xmlns:a16="http://schemas.microsoft.com/office/drawing/2014/main" id="{3BB2F628-8C9B-7FC8-8ACD-4B40A4F66329}"/>
              </a:ext>
            </a:extLst>
          </p:cNvPr>
          <p:cNvSpPr>
            <a:spLocks noGrp="1"/>
          </p:cNvSpPr>
          <p:nvPr>
            <p:ph type="body" sz="quarter" idx="13"/>
          </p:nvPr>
        </p:nvSpPr>
        <p:spPr>
          <a:xfrm>
            <a:off x="633846" y="665018"/>
            <a:ext cx="11409218" cy="5891645"/>
          </a:xfrm>
        </p:spPr>
        <p:txBody>
          <a:bodyPr/>
          <a:lstStyle/>
          <a:p>
            <a:r>
              <a:rPr lang="en-US" sz="2000" b="1" dirty="0">
                <a:solidFill>
                  <a:schemeClr val="tx1"/>
                </a:solidFill>
                <a:latin typeface="Arial" panose="020B0604020202020204" pitchFamily="34" charset="0"/>
                <a:cs typeface="Arial" panose="020B0604020202020204" pitchFamily="34" charset="0"/>
              </a:rPr>
              <a:t>4. Servo Motor</a:t>
            </a: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Function</a:t>
            </a:r>
            <a:r>
              <a:rPr lang="en-US" sz="2000" dirty="0">
                <a:solidFill>
                  <a:srgbClr val="0070C0"/>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Mechanically operates the locking mechanism (locking or unlocking the door).</a:t>
            </a: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Role</a:t>
            </a:r>
            <a:r>
              <a:rPr lang="en-US" sz="2000" dirty="0">
                <a:solidFill>
                  <a:srgbClr val="0070C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Controlled by the Arduino, the servo motor rotates to engage or disengage the lock based on the verified OTP.</a:t>
            </a:r>
          </a:p>
          <a:p>
            <a:r>
              <a:rPr lang="en-US" sz="2000" b="1" dirty="0">
                <a:solidFill>
                  <a:schemeClr val="tx1"/>
                </a:solidFill>
                <a:latin typeface="Arial" panose="020B0604020202020204" pitchFamily="34" charset="0"/>
                <a:cs typeface="Arial" panose="020B0604020202020204" pitchFamily="34" charset="0"/>
              </a:rPr>
              <a:t>5. LED</a:t>
            </a: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Function</a:t>
            </a:r>
            <a:r>
              <a:rPr lang="en-US" sz="2000" dirty="0">
                <a:solidFill>
                  <a:srgbClr val="0070C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Provides visual feedback during operation.</a:t>
            </a: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Role</a:t>
            </a:r>
            <a:r>
              <a:rPr lang="en-US" sz="2000" dirty="0">
                <a:solidFill>
                  <a:srgbClr val="0070C0"/>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Can be used to indicate the status of the system (e.g., green LED for successful unlocking, red LED for failure or incorrect OTP).</a:t>
            </a:r>
          </a:p>
          <a:p>
            <a:r>
              <a:rPr lang="en-US" sz="2000" b="1" dirty="0">
                <a:solidFill>
                  <a:schemeClr val="tx1"/>
                </a:solidFill>
                <a:latin typeface="Arial" panose="020B0604020202020204" pitchFamily="34" charset="0"/>
                <a:cs typeface="Arial" panose="020B0604020202020204" pitchFamily="34" charset="0"/>
              </a:rPr>
              <a:t>6. Power Bank</a:t>
            </a: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Function</a:t>
            </a:r>
            <a:r>
              <a:rPr lang="en-US" sz="2000" dirty="0">
                <a:solidFill>
                  <a:srgbClr val="0070C0"/>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Supplies portable power to the entire locking system.</a:t>
            </a: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Role</a:t>
            </a:r>
            <a:r>
              <a:rPr lang="en-US" sz="2000" dirty="0">
                <a:solidFill>
                  <a:srgbClr val="0070C0"/>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Ensures that the system operates independently without needing a constant AC power source, making it suitable for various installation environments.</a:t>
            </a:r>
          </a:p>
          <a:p>
            <a:endParaRPr lang="en-IN" sz="2000" dirty="0">
              <a:solidFill>
                <a:schemeClr val="tx1"/>
              </a:solidFill>
            </a:endParaRPr>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37" name="Title 36">
            <a:extLst>
              <a:ext uri="{FF2B5EF4-FFF2-40B4-BE49-F238E27FC236}">
                <a16:creationId xmlns:a16="http://schemas.microsoft.com/office/drawing/2014/main" id="{8754FBC3-7D9C-5869-5924-C6C1362A6A53}"/>
              </a:ext>
            </a:extLst>
          </p:cNvPr>
          <p:cNvSpPr>
            <a:spLocks noGrp="1"/>
          </p:cNvSpPr>
          <p:nvPr>
            <p:ph type="title"/>
          </p:nvPr>
        </p:nvSpPr>
        <p:spPr>
          <a:xfrm>
            <a:off x="4179462" y="-214799"/>
            <a:ext cx="9879437" cy="980844"/>
          </a:xfrm>
        </p:spPr>
        <p:txBody>
          <a:bodyPr/>
          <a:lstStyle/>
          <a:p>
            <a:r>
              <a:rPr lang="en-IN" dirty="0"/>
              <a:t>Working plan</a:t>
            </a:r>
          </a:p>
        </p:txBody>
      </p:sp>
      <p:sp>
        <p:nvSpPr>
          <p:cNvPr id="39" name="TextBox 38">
            <a:extLst>
              <a:ext uri="{FF2B5EF4-FFF2-40B4-BE49-F238E27FC236}">
                <a16:creationId xmlns:a16="http://schemas.microsoft.com/office/drawing/2014/main" id="{66F5E0F2-5AED-6802-5D41-947A1172B257}"/>
              </a:ext>
            </a:extLst>
          </p:cNvPr>
          <p:cNvSpPr txBox="1"/>
          <p:nvPr/>
        </p:nvSpPr>
        <p:spPr>
          <a:xfrm>
            <a:off x="758027" y="980844"/>
            <a:ext cx="11544299" cy="5601533"/>
          </a:xfrm>
          <a:prstGeom prst="rect">
            <a:avLst/>
          </a:prstGeom>
          <a:noFill/>
        </p:spPr>
        <p:txBody>
          <a:bodyPr wrap="square">
            <a:spAutoFit/>
          </a:bodyPr>
          <a:lstStyle/>
          <a:p>
            <a:r>
              <a:rPr lang="en-IN" sz="2000" b="1" dirty="0">
                <a:latin typeface="Arial" panose="020B0604020202020204" pitchFamily="34" charset="0"/>
                <a:cs typeface="Arial" panose="020B0604020202020204" pitchFamily="34" charset="0"/>
              </a:rPr>
              <a:t>1.Requirements Gathering</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Functional Requirements</a:t>
            </a:r>
            <a:r>
              <a:rPr lang="en-IN"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User registration and management.</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OTP generation and validation.</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Lock/unlock mechanism via mobile app or web interface.</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Non-Functional Requirements</a:t>
            </a:r>
            <a:r>
              <a:rPr lang="en-IN"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Security (encryption standards).</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Reliability and availability.</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User-friendly interface.</a:t>
            </a:r>
          </a:p>
          <a:p>
            <a:pPr marL="742950" lvl="1"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2. System Design</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Architecture</a:t>
            </a:r>
            <a:r>
              <a:rPr lang="en-IN"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Choose between a centralized or decentralized system.</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Define components: mobile app, server, locking mechanism, communication protocol (e.g., Bluetooth, Wi-Fi).</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Database Design</a:t>
            </a:r>
            <a:r>
              <a:rPr lang="en-IN"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User data storage (email, phone number, hashed passwords).</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OTP storage and expiration logic.</a:t>
            </a:r>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
        <p:nvSpPr>
          <p:cNvPr id="6" name="Content Placeholder 5">
            <a:extLst>
              <a:ext uri="{FF2B5EF4-FFF2-40B4-BE49-F238E27FC236}">
                <a16:creationId xmlns:a16="http://schemas.microsoft.com/office/drawing/2014/main" id="{A2D4E9A4-3A07-F0AF-323E-4A199F71291A}"/>
              </a:ext>
            </a:extLst>
          </p:cNvPr>
          <p:cNvSpPr>
            <a:spLocks noGrp="1"/>
          </p:cNvSpPr>
          <p:nvPr>
            <p:ph sz="quarter" idx="4"/>
          </p:nvPr>
        </p:nvSpPr>
        <p:spPr>
          <a:xfrm>
            <a:off x="765974" y="457199"/>
            <a:ext cx="10511627" cy="6400801"/>
          </a:xfrm>
        </p:spPr>
        <p:txBody>
          <a:bodyPr>
            <a:normAutofit/>
          </a:bodyPr>
          <a:lstStyle/>
          <a:p>
            <a:pPr marL="0" indent="0">
              <a:buNone/>
            </a:pPr>
            <a:r>
              <a:rPr lang="en-IN" sz="2000" b="1" dirty="0">
                <a:solidFill>
                  <a:schemeClr val="tx1"/>
                </a:solidFill>
                <a:latin typeface="Arial" panose="020B0604020202020204" pitchFamily="34" charset="0"/>
                <a:cs typeface="Arial" panose="020B0604020202020204" pitchFamily="34" charset="0"/>
              </a:rPr>
              <a:t>3.Technology Stack</a:t>
            </a:r>
          </a:p>
          <a:p>
            <a:pPr>
              <a:buFont typeface="Arial" panose="020B0604020202020204" pitchFamily="34" charset="0"/>
              <a:buChar char="•"/>
            </a:pPr>
            <a:r>
              <a:rPr lang="en-IN" sz="2000" b="1" dirty="0">
                <a:solidFill>
                  <a:schemeClr val="tx1"/>
                </a:solidFill>
                <a:latin typeface="Arial" panose="020B0604020202020204" pitchFamily="34" charset="0"/>
                <a:cs typeface="Arial" panose="020B0604020202020204" pitchFamily="34" charset="0"/>
              </a:rPr>
              <a:t>Hardware</a:t>
            </a:r>
            <a:r>
              <a:rPr lang="en-IN" sz="20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Wireless locking mechanism (smart lock).</a:t>
            </a:r>
          </a:p>
          <a:p>
            <a:pPr marL="742950" lvl="1" indent="-28575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Microcontroller (e.g., Arduino, Raspberry Pi) for interfacing.</a:t>
            </a:r>
          </a:p>
          <a:p>
            <a:pPr>
              <a:buFont typeface="Arial" panose="020B0604020202020204" pitchFamily="34" charset="0"/>
              <a:buChar char="•"/>
            </a:pPr>
            <a:r>
              <a:rPr lang="en-IN" sz="2000" b="1" dirty="0">
                <a:solidFill>
                  <a:schemeClr val="tx1"/>
                </a:solidFill>
                <a:latin typeface="Arial" panose="020B0604020202020204" pitchFamily="34" charset="0"/>
                <a:cs typeface="Arial" panose="020B0604020202020204" pitchFamily="34" charset="0"/>
              </a:rPr>
              <a:t>Software</a:t>
            </a:r>
            <a:r>
              <a:rPr lang="en-IN" sz="20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Mobile application (Android/iOS).</a:t>
            </a:r>
          </a:p>
          <a:p>
            <a:pPr marL="742950" lvl="1" indent="-28575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Backend server (Node.js, Python).</a:t>
            </a:r>
          </a:p>
          <a:p>
            <a:pPr marL="742950" lvl="1" indent="-28575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Database (MySQL, MongoDB).</a:t>
            </a:r>
          </a:p>
          <a:p>
            <a:pPr>
              <a:buFont typeface="Arial" panose="020B0604020202020204" pitchFamily="34" charset="0"/>
              <a:buChar char="•"/>
            </a:pPr>
            <a:r>
              <a:rPr lang="en-IN" sz="2000" b="1" dirty="0">
                <a:solidFill>
                  <a:schemeClr val="tx1"/>
                </a:solidFill>
                <a:latin typeface="Arial" panose="020B0604020202020204" pitchFamily="34" charset="0"/>
                <a:cs typeface="Arial" panose="020B0604020202020204" pitchFamily="34" charset="0"/>
              </a:rPr>
              <a:t>OTP Generation</a:t>
            </a:r>
            <a:r>
              <a:rPr lang="en-IN" sz="20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Use libraries like Twilio or Authy for OTP generation and delivery</a:t>
            </a:r>
          </a:p>
          <a:p>
            <a:pPr marL="0" indent="0">
              <a:buNone/>
            </a:pPr>
            <a:r>
              <a:rPr lang="en-US" sz="2000" b="1" dirty="0">
                <a:solidFill>
                  <a:schemeClr val="tx1"/>
                </a:solidFill>
                <a:latin typeface="Arial" panose="020B0604020202020204" pitchFamily="34" charset="0"/>
                <a:cs typeface="Arial" panose="020B0604020202020204" pitchFamily="34" charset="0"/>
              </a:rPr>
              <a:t>4. Deployment</a:t>
            </a:r>
          </a:p>
          <a:p>
            <a:r>
              <a:rPr lang="en-US" sz="2000" b="1" dirty="0">
                <a:solidFill>
                  <a:schemeClr val="tx1"/>
                </a:solidFill>
                <a:latin typeface="Arial" panose="020B0604020202020204" pitchFamily="34" charset="0"/>
                <a:cs typeface="Arial" panose="020B0604020202020204" pitchFamily="34" charset="0"/>
              </a:rPr>
              <a:t>Pilot Deployment</a:t>
            </a:r>
            <a:r>
              <a:rPr lang="en-US" sz="2000" dirty="0">
                <a:solidFill>
                  <a:schemeClr val="tx1"/>
                </a:solidFill>
                <a:latin typeface="Arial" panose="020B0604020202020204" pitchFamily="34" charset="0"/>
                <a:cs typeface="Arial" panose="020B0604020202020204" pitchFamily="34" charset="0"/>
              </a:rPr>
              <a:t>: Deploy in a controlled environment to monitor performance.</a:t>
            </a:r>
          </a:p>
          <a:p>
            <a:pPr>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Full Deployment</a:t>
            </a:r>
            <a:r>
              <a:rPr lang="en-US" sz="2000" dirty="0">
                <a:solidFill>
                  <a:schemeClr val="tx1"/>
                </a:solidFill>
                <a:latin typeface="Arial" panose="020B0604020202020204" pitchFamily="34" charset="0"/>
                <a:cs typeface="Arial" panose="020B0604020202020204" pitchFamily="34" charset="0"/>
              </a:rPr>
              <a:t>: Roll out the system to all users after addressing issues found in the pilot.</a:t>
            </a:r>
          </a:p>
          <a:p>
            <a:endParaRPr lang="en-IN" sz="2000" dirty="0"/>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E594091-BC99-1002-5B45-18C6C733A27E}"/>
              </a:ext>
            </a:extLst>
          </p:cNvPr>
          <p:cNvSpPr txBox="1"/>
          <p:nvPr/>
        </p:nvSpPr>
        <p:spPr>
          <a:xfrm>
            <a:off x="491836" y="706583"/>
            <a:ext cx="10546773" cy="4678204"/>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5.Development Phases</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Phase 1: Prototyping</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Develop a basic version of the locking mechanism.</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Create a simple mobile app for OTP request and lock/unlock functionalities.</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Phase 2: Backend Development</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Implement user registration, OTP generation, and validation.</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Set up database and server.</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Phase 3: Integration</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Connect the mobile app with the backend.</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Ensure communication between the mobile app and the lock.</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6. Testing</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Unit Testing</a:t>
            </a:r>
            <a:r>
              <a:rPr lang="en-US" sz="2000" dirty="0">
                <a:latin typeface="Arial" panose="020B0604020202020204" pitchFamily="34" charset="0"/>
                <a:cs typeface="Arial" panose="020B0604020202020204" pitchFamily="34" charset="0"/>
              </a:rPr>
              <a:t>: Test individual components (backend, app, locking mechanism).</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Integration Testing</a:t>
            </a:r>
            <a:r>
              <a:rPr lang="en-US" sz="2000" dirty="0">
                <a:latin typeface="Arial" panose="020B0604020202020204" pitchFamily="34" charset="0"/>
                <a:cs typeface="Arial" panose="020B0604020202020204" pitchFamily="34" charset="0"/>
              </a:rPr>
              <a:t>: Ensure all components work together.</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User Acceptance Testing</a:t>
            </a:r>
            <a:r>
              <a:rPr lang="en-US" sz="2000" dirty="0">
                <a:latin typeface="Arial" panose="020B0604020202020204" pitchFamily="34" charset="0"/>
                <a:cs typeface="Arial" panose="020B0604020202020204" pitchFamily="34" charset="0"/>
              </a:rPr>
              <a:t>: Conduct testing with potential users for feedback.</a:t>
            </a:r>
          </a:p>
        </p:txBody>
      </p:sp>
    </p:spTree>
    <p:extLst>
      <p:ext uri="{BB962C8B-B14F-4D97-AF65-F5344CB8AC3E}">
        <p14:creationId xmlns:p14="http://schemas.microsoft.com/office/powerpoint/2010/main" val="197317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AC4B-48E6-516F-2CCC-463841471AE4}"/>
              </a:ext>
            </a:extLst>
          </p:cNvPr>
          <p:cNvSpPr>
            <a:spLocks noGrp="1"/>
          </p:cNvSpPr>
          <p:nvPr>
            <p:ph type="title"/>
          </p:nvPr>
        </p:nvSpPr>
        <p:spPr>
          <a:xfrm>
            <a:off x="5476401" y="-301221"/>
            <a:ext cx="7965461" cy="994164"/>
          </a:xfrm>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7A9815D7-74D8-B2A9-110B-589A1E9F7087}"/>
              </a:ext>
            </a:extLst>
          </p:cNvPr>
          <p:cNvSpPr>
            <a:spLocks noGrp="1"/>
          </p:cNvSpPr>
          <p:nvPr>
            <p:ph sz="half" idx="2"/>
          </p:nvPr>
        </p:nvSpPr>
        <p:spPr>
          <a:xfrm>
            <a:off x="2847108" y="1215736"/>
            <a:ext cx="9268691" cy="5434446"/>
          </a:xfrm>
        </p:spPr>
        <p:txBody>
          <a:bodyPr>
            <a:normAutofit fontScale="25000" lnSpcReduction="20000"/>
          </a:bodyPr>
          <a:lstStyle/>
          <a:p>
            <a:pPr marL="342900" indent="-342900" algn="just">
              <a:lnSpc>
                <a:spcPct val="150000"/>
              </a:lnSpc>
              <a:buFont typeface="Wingdings" panose="05000000000000000000" pitchFamily="2" charset="2"/>
              <a:buChar char="Ø"/>
            </a:pPr>
            <a:r>
              <a:rPr lang="en-IN" sz="8000" dirty="0">
                <a:solidFill>
                  <a:schemeClr val="tx1"/>
                </a:solidFill>
                <a:latin typeface="Arial" panose="020B0604020202020204" pitchFamily="34" charset="0"/>
                <a:cs typeface="Arial" panose="020B0604020202020204" pitchFamily="34" charset="0"/>
              </a:rPr>
              <a:t>OTP BASED SMART WIRELESS LOCK SYSTEM USING ARDUINO BY Ashwini Kumar Singh.</a:t>
            </a:r>
          </a:p>
          <a:p>
            <a:pPr marL="342900" indent="-342900" algn="just">
              <a:lnSpc>
                <a:spcPct val="150000"/>
              </a:lnSpc>
              <a:buFont typeface="Wingdings" panose="05000000000000000000" pitchFamily="2" charset="2"/>
              <a:buChar char="Ø"/>
            </a:pPr>
            <a:r>
              <a:rPr lang="en-IN" sz="8000" dirty="0" err="1">
                <a:solidFill>
                  <a:schemeClr val="tx1"/>
                </a:solidFill>
                <a:latin typeface="Arial" panose="020B0604020202020204" pitchFamily="34" charset="0"/>
                <a:cs typeface="Arial" panose="020B0604020202020204" pitchFamily="34" charset="0"/>
              </a:rPr>
              <a:t>Elins</a:t>
            </a:r>
            <a:r>
              <a:rPr lang="en-IN" sz="8000" dirty="0">
                <a:solidFill>
                  <a:schemeClr val="tx1"/>
                </a:solidFill>
                <a:latin typeface="Arial" panose="020B0604020202020204" pitchFamily="34" charset="0"/>
                <a:cs typeface="Arial" panose="020B0604020202020204" pitchFamily="34" charset="0"/>
              </a:rPr>
              <a:t> Journal, </a:t>
            </a:r>
            <a:r>
              <a:rPr lang="en-IN" sz="8000" dirty="0" err="1">
                <a:solidFill>
                  <a:schemeClr val="tx1"/>
                </a:solidFill>
                <a:latin typeface="Arial" panose="020B0604020202020204" pitchFamily="34" charset="0"/>
                <a:cs typeface="Arial" panose="020B0604020202020204" pitchFamily="34" charset="0"/>
              </a:rPr>
              <a:t>Elins</a:t>
            </a:r>
            <a:r>
              <a:rPr lang="en-IN" sz="8000" dirty="0">
                <a:solidFill>
                  <a:schemeClr val="tx1"/>
                </a:solidFill>
                <a:latin typeface="Arial" panose="020B0604020202020204" pitchFamily="34" charset="0"/>
                <a:cs typeface="Arial" panose="020B0604020202020204" pitchFamily="34" charset="0"/>
              </a:rPr>
              <a:t> International Journal of Science Engineering &amp; Management (EIJSEM), Volume-2, Issue-1, Jan 2017.Secure Electronic Lock Based On Bluetooth Based OTP System Available.</a:t>
            </a:r>
            <a:r>
              <a:rPr lang="da-DK" sz="8000" dirty="0">
                <a:solidFill>
                  <a:schemeClr val="tx1"/>
                </a:solidFill>
                <a:latin typeface="Arial" panose="020B0604020202020204" pitchFamily="34" charset="0"/>
                <a:cs typeface="Arial" panose="020B0604020202020204" pitchFamily="34" charset="0"/>
              </a:rPr>
              <a:t> https://www.ripublication.com/irph/ijert19/ijertv12n11 02.pdf</a:t>
            </a:r>
          </a:p>
          <a:p>
            <a:pPr marL="342900" indent="-342900" algn="just">
              <a:lnSpc>
                <a:spcPct val="150000"/>
              </a:lnSpc>
              <a:buFont typeface="Wingdings" panose="05000000000000000000" pitchFamily="2" charset="2"/>
              <a:buChar char="Ø"/>
            </a:pPr>
            <a:r>
              <a:rPr lang="en-IN" sz="8000" dirty="0">
                <a:solidFill>
                  <a:schemeClr val="tx1"/>
                </a:solidFill>
                <a:latin typeface="Arial" panose="020B0604020202020204" pitchFamily="34" charset="0"/>
                <a:cs typeface="Arial" panose="020B0604020202020204" pitchFamily="34" charset="0"/>
              </a:rPr>
              <a:t>Neelam </a:t>
            </a:r>
            <a:r>
              <a:rPr lang="en-IN" sz="8000" dirty="0" err="1">
                <a:solidFill>
                  <a:schemeClr val="tx1"/>
                </a:solidFill>
                <a:latin typeface="Arial" panose="020B0604020202020204" pitchFamily="34" charset="0"/>
                <a:cs typeface="Arial" panose="020B0604020202020204" pitchFamily="34" charset="0"/>
              </a:rPr>
              <a:t>Majgaonkar</a:t>
            </a:r>
            <a:r>
              <a:rPr lang="en-IN" sz="8000" dirty="0">
                <a:solidFill>
                  <a:schemeClr val="tx1"/>
                </a:solidFill>
                <a:latin typeface="Arial" panose="020B0604020202020204" pitchFamily="34" charset="0"/>
                <a:cs typeface="Arial" panose="020B0604020202020204" pitchFamily="34" charset="0"/>
              </a:rPr>
              <a:t>, </a:t>
            </a:r>
            <a:r>
              <a:rPr lang="en-IN" sz="8000" dirty="0" err="1">
                <a:solidFill>
                  <a:schemeClr val="tx1"/>
                </a:solidFill>
                <a:latin typeface="Arial" panose="020B0604020202020204" pitchFamily="34" charset="0"/>
                <a:cs typeface="Arial" panose="020B0604020202020204" pitchFamily="34" charset="0"/>
              </a:rPr>
              <a:t>Ruhina</a:t>
            </a:r>
            <a:r>
              <a:rPr lang="en-IN" sz="8000" dirty="0">
                <a:solidFill>
                  <a:schemeClr val="tx1"/>
                </a:solidFill>
                <a:latin typeface="Arial" panose="020B0604020202020204" pitchFamily="34" charset="0"/>
                <a:cs typeface="Arial" panose="020B0604020202020204" pitchFamily="34" charset="0"/>
              </a:rPr>
              <a:t> </a:t>
            </a:r>
            <a:r>
              <a:rPr lang="en-IN" sz="8000" dirty="0" err="1">
                <a:solidFill>
                  <a:schemeClr val="tx1"/>
                </a:solidFill>
                <a:latin typeface="Arial" panose="020B0604020202020204" pitchFamily="34" charset="0"/>
                <a:cs typeface="Arial" panose="020B0604020202020204" pitchFamily="34" charset="0"/>
              </a:rPr>
              <a:t>Hodekar</a:t>
            </a:r>
            <a:r>
              <a:rPr lang="en-IN" sz="8000" dirty="0">
                <a:solidFill>
                  <a:schemeClr val="tx1"/>
                </a:solidFill>
                <a:latin typeface="Arial" panose="020B0604020202020204" pitchFamily="34" charset="0"/>
                <a:cs typeface="Arial" panose="020B0604020202020204" pitchFamily="34" charset="0"/>
              </a:rPr>
              <a:t>, Priyanka </a:t>
            </a:r>
            <a:r>
              <a:rPr lang="en-IN" sz="8000" dirty="0" err="1">
                <a:solidFill>
                  <a:schemeClr val="tx1"/>
                </a:solidFill>
                <a:latin typeface="Arial" panose="020B0604020202020204" pitchFamily="34" charset="0"/>
                <a:cs typeface="Arial" panose="020B0604020202020204" pitchFamily="34" charset="0"/>
              </a:rPr>
              <a:t>Bandagale</a:t>
            </a:r>
            <a:r>
              <a:rPr lang="en-IN" sz="8000" dirty="0">
                <a:solidFill>
                  <a:schemeClr val="tx1"/>
                </a:solidFill>
                <a:latin typeface="Arial" panose="020B0604020202020204" pitchFamily="34" charset="0"/>
                <a:cs typeface="Arial" panose="020B0604020202020204" pitchFamily="34" charset="0"/>
              </a:rPr>
              <a:t>, "Automatic Door Locking System", International Journal of Engineering Development and Research.</a:t>
            </a:r>
          </a:p>
          <a:p>
            <a:pPr marL="342900" indent="-342900" algn="just">
              <a:lnSpc>
                <a:spcPct val="150000"/>
              </a:lnSpc>
              <a:buFont typeface="Wingdings" panose="05000000000000000000" pitchFamily="2" charset="2"/>
              <a:buChar char="Ø"/>
            </a:pPr>
            <a:r>
              <a:rPr lang="en-IN" sz="8000" dirty="0">
                <a:solidFill>
                  <a:schemeClr val="tx1"/>
                </a:solidFill>
                <a:latin typeface="Arial" panose="020B0604020202020204" pitchFamily="34" charset="0"/>
                <a:cs typeface="Arial" panose="020B0604020202020204" pitchFamily="34" charset="0"/>
              </a:rPr>
              <a:t>A design of OTP BASED WIRELESS SMART LOCKING SYSTEM BY </a:t>
            </a:r>
            <a:r>
              <a:rPr lang="en-IN" sz="8000" dirty="0" err="1">
                <a:solidFill>
                  <a:schemeClr val="tx1"/>
                </a:solidFill>
                <a:latin typeface="Arial" panose="020B0604020202020204" pitchFamily="34" charset="0"/>
                <a:cs typeface="Arial" panose="020B0604020202020204" pitchFamily="34" charset="0"/>
              </a:rPr>
              <a:t>MR.L.DavidWilliamraj,M.Deepika</a:t>
            </a:r>
            <a:r>
              <a:rPr lang="en-IN" sz="8000" dirty="0">
                <a:solidFill>
                  <a:schemeClr val="tx1"/>
                </a:solidFill>
                <a:latin typeface="Arial" panose="020B0604020202020204" pitchFamily="34" charset="0"/>
                <a:cs typeface="Arial" panose="020B0604020202020204" pitchFamily="34" charset="0"/>
              </a:rPr>
              <a:t>, </a:t>
            </a:r>
            <a:r>
              <a:rPr lang="da-DK" sz="8000" dirty="0">
                <a:solidFill>
                  <a:schemeClr val="tx1"/>
                </a:solidFill>
                <a:latin typeface="Arial" panose="020B0604020202020204" pitchFamily="34" charset="0"/>
                <a:cs typeface="Arial" panose="020B0604020202020204" pitchFamily="34" charset="0"/>
              </a:rPr>
              <a:t>https://www.researchgate.net/publication/32738821</a:t>
            </a:r>
          </a:p>
          <a:p>
            <a:endParaRPr lang="en-IN" dirty="0"/>
          </a:p>
        </p:txBody>
      </p:sp>
      <p:sp>
        <p:nvSpPr>
          <p:cNvPr id="4" name="Slide Number Placeholder 3">
            <a:extLst>
              <a:ext uri="{FF2B5EF4-FFF2-40B4-BE49-F238E27FC236}">
                <a16:creationId xmlns:a16="http://schemas.microsoft.com/office/drawing/2014/main" id="{9EDEF683-2E84-6ABA-3656-45D727F980C4}"/>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09039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AA43DA-B2D7-B5AA-04AD-D41CFD06B4FB}"/>
              </a:ext>
            </a:extLst>
          </p:cNvPr>
          <p:cNvSpPr>
            <a:spLocks noGrp="1"/>
          </p:cNvSpPr>
          <p:nvPr>
            <p:ph type="ctrTitle"/>
          </p:nvPr>
        </p:nvSpPr>
        <p:spPr>
          <a:xfrm>
            <a:off x="2785490" y="-104173"/>
            <a:ext cx="6392421" cy="3831221"/>
          </a:xfrm>
        </p:spPr>
        <p:txBody>
          <a:bodyPr/>
          <a:lstStyle/>
          <a:p>
            <a:r>
              <a:rPr lang="en-IN" sz="6000" dirty="0"/>
              <a:t>THANK YOU</a:t>
            </a:r>
          </a:p>
        </p:txBody>
      </p:sp>
    </p:spTree>
    <p:extLst>
      <p:ext uri="{BB962C8B-B14F-4D97-AF65-F5344CB8AC3E}">
        <p14:creationId xmlns:p14="http://schemas.microsoft.com/office/powerpoint/2010/main" val="396606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3200399" y="-1428098"/>
            <a:ext cx="8832273" cy="2432768"/>
          </a:xfrm>
        </p:spPr>
        <p:txBody>
          <a:bodyPr/>
          <a:lstStyle/>
          <a:p>
            <a:r>
              <a:rPr lang="en-US" dirty="0"/>
              <a:t>CONTENT</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6" name="Content Placeholder 5">
            <a:extLst>
              <a:ext uri="{FF2B5EF4-FFF2-40B4-BE49-F238E27FC236}">
                <a16:creationId xmlns:a16="http://schemas.microsoft.com/office/drawing/2014/main" id="{DC206193-4D04-577F-287A-CD9A379059F8}"/>
              </a:ext>
            </a:extLst>
          </p:cNvPr>
          <p:cNvSpPr>
            <a:spLocks noGrp="1"/>
          </p:cNvSpPr>
          <p:nvPr>
            <p:ph idx="1"/>
          </p:nvPr>
        </p:nvSpPr>
        <p:spPr>
          <a:xfrm>
            <a:off x="924790" y="1468689"/>
            <a:ext cx="7990609" cy="2432768"/>
          </a:xfrm>
        </p:spPr>
        <p:txBody>
          <a:bodyPr>
            <a:noAutofit/>
          </a:bodyPr>
          <a:lstStyle/>
          <a:p>
            <a:pPr marL="342900" indent="-342900">
              <a:buFont typeface="Wingdings" panose="05000000000000000000" pitchFamily="2" charset="2"/>
              <a:buChar char="Ø"/>
            </a:pPr>
            <a:r>
              <a:rPr lang="en-IN" dirty="0">
                <a:solidFill>
                  <a:schemeClr val="tx1"/>
                </a:solidFill>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Ø"/>
            </a:pPr>
            <a:r>
              <a:rPr lang="en-IN" dirty="0">
                <a:solidFill>
                  <a:schemeClr val="tx1"/>
                </a:solidFill>
                <a:latin typeface="Arial" panose="020B0604020202020204" pitchFamily="34" charset="0"/>
                <a:cs typeface="Arial" panose="020B0604020202020204" pitchFamily="34" charset="0"/>
              </a:rPr>
              <a:t>Literature Survey</a:t>
            </a:r>
          </a:p>
          <a:p>
            <a:pPr marL="342900" indent="-342900">
              <a:buFont typeface="Wingdings" panose="05000000000000000000" pitchFamily="2" charset="2"/>
              <a:buChar char="Ø"/>
            </a:pPr>
            <a:r>
              <a:rPr lang="en-IN" dirty="0">
                <a:solidFill>
                  <a:schemeClr val="tx1"/>
                </a:solidFill>
                <a:latin typeface="Arial" panose="020B0604020202020204" pitchFamily="34" charset="0"/>
                <a:cs typeface="Arial" panose="020B0604020202020204" pitchFamily="34" charset="0"/>
              </a:rPr>
              <a:t>Abstract</a:t>
            </a:r>
          </a:p>
          <a:p>
            <a:pPr marL="342900" indent="-342900">
              <a:buFont typeface="Wingdings" panose="05000000000000000000" pitchFamily="2" charset="2"/>
              <a:buChar char="Ø"/>
            </a:pPr>
            <a:r>
              <a:rPr lang="en-IN" dirty="0">
                <a:solidFill>
                  <a:schemeClr val="tx1"/>
                </a:solidFill>
                <a:latin typeface="Arial" panose="020B0604020202020204" pitchFamily="34" charset="0"/>
                <a:cs typeface="Arial" panose="020B0604020202020204" pitchFamily="34" charset="0"/>
              </a:rPr>
              <a:t>Block diagram of proposed system</a:t>
            </a:r>
          </a:p>
          <a:p>
            <a:pPr marL="342900" indent="-342900">
              <a:buFont typeface="Wingdings" panose="05000000000000000000" pitchFamily="2" charset="2"/>
              <a:buChar char="Ø"/>
            </a:pPr>
            <a:r>
              <a:rPr lang="en-IN" dirty="0">
                <a:solidFill>
                  <a:schemeClr val="tx1"/>
                </a:solidFill>
                <a:latin typeface="Arial" panose="020B0604020202020204" pitchFamily="34" charset="0"/>
                <a:cs typeface="Arial" panose="020B0604020202020204" pitchFamily="34" charset="0"/>
              </a:rPr>
              <a:t>Circuit diagram of proposed system</a:t>
            </a:r>
          </a:p>
          <a:p>
            <a:pPr marL="342900" indent="-342900">
              <a:buFont typeface="Wingdings" panose="05000000000000000000" pitchFamily="2" charset="2"/>
              <a:buChar char="Ø"/>
            </a:pPr>
            <a:r>
              <a:rPr lang="en-IN" dirty="0">
                <a:solidFill>
                  <a:schemeClr val="tx1"/>
                </a:solidFill>
                <a:latin typeface="Arial" panose="020B0604020202020204" pitchFamily="34" charset="0"/>
                <a:cs typeface="Arial" panose="020B0604020202020204" pitchFamily="34" charset="0"/>
              </a:rPr>
              <a:t>Workplan</a:t>
            </a:r>
          </a:p>
          <a:p>
            <a:pPr marL="342900" indent="-342900">
              <a:buFont typeface="Wingdings" panose="05000000000000000000" pitchFamily="2" charset="2"/>
              <a:buChar char="Ø"/>
            </a:pPr>
            <a:r>
              <a:rPr lang="en-IN" dirty="0">
                <a:solidFill>
                  <a:schemeClr val="tx1"/>
                </a:solidFill>
                <a:latin typeface="Arial" panose="020B0604020202020204" pitchFamily="34" charset="0"/>
                <a:cs typeface="Arial" panose="020B0604020202020204" pitchFamily="34" charset="0"/>
              </a:rPr>
              <a:t>Reference</a:t>
            </a:r>
          </a:p>
        </p:txBody>
      </p:sp>
      <p:sp>
        <p:nvSpPr>
          <p:cNvPr id="10" name="TextBox 9">
            <a:extLst>
              <a:ext uri="{FF2B5EF4-FFF2-40B4-BE49-F238E27FC236}">
                <a16:creationId xmlns:a16="http://schemas.microsoft.com/office/drawing/2014/main" id="{335955B3-D805-3504-DD3F-F3AC008AFBBA}"/>
              </a:ext>
            </a:extLst>
          </p:cNvPr>
          <p:cNvSpPr txBox="1"/>
          <p:nvPr/>
        </p:nvSpPr>
        <p:spPr>
          <a:xfrm rot="10800000" flipV="1">
            <a:off x="4920096" y="5301893"/>
            <a:ext cx="2156113" cy="682366"/>
          </a:xfrm>
          <a:prstGeom prst="rect">
            <a:avLst/>
          </a:prstGeom>
          <a:noFill/>
        </p:spPr>
        <p:txBody>
          <a:bodyPr wrap="square">
            <a:spAutoFit/>
          </a:bodyPr>
          <a:lstStyle/>
          <a:p>
            <a:pPr marL="12700" marR="5080" indent="28575" algn="ctr">
              <a:lnSpc>
                <a:spcPct val="112700"/>
              </a:lnSpc>
              <a:spcBef>
                <a:spcPts val="95"/>
              </a:spcBef>
            </a:pPr>
            <a:r>
              <a:rPr lang="en-US" sz="1800" b="1" spc="5" dirty="0">
                <a:solidFill>
                  <a:srgbClr val="0D0D0D"/>
                </a:solidFill>
                <a:latin typeface="Calibri"/>
                <a:cs typeface="Calibri"/>
              </a:rPr>
              <a:t> </a:t>
            </a:r>
            <a:endParaRPr lang="en-US" sz="1800" b="1" spc="30" dirty="0">
              <a:solidFill>
                <a:srgbClr val="0D0D0D"/>
              </a:solidFill>
              <a:latin typeface="Calibri"/>
              <a:cs typeface="Calibri"/>
            </a:endParaRPr>
          </a:p>
          <a:p>
            <a:endParaRPr lang="en-IN" b="1"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590937" y="-1685926"/>
            <a:ext cx="7043617" cy="2520217"/>
          </a:xfrm>
        </p:spPr>
        <p:txBody>
          <a:bodyPr/>
          <a:lstStyle/>
          <a:p>
            <a:pPr marL="342900" indent="-342900"/>
            <a:r>
              <a:rPr lang="en-US" dirty="0"/>
              <a:t>OBJECTIVES</a:t>
            </a:r>
            <a:endParaRPr lang="en-US" cap="none" dirty="0"/>
          </a:p>
        </p:txBody>
      </p:sp>
      <p:sp>
        <p:nvSpPr>
          <p:cNvPr id="6" name="TextBox 5">
            <a:extLst>
              <a:ext uri="{FF2B5EF4-FFF2-40B4-BE49-F238E27FC236}">
                <a16:creationId xmlns:a16="http://schemas.microsoft.com/office/drawing/2014/main" id="{E6976060-9E3C-842F-CC53-8F0298B76D15}"/>
              </a:ext>
            </a:extLst>
          </p:cNvPr>
          <p:cNvSpPr txBox="1"/>
          <p:nvPr/>
        </p:nvSpPr>
        <p:spPr>
          <a:xfrm>
            <a:off x="3719949" y="1246276"/>
            <a:ext cx="8167254" cy="4893647"/>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effectLst/>
                <a:latin typeface="Arial" panose="020B0604020202020204" pitchFamily="34" charset="0"/>
                <a:cs typeface="Arial" panose="020B0604020202020204" pitchFamily="34" charset="0"/>
              </a:rPr>
              <a:t>The main aim for providing locks for our home, school, office </a:t>
            </a:r>
            <a:r>
              <a:rPr lang="en-US" sz="2400" b="0" i="0" dirty="0" err="1">
                <a:effectLst/>
                <a:latin typeface="Arial" panose="020B0604020202020204" pitchFamily="34" charset="0"/>
                <a:cs typeface="Arial" panose="020B0604020202020204" pitchFamily="34" charset="0"/>
              </a:rPr>
              <a:t>etc</a:t>
            </a:r>
            <a:r>
              <a:rPr lang="en-US" sz="2400" b="0" i="0" dirty="0">
                <a:effectLst/>
                <a:latin typeface="Arial" panose="020B0604020202020204" pitchFamily="34" charset="0"/>
                <a:cs typeface="Arial" panose="020B0604020202020204" pitchFamily="34" charset="0"/>
              </a:rPr>
              <a:t> is for security of our lives and property. With the advancement of technology and increase the use of IOT automatic door lock system has become a standard feature on many different types of buildings and homes. And they are become popular every day to develop electronic devices which provide security</a:t>
            </a:r>
          </a:p>
          <a:p>
            <a:pPr marL="342900" indent="-342900" algn="just">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400" b="0" i="0" dirty="0">
                <a:effectLst/>
                <a:latin typeface="Arial" panose="020B0604020202020204" pitchFamily="34" charset="0"/>
                <a:cs typeface="Arial" panose="020B0604020202020204" pitchFamily="34" charset="0"/>
              </a:rPr>
              <a:t>Home security has been a major issue because of the increase in crime rate and everyday wants to take proper action to prevent unauthorized user so we propose an OTP based smart wireless lock system to enhance the security of digital door- locks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a:extLst>
              <a:ext uri="{FF2B5EF4-FFF2-40B4-BE49-F238E27FC236}">
                <a16:creationId xmlns:a16="http://schemas.microsoft.com/office/drawing/2014/main" id="{14C947BE-7D8A-00BA-B16F-3FA28DB0547F}"/>
              </a:ext>
            </a:extLst>
          </p:cNvPr>
          <p:cNvSpPr>
            <a:spLocks noGrp="1" noChangeArrowheads="1"/>
          </p:cNvSpPr>
          <p:nvPr>
            <p:ph type="title"/>
          </p:nvPr>
        </p:nvSpPr>
        <p:spPr bwMode="auto">
          <a:xfrm>
            <a:off x="2800989" y="620142"/>
            <a:ext cx="109357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4000" dirty="0"/>
              <a:t>LITERATURE SURVEY</a:t>
            </a:r>
            <a:endParaRPr kumimoji="0" lang="en-US" altLang="en-US" sz="2000" b="0" i="0" u="none" strike="noStrike" cap="none" normalizeH="0" baseline="0" dirty="0">
              <a:ln>
                <a:noFill/>
              </a:ln>
              <a:solidFill>
                <a:schemeClr val="tx1"/>
              </a:solidFill>
              <a:effectLst/>
              <a:latin typeface="+mn-lt"/>
            </a:endParaRPr>
          </a:p>
        </p:txBody>
      </p:sp>
      <p:sp>
        <p:nvSpPr>
          <p:cNvPr id="14" name="TextBox 13">
            <a:extLst>
              <a:ext uri="{FF2B5EF4-FFF2-40B4-BE49-F238E27FC236}">
                <a16:creationId xmlns:a16="http://schemas.microsoft.com/office/drawing/2014/main" id="{AB1A2F02-596F-3C82-BD65-2D39CEDB3AAE}"/>
              </a:ext>
            </a:extLst>
          </p:cNvPr>
          <p:cNvSpPr txBox="1"/>
          <p:nvPr/>
        </p:nvSpPr>
        <p:spPr>
          <a:xfrm>
            <a:off x="1828800" y="2280033"/>
            <a:ext cx="8811491" cy="3046988"/>
          </a:xfrm>
          <a:prstGeom prst="rect">
            <a:avLst/>
          </a:prstGeom>
          <a:noFill/>
        </p:spPr>
        <p:txBody>
          <a:bodyPr wrap="square">
            <a:spAutoFit/>
          </a:bodyPr>
          <a:lstStyle/>
          <a:p>
            <a:r>
              <a:rPr lang="en-US" sz="2400" dirty="0" err="1">
                <a:latin typeface="Arial" panose="020B0604020202020204" pitchFamily="34" charset="0"/>
                <a:ea typeface="Roboto" panose="02000000000000000000" pitchFamily="2" charset="0"/>
                <a:cs typeface="Arial" panose="020B0604020202020204" pitchFamily="34" charset="0"/>
              </a:rPr>
              <a:t>Pradnya</a:t>
            </a:r>
            <a:r>
              <a:rPr lang="en-US" sz="2400" dirty="0">
                <a:latin typeface="Arial" panose="020B0604020202020204" pitchFamily="34" charset="0"/>
                <a:ea typeface="Roboto" panose="02000000000000000000" pitchFamily="2" charset="0"/>
                <a:cs typeface="Arial" panose="020B0604020202020204" pitchFamily="34" charset="0"/>
              </a:rPr>
              <a:t> R. </a:t>
            </a:r>
            <a:r>
              <a:rPr lang="en-US" sz="2400" dirty="0" err="1">
                <a:latin typeface="Arial" panose="020B0604020202020204" pitchFamily="34" charset="0"/>
                <a:ea typeface="Roboto" panose="02000000000000000000" pitchFamily="2" charset="0"/>
                <a:cs typeface="Arial" panose="020B0604020202020204" pitchFamily="34" charset="0"/>
              </a:rPr>
              <a:t>Nehete</a:t>
            </a:r>
            <a:r>
              <a:rPr lang="en-US" sz="2400" dirty="0">
                <a:latin typeface="Arial" panose="020B0604020202020204" pitchFamily="34" charset="0"/>
                <a:ea typeface="Roboto" panose="02000000000000000000" pitchFamily="2" charset="0"/>
                <a:cs typeface="Arial" panose="020B0604020202020204" pitchFamily="34" charset="0"/>
              </a:rPr>
              <a:t>, J. P. </a:t>
            </a:r>
            <a:r>
              <a:rPr lang="en-US" sz="2400" dirty="0" err="1">
                <a:latin typeface="Arial" panose="020B0604020202020204" pitchFamily="34" charset="0"/>
                <a:ea typeface="Roboto" panose="02000000000000000000" pitchFamily="2" charset="0"/>
                <a:cs typeface="Arial" panose="020B0604020202020204" pitchFamily="34" charset="0"/>
              </a:rPr>
              <a:t>Chaudhari,S</a:t>
            </a:r>
            <a:r>
              <a:rPr lang="en-US" sz="2400" dirty="0">
                <a:latin typeface="Arial" panose="020B0604020202020204" pitchFamily="34" charset="0"/>
                <a:ea typeface="Roboto" panose="02000000000000000000" pitchFamily="2" charset="0"/>
                <a:cs typeface="Arial" panose="020B0604020202020204" pitchFamily="34" charset="0"/>
              </a:rPr>
              <a:t>. R. </a:t>
            </a:r>
            <a:r>
              <a:rPr lang="en-US" sz="2400" dirty="0" err="1">
                <a:latin typeface="Arial" panose="020B0604020202020204" pitchFamily="34" charset="0"/>
                <a:ea typeface="Roboto" panose="02000000000000000000" pitchFamily="2" charset="0"/>
                <a:cs typeface="Arial" panose="020B0604020202020204" pitchFamily="34" charset="0"/>
              </a:rPr>
              <a:t>Pachpande</a:t>
            </a:r>
            <a:r>
              <a:rPr lang="en-US" sz="2400" dirty="0">
                <a:latin typeface="Arial" panose="020B0604020202020204" pitchFamily="34" charset="0"/>
                <a:ea typeface="Roboto" panose="02000000000000000000" pitchFamily="2" charset="0"/>
                <a:cs typeface="Arial" panose="020B0604020202020204" pitchFamily="34" charset="0"/>
              </a:rPr>
              <a:t>[1] have  proposed door lock systems based on Biometrics Techniques and Password Based Systems are studied and their problems and as per their knowledge, not a single system is suitable for all types of applications. Day by day technologies are developing and techniques of robbery are also developing. So, need is to develop a new smart and unbreakable technique in further studies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777344" y="222106"/>
            <a:ext cx="6085100" cy="1215736"/>
          </a:xfrm>
        </p:spPr>
        <p:txBody>
          <a:bodyPr/>
          <a:lstStyle/>
          <a:p>
            <a:r>
              <a:rPr lang="en-IN" sz="3600" b="1" dirty="0">
                <a:solidFill>
                  <a:srgbClr val="202C8F"/>
                </a:solidFill>
                <a:latin typeface="Arial Black" panose="020B0A04020102020204" pitchFamily="34" charset="0"/>
              </a:rPr>
              <a:t>ABSTRACT</a:t>
            </a:r>
            <a:br>
              <a:rPr lang="en-IN" sz="3600" b="1" dirty="0">
                <a:solidFill>
                  <a:srgbClr val="202C8F"/>
                </a:solidFill>
                <a:latin typeface="Arial Black" panose="020B0A04020102020204" pitchFamily="34" charset="0"/>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4" name="Rectangle 1">
            <a:extLst>
              <a:ext uri="{FF2B5EF4-FFF2-40B4-BE49-F238E27FC236}">
                <a16:creationId xmlns:a16="http://schemas.microsoft.com/office/drawing/2014/main" id="{509057E9-72E4-4B34-AA39-332D69A48DC9}"/>
              </a:ext>
            </a:extLst>
          </p:cNvPr>
          <p:cNvSpPr>
            <a:spLocks noGrp="1" noChangeArrowheads="1"/>
          </p:cNvSpPr>
          <p:nvPr>
            <p:ph sz="half" idx="2"/>
          </p:nvPr>
        </p:nvSpPr>
        <p:spPr bwMode="auto">
          <a:xfrm>
            <a:off x="2971799" y="1225689"/>
            <a:ext cx="879070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b="0" cap="none" dirty="0">
                <a:solidFill>
                  <a:schemeClr val="tx1"/>
                </a:solidFill>
                <a:latin typeface="Arial" panose="020B0604020202020204" pitchFamily="34" charset="0"/>
                <a:cs typeface="Arial" panose="020B0604020202020204" pitchFamily="34" charset="0"/>
              </a:rPr>
              <a:t>A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wireless locking system that uses One-Time Passwords (OTPs) for enhanced security. By combining wireless technology with OTPs, the system allows users to unlock doors remotely using unique, temporary codes. This approach significantly reduces the risk of unauthorized access compared to traditional locks.</a:t>
            </a:r>
            <a:b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system is user-friendly, enabling easy management through smartphones or web applications, making it ideal for homes and businesses. We discuss how this innovative locking system improves security and convenience, showcasing its potential in today’s digital age. Overall, wireless locking systems using OTPs represent a modern solution to access control challenges.</a:t>
            </a:r>
            <a:b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1713064" y="-765679"/>
            <a:ext cx="6583680" cy="1531357"/>
          </a:xfrm>
        </p:spPr>
        <p:txBody>
          <a:bodyPr/>
          <a:lstStyle/>
          <a:p>
            <a:r>
              <a:rPr lang="en-US" dirty="0"/>
              <a:t>BLOCK DIAGRAM</a:t>
            </a:r>
          </a:p>
        </p:txBody>
      </p:sp>
      <p:pic>
        <p:nvPicPr>
          <p:cNvPr id="7" name="Content Placeholder 6">
            <a:extLst>
              <a:ext uri="{FF2B5EF4-FFF2-40B4-BE49-F238E27FC236}">
                <a16:creationId xmlns:a16="http://schemas.microsoft.com/office/drawing/2014/main" id="{FE0013E7-4B78-4B75-4589-55C644173FF2}"/>
              </a:ext>
            </a:extLst>
          </p:cNvPr>
          <p:cNvPicPr>
            <a:picLocks noGrp="1" noChangeAspect="1"/>
          </p:cNvPicPr>
          <p:nvPr>
            <p:ph idx="1"/>
          </p:nvPr>
        </p:nvPicPr>
        <p:blipFill>
          <a:blip r:embed="rId3"/>
          <a:stretch>
            <a:fillRect/>
          </a:stretch>
        </p:blipFill>
        <p:spPr>
          <a:xfrm>
            <a:off x="5224196" y="1663652"/>
            <a:ext cx="1743607" cy="938865"/>
          </a:xfrm>
          <a:prstGeom prst="rect">
            <a:avLst/>
          </a:prstGeom>
        </p:spPr>
      </p:pic>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8" name="Picture 7">
            <a:extLst>
              <a:ext uri="{FF2B5EF4-FFF2-40B4-BE49-F238E27FC236}">
                <a16:creationId xmlns:a16="http://schemas.microsoft.com/office/drawing/2014/main" id="{C4AA3C1D-312A-288D-B699-383FDB64DC5F}"/>
              </a:ext>
            </a:extLst>
          </p:cNvPr>
          <p:cNvPicPr>
            <a:picLocks noChangeAspect="1"/>
          </p:cNvPicPr>
          <p:nvPr/>
        </p:nvPicPr>
        <p:blipFill>
          <a:blip r:embed="rId4"/>
          <a:stretch>
            <a:fillRect/>
          </a:stretch>
        </p:blipFill>
        <p:spPr>
          <a:xfrm>
            <a:off x="5294926" y="3186893"/>
            <a:ext cx="1743607" cy="932769"/>
          </a:xfrm>
          <a:prstGeom prst="rect">
            <a:avLst/>
          </a:prstGeom>
        </p:spPr>
      </p:pic>
      <p:pic>
        <p:nvPicPr>
          <p:cNvPr id="9" name="Picture 8">
            <a:extLst>
              <a:ext uri="{FF2B5EF4-FFF2-40B4-BE49-F238E27FC236}">
                <a16:creationId xmlns:a16="http://schemas.microsoft.com/office/drawing/2014/main" id="{DFCF26F9-45BF-ED36-FB1F-ADF2AA12C353}"/>
              </a:ext>
            </a:extLst>
          </p:cNvPr>
          <p:cNvPicPr>
            <a:picLocks noChangeAspect="1"/>
          </p:cNvPicPr>
          <p:nvPr/>
        </p:nvPicPr>
        <p:blipFill>
          <a:blip r:embed="rId5"/>
          <a:stretch>
            <a:fillRect/>
          </a:stretch>
        </p:blipFill>
        <p:spPr>
          <a:xfrm>
            <a:off x="5294926" y="4992530"/>
            <a:ext cx="1743607" cy="938865"/>
          </a:xfrm>
          <a:prstGeom prst="rect">
            <a:avLst/>
          </a:prstGeom>
        </p:spPr>
      </p:pic>
      <p:pic>
        <p:nvPicPr>
          <p:cNvPr id="10" name="Picture 9">
            <a:extLst>
              <a:ext uri="{FF2B5EF4-FFF2-40B4-BE49-F238E27FC236}">
                <a16:creationId xmlns:a16="http://schemas.microsoft.com/office/drawing/2014/main" id="{E25554A9-BF5D-B928-1098-43C4178EEEB8}"/>
              </a:ext>
            </a:extLst>
          </p:cNvPr>
          <p:cNvPicPr>
            <a:picLocks noChangeAspect="1"/>
          </p:cNvPicPr>
          <p:nvPr/>
        </p:nvPicPr>
        <p:blipFill>
          <a:blip r:embed="rId6"/>
          <a:stretch>
            <a:fillRect/>
          </a:stretch>
        </p:blipFill>
        <p:spPr>
          <a:xfrm>
            <a:off x="2717049" y="1937033"/>
            <a:ext cx="1743607" cy="3901778"/>
          </a:xfrm>
          <a:prstGeom prst="rect">
            <a:avLst/>
          </a:prstGeom>
        </p:spPr>
      </p:pic>
      <p:pic>
        <p:nvPicPr>
          <p:cNvPr id="11" name="Picture 10">
            <a:extLst>
              <a:ext uri="{FF2B5EF4-FFF2-40B4-BE49-F238E27FC236}">
                <a16:creationId xmlns:a16="http://schemas.microsoft.com/office/drawing/2014/main" id="{0B387558-C935-3D96-81B6-84793A2BA98F}"/>
              </a:ext>
            </a:extLst>
          </p:cNvPr>
          <p:cNvPicPr>
            <a:picLocks noChangeAspect="1"/>
          </p:cNvPicPr>
          <p:nvPr/>
        </p:nvPicPr>
        <p:blipFill>
          <a:blip r:embed="rId7"/>
          <a:stretch>
            <a:fillRect/>
          </a:stretch>
        </p:blipFill>
        <p:spPr>
          <a:xfrm>
            <a:off x="342764" y="4662252"/>
            <a:ext cx="1743607" cy="938865"/>
          </a:xfrm>
          <a:prstGeom prst="rect">
            <a:avLst/>
          </a:prstGeom>
        </p:spPr>
      </p:pic>
      <p:pic>
        <p:nvPicPr>
          <p:cNvPr id="12" name="Picture 11">
            <a:extLst>
              <a:ext uri="{FF2B5EF4-FFF2-40B4-BE49-F238E27FC236}">
                <a16:creationId xmlns:a16="http://schemas.microsoft.com/office/drawing/2014/main" id="{C0DC5D00-FC33-2389-8E48-05E47E805728}"/>
              </a:ext>
            </a:extLst>
          </p:cNvPr>
          <p:cNvPicPr>
            <a:picLocks noChangeAspect="1"/>
          </p:cNvPicPr>
          <p:nvPr/>
        </p:nvPicPr>
        <p:blipFill>
          <a:blip r:embed="rId8"/>
          <a:stretch>
            <a:fillRect/>
          </a:stretch>
        </p:blipFill>
        <p:spPr>
          <a:xfrm>
            <a:off x="205591" y="2644302"/>
            <a:ext cx="2017951" cy="1085182"/>
          </a:xfrm>
          <a:prstGeom prst="rect">
            <a:avLst/>
          </a:prstGeom>
        </p:spPr>
      </p:pic>
      <p:pic>
        <p:nvPicPr>
          <p:cNvPr id="13" name="Picture 12">
            <a:extLst>
              <a:ext uri="{FF2B5EF4-FFF2-40B4-BE49-F238E27FC236}">
                <a16:creationId xmlns:a16="http://schemas.microsoft.com/office/drawing/2014/main" id="{8EAC676F-645C-F7E1-2DD0-1635BF6941EF}"/>
              </a:ext>
            </a:extLst>
          </p:cNvPr>
          <p:cNvPicPr>
            <a:picLocks noChangeAspect="1"/>
          </p:cNvPicPr>
          <p:nvPr/>
        </p:nvPicPr>
        <p:blipFill>
          <a:blip r:embed="rId9"/>
          <a:stretch>
            <a:fillRect/>
          </a:stretch>
        </p:blipFill>
        <p:spPr>
          <a:xfrm flipV="1">
            <a:off x="4460656" y="2008693"/>
            <a:ext cx="778345" cy="273479"/>
          </a:xfrm>
          <a:prstGeom prst="rect">
            <a:avLst/>
          </a:prstGeom>
        </p:spPr>
      </p:pic>
      <p:pic>
        <p:nvPicPr>
          <p:cNvPr id="14" name="Picture 13">
            <a:extLst>
              <a:ext uri="{FF2B5EF4-FFF2-40B4-BE49-F238E27FC236}">
                <a16:creationId xmlns:a16="http://schemas.microsoft.com/office/drawing/2014/main" id="{2D3C818C-2FA6-FCEA-70DB-CF30188F92F5}"/>
              </a:ext>
            </a:extLst>
          </p:cNvPr>
          <p:cNvPicPr>
            <a:picLocks noChangeAspect="1"/>
          </p:cNvPicPr>
          <p:nvPr/>
        </p:nvPicPr>
        <p:blipFill>
          <a:blip r:embed="rId10"/>
          <a:stretch>
            <a:fillRect/>
          </a:stretch>
        </p:blipFill>
        <p:spPr>
          <a:xfrm>
            <a:off x="4451705" y="3569787"/>
            <a:ext cx="843221" cy="289613"/>
          </a:xfrm>
          <a:prstGeom prst="rect">
            <a:avLst/>
          </a:prstGeom>
        </p:spPr>
      </p:pic>
      <p:pic>
        <p:nvPicPr>
          <p:cNvPr id="15" name="Picture 14">
            <a:extLst>
              <a:ext uri="{FF2B5EF4-FFF2-40B4-BE49-F238E27FC236}">
                <a16:creationId xmlns:a16="http://schemas.microsoft.com/office/drawing/2014/main" id="{AC662BBE-E348-59B0-F597-67D4FF0E52C2}"/>
              </a:ext>
            </a:extLst>
          </p:cNvPr>
          <p:cNvPicPr>
            <a:picLocks noChangeAspect="1"/>
          </p:cNvPicPr>
          <p:nvPr/>
        </p:nvPicPr>
        <p:blipFill>
          <a:blip r:embed="rId10"/>
          <a:stretch>
            <a:fillRect/>
          </a:stretch>
        </p:blipFill>
        <p:spPr>
          <a:xfrm>
            <a:off x="4481049" y="5304764"/>
            <a:ext cx="843221" cy="293938"/>
          </a:xfrm>
          <a:prstGeom prst="rect">
            <a:avLst/>
          </a:prstGeom>
        </p:spPr>
      </p:pic>
      <p:pic>
        <p:nvPicPr>
          <p:cNvPr id="16" name="Picture 15">
            <a:extLst>
              <a:ext uri="{FF2B5EF4-FFF2-40B4-BE49-F238E27FC236}">
                <a16:creationId xmlns:a16="http://schemas.microsoft.com/office/drawing/2014/main" id="{6B057122-CEC8-8546-6042-FBBE02034FE1}"/>
              </a:ext>
            </a:extLst>
          </p:cNvPr>
          <p:cNvPicPr>
            <a:picLocks noChangeAspect="1"/>
          </p:cNvPicPr>
          <p:nvPr/>
        </p:nvPicPr>
        <p:blipFill>
          <a:blip r:embed="rId11"/>
          <a:stretch>
            <a:fillRect/>
          </a:stretch>
        </p:blipFill>
        <p:spPr>
          <a:xfrm>
            <a:off x="2025819" y="4900839"/>
            <a:ext cx="733734" cy="312000"/>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526402" y="-387751"/>
            <a:ext cx="7796464" cy="1222385"/>
          </a:xfrm>
        </p:spPr>
        <p:txBody>
          <a:bodyPr/>
          <a:lstStyle/>
          <a:p>
            <a:r>
              <a:rPr lang="en-US" dirty="0"/>
              <a:t>PROPOSED METHOD</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353159" y="1347063"/>
            <a:ext cx="6315331" cy="5396637"/>
          </a:xfrm>
        </p:spPr>
        <p:txBody>
          <a:bodyPr>
            <a:noAutofit/>
          </a:bodyPr>
          <a:lstStyle/>
          <a:p>
            <a:pPr marL="342900" indent="-342900">
              <a:buFont typeface="Wingdings" panose="05000000000000000000" pitchFamily="2" charset="2"/>
              <a:buChar char="Ø"/>
            </a:pPr>
            <a:r>
              <a:rPr lang="en-US" sz="2400" dirty="0">
                <a:solidFill>
                  <a:schemeClr val="tx1"/>
                </a:solidFill>
              </a:rPr>
              <a:t>Our goal is to design a solution for secure access control that can replace physical keys for accessing door. We propose a solution using OTP based on smart phones providing wireless and automatic unlocking via Bluetooth</a:t>
            </a:r>
          </a:p>
          <a:p>
            <a:pPr marL="342900" indent="-342900">
              <a:buFont typeface="Wingdings" panose="05000000000000000000" pitchFamily="2" charset="2"/>
              <a:buChar char="Ø"/>
            </a:pPr>
            <a:r>
              <a:rPr lang="en-US" sz="2400" dirty="0">
                <a:solidFill>
                  <a:schemeClr val="tx1"/>
                </a:solidFill>
              </a:rPr>
              <a:t>The design will allow easy implementation and the device will work autonomously. This will enhance the security and will eliminate the need of carrying physical keys</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2878282" y="382874"/>
            <a:ext cx="7631709" cy="1091627"/>
          </a:xfrm>
        </p:spPr>
        <p:txBody>
          <a:bodyPr/>
          <a:lstStyle/>
          <a:p>
            <a:r>
              <a:rPr lang="en-US" dirty="0"/>
              <a:t>CIRCUIT DIAGRAM</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17" name="Content Placeholder 16">
            <a:extLst>
              <a:ext uri="{FF2B5EF4-FFF2-40B4-BE49-F238E27FC236}">
                <a16:creationId xmlns:a16="http://schemas.microsoft.com/office/drawing/2014/main" id="{B8FFD5CF-A5F6-9EE4-EFF1-59358B575757}"/>
              </a:ext>
            </a:extLst>
          </p:cNvPr>
          <p:cNvPicPr>
            <a:picLocks noGrp="1" noChangeAspect="1"/>
          </p:cNvPicPr>
          <p:nvPr>
            <p:ph sz="half" idx="15"/>
          </p:nvPr>
        </p:nvPicPr>
        <p:blipFill>
          <a:blip r:embed="rId3"/>
          <a:stretch>
            <a:fillRect/>
          </a:stretch>
        </p:blipFill>
        <p:spPr>
          <a:xfrm>
            <a:off x="914399" y="1548246"/>
            <a:ext cx="8084127" cy="4926880"/>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2857500" y="-168853"/>
            <a:ext cx="7843837" cy="1012782"/>
          </a:xfrm>
        </p:spPr>
        <p:txBody>
          <a:bodyPr/>
          <a:lstStyle/>
          <a:p>
            <a:r>
              <a:rPr lang="en-US" dirty="0"/>
              <a:t>Uses of components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573232" y="692942"/>
            <a:ext cx="11618768" cy="6300140"/>
          </a:xfrm>
        </p:spPr>
        <p:txBody>
          <a:bodyPr>
            <a:noAutofit/>
          </a:bodyPr>
          <a:lstStyle/>
          <a:p>
            <a:r>
              <a:rPr lang="en-US" sz="2000" b="1" dirty="0">
                <a:solidFill>
                  <a:schemeClr val="tx1"/>
                </a:solidFill>
                <a:latin typeface="Arial" panose="020B0604020202020204" pitchFamily="34" charset="0"/>
                <a:cs typeface="Arial" panose="020B0604020202020204" pitchFamily="34" charset="0"/>
              </a:rPr>
              <a:t>1.Arduino Uno</a:t>
            </a:r>
          </a:p>
          <a:p>
            <a:pPr marL="1371600" indent="-1371600">
              <a:buAutoNum type="arabicPeriod"/>
            </a:pPr>
            <a:endParaRPr lang="en-US" sz="2000" b="1"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Function</a:t>
            </a:r>
            <a:r>
              <a:rPr lang="en-US" sz="2000" dirty="0">
                <a:solidFill>
                  <a:schemeClr val="tx1"/>
                </a:solidFill>
                <a:latin typeface="Arial" panose="020B0604020202020204" pitchFamily="34" charset="0"/>
                <a:cs typeface="Arial" panose="020B0604020202020204" pitchFamily="34" charset="0"/>
              </a:rPr>
              <a:t>: Acts as the central microcontroller for the locking system.</a:t>
            </a:r>
          </a:p>
          <a:p>
            <a:pPr>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Role</a:t>
            </a:r>
            <a:r>
              <a:rPr lang="en-US" sz="2000" dirty="0">
                <a:solidFill>
                  <a:srgbClr val="0070C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It processes incoming OTPs, controls the servo motor for locking/unlocking, and manages communication with the Bluetooth module and other components.</a:t>
            </a:r>
          </a:p>
          <a:p>
            <a:pPr>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2. Bluetooth HC-05</a:t>
            </a:r>
          </a:p>
          <a:p>
            <a:endParaRPr lang="en-US" sz="2000" b="1"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Function</a:t>
            </a:r>
            <a:r>
              <a:rPr lang="en-US" sz="2000" dirty="0">
                <a:solidFill>
                  <a:srgbClr val="0070C0"/>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Provides wireless communication between the Arduino and a smartphone or other Bluetooth-enabled devices.</a:t>
            </a:r>
          </a:p>
          <a:p>
            <a:pPr>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Role</a:t>
            </a:r>
            <a:r>
              <a:rPr lang="en-US" sz="2000" dirty="0">
                <a:solidFill>
                  <a:srgbClr val="0070C0"/>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Receives the OTP from the mobile app or device and transmits it to the Arduino for verification.</a:t>
            </a:r>
          </a:p>
          <a:p>
            <a:pPr>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3. Jumper Wires</a:t>
            </a:r>
          </a:p>
          <a:p>
            <a:endParaRPr lang="en-US" sz="2000" b="1"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Function</a:t>
            </a:r>
            <a:r>
              <a:rPr lang="en-US" sz="2000" dirty="0">
                <a:solidFill>
                  <a:srgbClr val="0070C0"/>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Facilitate electrical connections between the Arduino, Bluetooth module, servo motor, and other components.</a:t>
            </a:r>
          </a:p>
          <a:p>
            <a:pPr>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Role</a:t>
            </a:r>
            <a:r>
              <a:rPr lang="en-US" sz="2000" dirty="0">
                <a:solidFill>
                  <a:srgbClr val="0070C0"/>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Ensure proper connectivity and signal transfer, allowing the system to function effectively.</a:t>
            </a:r>
          </a:p>
          <a:p>
            <a:pPr>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n-US" sz="2000" dirty="0">
              <a:solidFill>
                <a:schemeClr val="tx1"/>
              </a:solidFill>
            </a:endParaRPr>
          </a:p>
          <a:p>
            <a:endParaRPr lang="en-US" sz="2000"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{E7414C53-E2B4-4C0F-B7AE-8FF3EDA40C9A}tf78438558_win32</Template>
  <TotalTime>1393</TotalTime>
  <Words>1147</Words>
  <Application>Microsoft Office PowerPoint</Application>
  <PresentationFormat>Widescreen</PresentationFormat>
  <Paragraphs>120</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Sabon Next LT</vt:lpstr>
      <vt:lpstr>Wingdings</vt:lpstr>
      <vt:lpstr>Custom</vt:lpstr>
      <vt:lpstr>DEPARTMENT OF ELECTRONICS AND COMMUNICATION ENGINEERING</vt:lpstr>
      <vt:lpstr>CONTENT</vt:lpstr>
      <vt:lpstr>OBJECTIVES</vt:lpstr>
      <vt:lpstr>LITERATURE SURVEY</vt:lpstr>
      <vt:lpstr>ABSTRACT </vt:lpstr>
      <vt:lpstr>BLOCK DIAGRAM</vt:lpstr>
      <vt:lpstr>PROPOSED METHOD</vt:lpstr>
      <vt:lpstr>CIRCUIT DIAGRAM</vt:lpstr>
      <vt:lpstr>Uses of components</vt:lpstr>
      <vt:lpstr>PowerPoint Presentation</vt:lpstr>
      <vt:lpstr>Working plan</vt:lpstr>
      <vt:lpstr>PowerPoint Presentation</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dharshana kumar</dc:creator>
  <cp:lastModifiedBy>dharshana kumar</cp:lastModifiedBy>
  <cp:revision>1</cp:revision>
  <dcterms:created xsi:type="dcterms:W3CDTF">2024-09-26T14:56:45Z</dcterms:created>
  <dcterms:modified xsi:type="dcterms:W3CDTF">2024-09-27T14:10:45Z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