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Times New Roman Bold" charset="1" panose="02030802070405020303"/>
      <p:regular r:id="rId19"/>
    </p:embeddedFont>
    <p:embeddedFont>
      <p:font typeface="Times New Roman" charset="1" panose="02030502070405020303"/>
      <p:regular r:id="rId20"/>
    </p:embeddedFont>
    <p:embeddedFont>
      <p:font typeface="Canva Sans" charset="1" panose="020B0503030501040103"/>
      <p:regular r:id="rId21"/>
    </p:embeddedFont>
    <p:embeddedFont>
      <p:font typeface="Trebuchet MS Bold" charset="1" panose="020B0703020202020204"/>
      <p:regular r:id="rId22"/>
    </p:embeddedFont>
    <p:embeddedFont>
      <p:font typeface="Lexend Deca" charset="1" panose="00000000000000000000"/>
      <p:regular r:id="rId23"/>
    </p:embeddedFont>
    <p:embeddedFont>
      <p:font typeface="Canva Sans Bold" charset="1" panose="020B0803030501040103"/>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22.jpeg" Type="http://schemas.openxmlformats.org/officeDocument/2006/relationships/image"/><Relationship Id="rId5" Target="../media/image23.jpeg" Type="http://schemas.openxmlformats.org/officeDocument/2006/relationships/image"/><Relationship Id="rId6" Target="../media/image24.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png" Type="http://schemas.openxmlformats.org/officeDocument/2006/relationships/image"/><Relationship Id="rId4" Target="../media/image6.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jpeg" Type="http://schemas.openxmlformats.org/officeDocument/2006/relationships/image"/><Relationship Id="rId4" Target="../media/image6.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jpeg" Type="http://schemas.openxmlformats.org/officeDocument/2006/relationships/image"/><Relationship Id="rId7" Target="../media/image6.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5.jpeg" Type="http://schemas.openxmlformats.org/officeDocument/2006/relationships/image"/><Relationship Id="rId5" Target="../media/image6.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5.jpeg" Type="http://schemas.openxmlformats.org/officeDocument/2006/relationships/image"/><Relationship Id="rId4" Target="../media/image6.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6.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6.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png" Type="http://schemas.openxmlformats.org/officeDocument/2006/relationships/image"/><Relationship Id="rId4" Target="../media/image6.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6.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168885" y="5966"/>
            <a:ext cx="7119109" cy="10281028"/>
          </a:xfrm>
          <a:custGeom>
            <a:avLst/>
            <a:gdLst/>
            <a:ahLst/>
            <a:cxnLst/>
            <a:rect r="r" b="b" t="t" l="l"/>
            <a:pathLst>
              <a:path h="10281028" w="7119109">
                <a:moveTo>
                  <a:pt x="0" y="0"/>
                </a:moveTo>
                <a:lnTo>
                  <a:pt x="7119109" y="0"/>
                </a:lnTo>
                <a:lnTo>
                  <a:pt x="7119109" y="10281028"/>
                </a:lnTo>
                <a:lnTo>
                  <a:pt x="0" y="10281028"/>
                </a:lnTo>
                <a:lnTo>
                  <a:pt x="0" y="0"/>
                </a:lnTo>
                <a:close/>
              </a:path>
            </a:pathLst>
          </a:custGeom>
          <a:blipFill>
            <a:blip r:embed="rId2">
              <a:extLst>
                <a:ext uri="{96DAC541-7B7A-43D3-8B79-37D633B846F1}">
                  <asvg:svgBlip xmlns:asvg="http://schemas.microsoft.com/office/drawing/2016/SVG/main" r:embed="rId3"/>
                </a:ext>
              </a:extLst>
            </a:blip>
            <a:stretch>
              <a:fillRect l="-10" t="0" r="-10" b="0"/>
            </a:stretch>
          </a:blipFill>
        </p:spPr>
      </p:sp>
      <p:grpSp>
        <p:nvGrpSpPr>
          <p:cNvPr name="Group 3" id="3"/>
          <p:cNvGrpSpPr/>
          <p:nvPr/>
        </p:nvGrpSpPr>
        <p:grpSpPr>
          <a:xfrm rot="0">
            <a:off x="0" y="-114090"/>
            <a:ext cx="19259550" cy="12039600"/>
            <a:chOff x="0" y="0"/>
            <a:chExt cx="25679400" cy="16052800"/>
          </a:xfrm>
        </p:grpSpPr>
        <p:sp>
          <p:nvSpPr>
            <p:cNvPr name="Freeform 4" id="4"/>
            <p:cNvSpPr/>
            <p:nvPr/>
          </p:nvSpPr>
          <p:spPr>
            <a:xfrm flipH="false" flipV="false" rot="0">
              <a:off x="0" y="0"/>
              <a:ext cx="25679400" cy="16052800"/>
            </a:xfrm>
            <a:custGeom>
              <a:avLst/>
              <a:gdLst/>
              <a:ahLst/>
              <a:cxnLst/>
              <a:rect r="r" b="b" t="t" l="l"/>
              <a:pathLst>
                <a:path h="16052800" w="25679400">
                  <a:moveTo>
                    <a:pt x="0" y="0"/>
                  </a:moveTo>
                  <a:lnTo>
                    <a:pt x="25679400" y="0"/>
                  </a:lnTo>
                  <a:lnTo>
                    <a:pt x="25679400" y="16052800"/>
                  </a:lnTo>
                  <a:lnTo>
                    <a:pt x="0" y="16052800"/>
                  </a:lnTo>
                  <a:lnTo>
                    <a:pt x="0" y="0"/>
                  </a:lnTo>
                  <a:close/>
                </a:path>
              </a:pathLst>
            </a:custGeom>
            <a:blipFill>
              <a:blip r:embed="rId4"/>
              <a:stretch>
                <a:fillRect l="-9" t="0" r="-9" b="0"/>
              </a:stretch>
            </a:blipFill>
          </p:spPr>
        </p:sp>
      </p:grpSp>
      <p:sp>
        <p:nvSpPr>
          <p:cNvPr name="TextBox 5" id="5"/>
          <p:cNvSpPr txBox="true"/>
          <p:nvPr/>
        </p:nvSpPr>
        <p:spPr>
          <a:xfrm rot="0">
            <a:off x="1028700" y="-251241"/>
            <a:ext cx="7716012" cy="2831392"/>
          </a:xfrm>
          <a:prstGeom prst="rect">
            <a:avLst/>
          </a:prstGeom>
        </p:spPr>
        <p:txBody>
          <a:bodyPr anchor="t" rtlCol="false" tIns="0" lIns="0" bIns="0" rIns="0">
            <a:spAutoFit/>
          </a:bodyPr>
          <a:lstStyle/>
          <a:p>
            <a:pPr algn="l">
              <a:lnSpc>
                <a:spcPts val="11619"/>
              </a:lnSpc>
            </a:pPr>
            <a:r>
              <a:rPr lang="en-US" sz="8299" b="true">
                <a:solidFill>
                  <a:srgbClr val="0F0F0F"/>
                </a:solidFill>
                <a:latin typeface="Times New Roman Bold"/>
                <a:ea typeface="Times New Roman Bold"/>
                <a:cs typeface="Times New Roman Bold"/>
                <a:sym typeface="Times New Roman Bold"/>
              </a:rPr>
              <a:t>Digital Portfolio </a:t>
            </a:r>
          </a:p>
        </p:txBody>
      </p:sp>
      <p:sp>
        <p:nvSpPr>
          <p:cNvPr name="TextBox 6" id="6"/>
          <p:cNvSpPr txBox="true"/>
          <p:nvPr/>
        </p:nvSpPr>
        <p:spPr>
          <a:xfrm rot="0">
            <a:off x="2972138" y="1810468"/>
            <a:ext cx="11545148" cy="6472009"/>
          </a:xfrm>
          <a:prstGeom prst="rect">
            <a:avLst/>
          </a:prstGeom>
        </p:spPr>
        <p:txBody>
          <a:bodyPr anchor="t" rtlCol="false" tIns="0" lIns="0" bIns="0" rIns="0">
            <a:spAutoFit/>
          </a:bodyPr>
          <a:lstStyle/>
          <a:p>
            <a:pPr algn="l">
              <a:lnSpc>
                <a:spcPts val="4648"/>
              </a:lnSpc>
            </a:pPr>
            <a:r>
              <a:rPr lang="en-US" sz="3966">
                <a:solidFill>
                  <a:srgbClr val="000000"/>
                </a:solidFill>
                <a:latin typeface="Times New Roman"/>
                <a:ea typeface="Times New Roman"/>
                <a:cs typeface="Times New Roman"/>
                <a:sym typeface="Times New Roman"/>
              </a:rPr>
              <a:t>STUDENT NAME: DHARSHAN RAJ V</a:t>
            </a:r>
          </a:p>
          <a:p>
            <a:pPr algn="l">
              <a:lnSpc>
                <a:spcPts val="4649"/>
              </a:lnSpc>
            </a:pPr>
          </a:p>
          <a:p>
            <a:pPr algn="l">
              <a:lnSpc>
                <a:spcPts val="4648"/>
              </a:lnSpc>
            </a:pPr>
            <a:r>
              <a:rPr lang="en-US" sz="3966">
                <a:solidFill>
                  <a:srgbClr val="000000"/>
                </a:solidFill>
                <a:latin typeface="Times New Roman"/>
                <a:ea typeface="Times New Roman"/>
                <a:cs typeface="Times New Roman"/>
                <a:sym typeface="Times New Roman"/>
              </a:rPr>
              <a:t>REGISTER NO AND NMID: 16704DBB76221729860402745F1376DC</a:t>
            </a:r>
          </a:p>
          <a:p>
            <a:pPr algn="l">
              <a:lnSpc>
                <a:spcPts val="4648"/>
              </a:lnSpc>
            </a:pPr>
          </a:p>
          <a:p>
            <a:pPr algn="l">
              <a:lnSpc>
                <a:spcPts val="4648"/>
              </a:lnSpc>
            </a:pPr>
            <a:r>
              <a:rPr lang="en-US" sz="3966">
                <a:solidFill>
                  <a:srgbClr val="000000"/>
                </a:solidFill>
                <a:latin typeface="Times New Roman"/>
                <a:ea typeface="Times New Roman"/>
                <a:cs typeface="Times New Roman"/>
                <a:sym typeface="Times New Roman"/>
              </a:rPr>
              <a:t>DEPARTMENT:B.SC COMPUTER SCIENCE</a:t>
            </a:r>
          </a:p>
          <a:p>
            <a:pPr algn="l">
              <a:lnSpc>
                <a:spcPts val="4648"/>
              </a:lnSpc>
            </a:pPr>
          </a:p>
          <a:p>
            <a:pPr algn="l">
              <a:lnSpc>
                <a:spcPts val="4648"/>
              </a:lnSpc>
            </a:pPr>
            <a:r>
              <a:rPr lang="en-US" sz="3966">
                <a:solidFill>
                  <a:srgbClr val="000000"/>
                </a:solidFill>
                <a:latin typeface="Times New Roman"/>
                <a:ea typeface="Times New Roman"/>
                <a:cs typeface="Times New Roman"/>
                <a:sym typeface="Times New Roman"/>
              </a:rPr>
              <a:t>COLLEGE: SRM ARTS AND SCIENCE COLLEGE </a:t>
            </a:r>
          </a:p>
          <a:p>
            <a:pPr algn="l">
              <a:lnSpc>
                <a:spcPts val="4648"/>
              </a:lnSpc>
            </a:pPr>
          </a:p>
          <a:p>
            <a:pPr algn="l">
              <a:lnSpc>
                <a:spcPts val="4649"/>
              </a:lnSpc>
            </a:pPr>
            <a:r>
              <a:rPr lang="en-US" sz="3966">
                <a:solidFill>
                  <a:srgbClr val="000000"/>
                </a:solidFill>
                <a:latin typeface="Times New Roman"/>
                <a:ea typeface="Times New Roman"/>
                <a:cs typeface="Times New Roman"/>
                <a:sym typeface="Times New Roman"/>
              </a:rPr>
              <a:t>UNIVERSITY:MADRAS UNIVERSITY </a:t>
            </a:r>
          </a:p>
        </p:txBody>
      </p:sp>
      <p:sp>
        <p:nvSpPr>
          <p:cNvPr name="TextBox 7" id="7"/>
          <p:cNvSpPr txBox="true"/>
          <p:nvPr/>
        </p:nvSpPr>
        <p:spPr>
          <a:xfrm rot="0">
            <a:off x="17267930" y="8962244"/>
            <a:ext cx="137855" cy="505501"/>
          </a:xfrm>
          <a:prstGeom prst="rect">
            <a:avLst/>
          </a:prstGeom>
        </p:spPr>
        <p:txBody>
          <a:bodyPr anchor="t" rtlCol="false" tIns="0" lIns="0" bIns="0" rIns="0">
            <a:spAutoFit/>
          </a:bodyPr>
          <a:lstStyle/>
          <a:p>
            <a:pPr algn="l">
              <a:lnSpc>
                <a:spcPts val="2799"/>
              </a:lnSpc>
            </a:pPr>
            <a:r>
              <a:rPr lang="en-US" sz="1999">
                <a:solidFill>
                  <a:srgbClr val="000000"/>
                </a:solidFill>
                <a:latin typeface="Canva Sans"/>
                <a:ea typeface="Canva Sans"/>
                <a:cs typeface="Canva Sans"/>
                <a:sym typeface="Canva Sans"/>
              </a:rPr>
              <a:t>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8"/>
            <a:ext cx="671417" cy="4271867"/>
            <a:chOff x="0" y="0"/>
            <a:chExt cx="895223" cy="5695823"/>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sp>
        <p:nvSpPr>
          <p:cNvPr name="Freeform 4" id="4"/>
          <p:cNvSpPr/>
          <p:nvPr/>
        </p:nvSpPr>
        <p:spPr>
          <a:xfrm flipH="false" flipV="false" rot="0">
            <a:off x="11168885" y="-3"/>
            <a:ext cx="7119109" cy="10286997"/>
          </a:xfrm>
          <a:custGeom>
            <a:avLst/>
            <a:gdLst/>
            <a:ahLst/>
            <a:cxnLst/>
            <a:rect r="r" b="b" t="t" l="l"/>
            <a:pathLst>
              <a:path h="10286997" w="7119109">
                <a:moveTo>
                  <a:pt x="0" y="0"/>
                </a:moveTo>
                <a:lnTo>
                  <a:pt x="7119109" y="0"/>
                </a:lnTo>
                <a:lnTo>
                  <a:pt x="7119109" y="10286997"/>
                </a:lnTo>
                <a:lnTo>
                  <a:pt x="0" y="10286997"/>
                </a:lnTo>
                <a:lnTo>
                  <a:pt x="0" y="0"/>
                </a:lnTo>
                <a:close/>
              </a:path>
            </a:pathLst>
          </a:custGeom>
          <a:blipFill>
            <a:blip r:embed="rId2">
              <a:extLst>
                <a:ext uri="{96DAC541-7B7A-43D3-8B79-37D633B846F1}">
                  <asvg:svgBlip xmlns:asvg="http://schemas.microsoft.com/office/drawing/2016/SVG/main" r:embed="rId3"/>
                </a:ext>
              </a:extLst>
            </a:blip>
            <a:stretch>
              <a:fillRect l="-39" t="0" r="-39" b="0"/>
            </a:stretch>
          </a:blipFill>
        </p:spPr>
      </p:sp>
      <p:grpSp>
        <p:nvGrpSpPr>
          <p:cNvPr name="Group 5" id="5"/>
          <p:cNvGrpSpPr/>
          <p:nvPr/>
        </p:nvGrpSpPr>
        <p:grpSpPr>
          <a:xfrm rot="0">
            <a:off x="9540812" y="2303069"/>
            <a:ext cx="2486025" cy="7715250"/>
            <a:chOff x="0" y="0"/>
            <a:chExt cx="3314700" cy="10287000"/>
          </a:xfrm>
        </p:grpSpPr>
        <p:sp>
          <p:nvSpPr>
            <p:cNvPr name="Freeform 6" id="6"/>
            <p:cNvSpPr/>
            <p:nvPr/>
          </p:nvSpPr>
          <p:spPr>
            <a:xfrm flipH="false" flipV="false" rot="0">
              <a:off x="0" y="0"/>
              <a:ext cx="3314700" cy="10287000"/>
            </a:xfrm>
            <a:custGeom>
              <a:avLst/>
              <a:gdLst/>
              <a:ahLst/>
              <a:cxnLst/>
              <a:rect r="r" b="b" t="t" l="l"/>
              <a:pathLst>
                <a:path h="10287000" w="3314700">
                  <a:moveTo>
                    <a:pt x="0" y="0"/>
                  </a:moveTo>
                  <a:lnTo>
                    <a:pt x="3314700" y="0"/>
                  </a:lnTo>
                  <a:lnTo>
                    <a:pt x="3314700" y="10287000"/>
                  </a:lnTo>
                  <a:lnTo>
                    <a:pt x="0" y="10287000"/>
                  </a:lnTo>
                  <a:lnTo>
                    <a:pt x="0" y="0"/>
                  </a:lnTo>
                  <a:close/>
                </a:path>
              </a:pathLst>
            </a:custGeom>
            <a:blipFill>
              <a:blip r:embed="rId4"/>
              <a:stretch>
                <a:fillRect l="-282" t="0" r="-282" b="0"/>
              </a:stretch>
            </a:blipFill>
          </p:spPr>
        </p:sp>
      </p:grpSp>
      <p:grpSp>
        <p:nvGrpSpPr>
          <p:cNvPr name="Group 7" id="7"/>
          <p:cNvGrpSpPr/>
          <p:nvPr/>
        </p:nvGrpSpPr>
        <p:grpSpPr>
          <a:xfrm rot="0">
            <a:off x="0" y="0"/>
            <a:ext cx="18288000" cy="10287000"/>
            <a:chOff x="0" y="0"/>
            <a:chExt cx="24384000" cy="13716000"/>
          </a:xfrm>
        </p:grpSpPr>
        <p:sp>
          <p:nvSpPr>
            <p:cNvPr name="Freeform 8" id="8"/>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5"/>
              <a:stretch>
                <a:fillRect l="0" t="0" r="0" b="0"/>
              </a:stretch>
            </a:blipFill>
          </p:spPr>
        </p:sp>
      </p:grpSp>
      <p:sp>
        <p:nvSpPr>
          <p:cNvPr name="Freeform 9" id="9"/>
          <p:cNvSpPr/>
          <p:nvPr/>
        </p:nvSpPr>
        <p:spPr>
          <a:xfrm flipH="false" flipV="false" rot="0">
            <a:off x="11773158" y="2303069"/>
            <a:ext cx="2700986" cy="6018910"/>
          </a:xfrm>
          <a:custGeom>
            <a:avLst/>
            <a:gdLst/>
            <a:ahLst/>
            <a:cxnLst/>
            <a:rect r="r" b="b" t="t" l="l"/>
            <a:pathLst>
              <a:path h="6018910" w="2700986">
                <a:moveTo>
                  <a:pt x="0" y="0"/>
                </a:moveTo>
                <a:lnTo>
                  <a:pt x="2700986" y="0"/>
                </a:lnTo>
                <a:lnTo>
                  <a:pt x="2700986" y="6018910"/>
                </a:lnTo>
                <a:lnTo>
                  <a:pt x="0" y="6018910"/>
                </a:lnTo>
                <a:lnTo>
                  <a:pt x="0" y="0"/>
                </a:lnTo>
                <a:close/>
              </a:path>
            </a:pathLst>
          </a:custGeom>
          <a:blipFill>
            <a:blip r:embed="rId6"/>
            <a:stretch>
              <a:fillRect l="0" t="0" r="0" b="0"/>
            </a:stretch>
          </a:blipFill>
        </p:spPr>
      </p:sp>
      <p:sp>
        <p:nvSpPr>
          <p:cNvPr name="TextBox 10" id="10"/>
          <p:cNvSpPr txBox="true"/>
          <p:nvPr/>
        </p:nvSpPr>
        <p:spPr>
          <a:xfrm rot="0">
            <a:off x="3180493" y="708212"/>
            <a:ext cx="10914326" cy="1630432"/>
          </a:xfrm>
          <a:prstGeom prst="rect">
            <a:avLst/>
          </a:prstGeom>
        </p:spPr>
        <p:txBody>
          <a:bodyPr anchor="t" rtlCol="false" tIns="0" lIns="0" bIns="0" rIns="0">
            <a:spAutoFit/>
          </a:bodyPr>
          <a:lstStyle/>
          <a:p>
            <a:pPr algn="l">
              <a:lnSpc>
                <a:spcPts val="8925"/>
              </a:lnSpc>
            </a:pPr>
            <a:r>
              <a:rPr lang="en-US" b="true" sz="6375" spc="19">
                <a:solidFill>
                  <a:srgbClr val="000000"/>
                </a:solidFill>
                <a:latin typeface="Trebuchet MS Bold"/>
                <a:ea typeface="Trebuchet MS Bold"/>
                <a:cs typeface="Trebuchet MS Bold"/>
                <a:sym typeface="Trebuchet MS Bold"/>
              </a:rPr>
              <a:t>RESULTS AND SCREENSHOTS</a:t>
            </a:r>
          </a:p>
        </p:txBody>
      </p:sp>
      <p:sp>
        <p:nvSpPr>
          <p:cNvPr name="TextBox 11" id="11"/>
          <p:cNvSpPr txBox="true"/>
          <p:nvPr/>
        </p:nvSpPr>
        <p:spPr>
          <a:xfrm rot="0">
            <a:off x="3507267" y="3081686"/>
            <a:ext cx="6033545" cy="3856920"/>
          </a:xfrm>
          <a:prstGeom prst="rect">
            <a:avLst/>
          </a:prstGeom>
        </p:spPr>
        <p:txBody>
          <a:bodyPr anchor="t" rtlCol="false" tIns="0" lIns="0" bIns="0" rIns="0">
            <a:spAutoFit/>
          </a:bodyPr>
          <a:lstStyle/>
          <a:p>
            <a:pPr algn="ctr">
              <a:lnSpc>
                <a:spcPts val="4725"/>
              </a:lnSpc>
            </a:pPr>
            <a:r>
              <a:rPr lang="en-US" sz="3397">
                <a:solidFill>
                  <a:srgbClr val="000000"/>
                </a:solidFill>
                <a:latin typeface="Lexend Deca"/>
                <a:ea typeface="Lexend Deca"/>
                <a:cs typeface="Lexend Deca"/>
                <a:sym typeface="Lexend Deca"/>
              </a:rPr>
              <a:t>The final portfolio website is fully functional and responsive. Screenshots show different sections like Home, About, and Projects.</a:t>
            </a:r>
          </a:p>
        </p:txBody>
      </p:sp>
      <p:sp>
        <p:nvSpPr>
          <p:cNvPr name="TextBox 12" id="12"/>
          <p:cNvSpPr txBox="true"/>
          <p:nvPr/>
        </p:nvSpPr>
        <p:spPr>
          <a:xfrm rot="0">
            <a:off x="17222695" y="9061418"/>
            <a:ext cx="255794" cy="394897"/>
          </a:xfrm>
          <a:prstGeom prst="rect">
            <a:avLst/>
          </a:prstGeom>
        </p:spPr>
        <p:txBody>
          <a:bodyPr anchor="t" rtlCol="false" tIns="0" lIns="0" bIns="0" rIns="0">
            <a:spAutoFit/>
          </a:bodyPr>
          <a:lstStyle/>
          <a:p>
            <a:pPr algn="l">
              <a:lnSpc>
                <a:spcPts val="2238"/>
              </a:lnSpc>
            </a:pPr>
            <a:r>
              <a:rPr lang="en-US" sz="1599">
                <a:solidFill>
                  <a:srgbClr val="000000"/>
                </a:solidFill>
                <a:latin typeface="Canva Sans"/>
                <a:ea typeface="Canva Sans"/>
                <a:cs typeface="Canva Sans"/>
                <a:sym typeface="Canva Sans"/>
              </a:rPr>
              <a:t>10</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8"/>
            <a:ext cx="671417" cy="4271867"/>
            <a:chOff x="0" y="0"/>
            <a:chExt cx="895223" cy="5695823"/>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grpSp>
        <p:nvGrpSpPr>
          <p:cNvPr name="Group 4" id="4"/>
          <p:cNvGrpSpPr/>
          <p:nvPr/>
        </p:nvGrpSpPr>
        <p:grpSpPr>
          <a:xfrm rot="0">
            <a:off x="11105417" y="0"/>
            <a:ext cx="7182612" cy="10287000"/>
            <a:chOff x="0" y="0"/>
            <a:chExt cx="9576816" cy="13716000"/>
          </a:xfrm>
        </p:grpSpPr>
        <p:sp>
          <p:nvSpPr>
            <p:cNvPr name="Freeform 5" id="5"/>
            <p:cNvSpPr/>
            <p:nvPr/>
          </p:nvSpPr>
          <p:spPr>
            <a:xfrm flipH="false" flipV="false" rot="0">
              <a:off x="0" y="0"/>
              <a:ext cx="9576816" cy="13716000"/>
            </a:xfrm>
            <a:custGeom>
              <a:avLst/>
              <a:gdLst/>
              <a:ahLst/>
              <a:cxnLst/>
              <a:rect r="r" b="b" t="t" l="l"/>
              <a:pathLst>
                <a:path h="13716000" w="9576816">
                  <a:moveTo>
                    <a:pt x="0" y="0"/>
                  </a:moveTo>
                  <a:lnTo>
                    <a:pt x="9576816" y="0"/>
                  </a:lnTo>
                  <a:lnTo>
                    <a:pt x="9576816" y="13716000"/>
                  </a:lnTo>
                  <a:lnTo>
                    <a:pt x="0" y="13716000"/>
                  </a:lnTo>
                  <a:lnTo>
                    <a:pt x="0" y="0"/>
                  </a:lnTo>
                  <a:close/>
                </a:path>
              </a:pathLst>
            </a:custGeom>
            <a:blipFill>
              <a:blip r:embed="rId2"/>
              <a:stretch>
                <a:fillRect l="0" t="-205" r="0" b="-205"/>
              </a:stretch>
            </a:blipFill>
          </p:spPr>
        </p:sp>
      </p:grpSp>
      <p:grpSp>
        <p:nvGrpSpPr>
          <p:cNvPr name="Group 6" id="6"/>
          <p:cNvGrpSpPr/>
          <p:nvPr/>
        </p:nvGrpSpPr>
        <p:grpSpPr>
          <a:xfrm rot="0">
            <a:off x="2500312" y="9701212"/>
            <a:ext cx="114300" cy="266700"/>
            <a:chOff x="0" y="0"/>
            <a:chExt cx="152400" cy="355600"/>
          </a:xfrm>
        </p:grpSpPr>
        <p:sp>
          <p:nvSpPr>
            <p:cNvPr name="Freeform 7" id="7"/>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3"/>
              <a:stretch>
                <a:fillRect l="0" t="-7142" r="0" b="-7142"/>
              </a:stretch>
            </a:blipFill>
          </p:spPr>
        </p:sp>
      </p:grpSp>
      <p:grpSp>
        <p:nvGrpSpPr>
          <p:cNvPr name="Group 8" id="8"/>
          <p:cNvGrpSpPr/>
          <p:nvPr/>
        </p:nvGrpSpPr>
        <p:grpSpPr>
          <a:xfrm rot="0">
            <a:off x="-1535316" y="-716490"/>
            <a:ext cx="21155025" cy="11896725"/>
            <a:chOff x="0" y="0"/>
            <a:chExt cx="28206700" cy="15862300"/>
          </a:xfrm>
        </p:grpSpPr>
        <p:sp>
          <p:nvSpPr>
            <p:cNvPr name="Freeform 9" id="9"/>
            <p:cNvSpPr/>
            <p:nvPr/>
          </p:nvSpPr>
          <p:spPr>
            <a:xfrm flipH="false" flipV="false" rot="0">
              <a:off x="0" y="0"/>
              <a:ext cx="28206700" cy="15862300"/>
            </a:xfrm>
            <a:custGeom>
              <a:avLst/>
              <a:gdLst/>
              <a:ahLst/>
              <a:cxnLst/>
              <a:rect r="r" b="b" t="t" l="l"/>
              <a:pathLst>
                <a:path h="15862300" w="28206700">
                  <a:moveTo>
                    <a:pt x="0" y="0"/>
                  </a:moveTo>
                  <a:lnTo>
                    <a:pt x="28206700" y="0"/>
                  </a:lnTo>
                  <a:lnTo>
                    <a:pt x="28206700" y="15862300"/>
                  </a:lnTo>
                  <a:lnTo>
                    <a:pt x="0" y="15862300"/>
                  </a:lnTo>
                  <a:lnTo>
                    <a:pt x="0" y="0"/>
                  </a:lnTo>
                  <a:close/>
                </a:path>
              </a:pathLst>
            </a:custGeom>
            <a:blipFill>
              <a:blip r:embed="rId4"/>
              <a:stretch>
                <a:fillRect l="0" t="-12" r="0" b="-12"/>
              </a:stretch>
            </a:blipFill>
          </p:spPr>
        </p:sp>
      </p:grpSp>
      <p:sp>
        <p:nvSpPr>
          <p:cNvPr name="TextBox 10" id="10"/>
          <p:cNvSpPr txBox="true"/>
          <p:nvPr/>
        </p:nvSpPr>
        <p:spPr>
          <a:xfrm rot="0">
            <a:off x="5965184" y="318268"/>
            <a:ext cx="5582012" cy="1850393"/>
          </a:xfrm>
          <a:prstGeom prst="rect">
            <a:avLst/>
          </a:prstGeom>
        </p:spPr>
        <p:txBody>
          <a:bodyPr anchor="t" rtlCol="false" tIns="0" lIns="0" bIns="0" rIns="0">
            <a:spAutoFit/>
          </a:bodyPr>
          <a:lstStyle/>
          <a:p>
            <a:pPr algn="l">
              <a:lnSpc>
                <a:spcPts val="10080"/>
              </a:lnSpc>
            </a:pPr>
            <a:r>
              <a:rPr lang="en-US" sz="7200" b="true">
                <a:solidFill>
                  <a:srgbClr val="000000"/>
                </a:solidFill>
                <a:latin typeface="Trebuchet MS Bold"/>
                <a:ea typeface="Trebuchet MS Bold"/>
                <a:cs typeface="Trebuchet MS Bold"/>
                <a:sym typeface="Trebuchet MS Bold"/>
              </a:rPr>
              <a:t>CONCLUSION</a:t>
            </a:r>
          </a:p>
        </p:txBody>
      </p:sp>
      <p:sp>
        <p:nvSpPr>
          <p:cNvPr name="TextBox 11" id="11"/>
          <p:cNvSpPr txBox="true"/>
          <p:nvPr/>
        </p:nvSpPr>
        <p:spPr>
          <a:xfrm rot="0">
            <a:off x="17484909" y="9365180"/>
            <a:ext cx="234325" cy="410613"/>
          </a:xfrm>
          <a:prstGeom prst="rect">
            <a:avLst/>
          </a:prstGeom>
        </p:spPr>
        <p:txBody>
          <a:bodyPr anchor="t" rtlCol="false" tIns="0" lIns="0" bIns="0" rIns="0">
            <a:spAutoFit/>
          </a:bodyPr>
          <a:lstStyle/>
          <a:p>
            <a:pPr algn="l">
              <a:lnSpc>
                <a:spcPts val="2379"/>
              </a:lnSpc>
            </a:pPr>
            <a:r>
              <a:rPr lang="en-US" sz="1699">
                <a:solidFill>
                  <a:srgbClr val="000000"/>
                </a:solidFill>
                <a:latin typeface="Canva Sans"/>
                <a:ea typeface="Canva Sans"/>
                <a:cs typeface="Canva Sans"/>
                <a:sym typeface="Canva Sans"/>
              </a:rPr>
              <a:t>11</a:t>
            </a:r>
          </a:p>
        </p:txBody>
      </p:sp>
      <p:sp>
        <p:nvSpPr>
          <p:cNvPr name="TextBox 12" id="12"/>
          <p:cNvSpPr txBox="true"/>
          <p:nvPr/>
        </p:nvSpPr>
        <p:spPr>
          <a:xfrm rot="0">
            <a:off x="1393703" y="2342064"/>
            <a:ext cx="15500594" cy="5512918"/>
          </a:xfrm>
          <a:prstGeom prst="rect">
            <a:avLst/>
          </a:prstGeom>
        </p:spPr>
        <p:txBody>
          <a:bodyPr anchor="t" rtlCol="false" tIns="0" lIns="0" bIns="0" rIns="0">
            <a:spAutoFit/>
          </a:bodyPr>
          <a:lstStyle/>
          <a:p>
            <a:pPr algn="ctr">
              <a:lnSpc>
                <a:spcPts val="5250"/>
              </a:lnSpc>
            </a:pPr>
            <a:r>
              <a:rPr lang="en-US" sz="3799">
                <a:solidFill>
                  <a:srgbClr val="000000"/>
                </a:solidFill>
                <a:latin typeface="Canva Sans"/>
                <a:ea typeface="Canva Sans"/>
                <a:cs typeface="Canva Sans"/>
                <a:sym typeface="Canva Sans"/>
              </a:rPr>
              <a:t>The project successfully solves the problem of professional presentation. It creates a strong online presence for students and professionals. The portfolio is easy to use, well-designed, and highly responsive. It helps in personal branding and career growth opportunities. The design and tools used make it simple yet powerful. Future improvements can include adding animations or blogs. It shows the importance of a digital portfolio in today’s world. 1</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78393" y="-348339"/>
            <a:ext cx="19850100" cy="11163300"/>
            <a:chOff x="0" y="0"/>
            <a:chExt cx="26466800" cy="14884400"/>
          </a:xfrm>
        </p:grpSpPr>
        <p:sp>
          <p:nvSpPr>
            <p:cNvPr name="Freeform 3" id="3"/>
            <p:cNvSpPr/>
            <p:nvPr/>
          </p:nvSpPr>
          <p:spPr>
            <a:xfrm flipH="false" flipV="false" rot="0">
              <a:off x="0" y="0"/>
              <a:ext cx="26466800" cy="14884400"/>
            </a:xfrm>
            <a:custGeom>
              <a:avLst/>
              <a:gdLst/>
              <a:ahLst/>
              <a:cxnLst/>
              <a:rect r="r" b="b" t="t" l="l"/>
              <a:pathLst>
                <a:path h="14884400" w="26466800">
                  <a:moveTo>
                    <a:pt x="0" y="0"/>
                  </a:moveTo>
                  <a:lnTo>
                    <a:pt x="26466800" y="0"/>
                  </a:lnTo>
                  <a:lnTo>
                    <a:pt x="26466800" y="14884400"/>
                  </a:lnTo>
                  <a:lnTo>
                    <a:pt x="0" y="14884400"/>
                  </a:lnTo>
                  <a:lnTo>
                    <a:pt x="0" y="0"/>
                  </a:lnTo>
                  <a:close/>
                </a:path>
              </a:pathLst>
            </a:custGeom>
            <a:blipFill>
              <a:blip r:embed="rId2"/>
              <a:stretch>
                <a:fillRect l="0" t="-10" r="0" b="-10"/>
              </a:stretch>
            </a:blipFill>
          </p:spPr>
        </p:sp>
      </p:grpSp>
      <p:sp>
        <p:nvSpPr>
          <p:cNvPr name="TextBox 4" id="4"/>
          <p:cNvSpPr txBox="true"/>
          <p:nvPr/>
        </p:nvSpPr>
        <p:spPr>
          <a:xfrm rot="0">
            <a:off x="17265701" y="8963873"/>
            <a:ext cx="142103" cy="857802"/>
          </a:xfrm>
          <a:prstGeom prst="rect">
            <a:avLst/>
          </a:prstGeom>
        </p:spPr>
        <p:txBody>
          <a:bodyPr anchor="t" rtlCol="false" tIns="0" lIns="0" bIns="0" rIns="0">
            <a:spAutoFit/>
          </a:bodyPr>
          <a:lstStyle/>
          <a:p>
            <a:pPr algn="just">
              <a:lnSpc>
                <a:spcPts val="2774"/>
              </a:lnSpc>
            </a:pPr>
            <a:r>
              <a:rPr lang="en-US" sz="1998">
                <a:solidFill>
                  <a:srgbClr val="000000"/>
                </a:solidFill>
                <a:latin typeface="Canva Sans"/>
                <a:ea typeface="Canva Sans"/>
                <a:cs typeface="Canva Sans"/>
                <a:sym typeface="Canva Sans"/>
              </a:rPr>
              <a:t>1 2</a:t>
            </a:r>
          </a:p>
        </p:txBody>
      </p:sp>
      <p:sp>
        <p:nvSpPr>
          <p:cNvPr name="TextBox 5" id="5"/>
          <p:cNvSpPr txBox="true"/>
          <p:nvPr/>
        </p:nvSpPr>
        <p:spPr>
          <a:xfrm rot="0">
            <a:off x="5572382" y="414690"/>
            <a:ext cx="6572802" cy="2306517"/>
          </a:xfrm>
          <a:prstGeom prst="rect">
            <a:avLst/>
          </a:prstGeom>
        </p:spPr>
        <p:txBody>
          <a:bodyPr anchor="t" rtlCol="false" tIns="0" lIns="0" bIns="0" rIns="0">
            <a:spAutoFit/>
          </a:bodyPr>
          <a:lstStyle/>
          <a:p>
            <a:pPr algn="l">
              <a:lnSpc>
                <a:spcPts val="12877"/>
              </a:lnSpc>
            </a:pPr>
            <a:r>
              <a:rPr lang="en-US" sz="9199" b="true">
                <a:solidFill>
                  <a:srgbClr val="000000"/>
                </a:solidFill>
                <a:latin typeface="Canva Sans Bold"/>
                <a:ea typeface="Canva Sans Bold"/>
                <a:cs typeface="Canva Sans Bold"/>
                <a:sym typeface="Canva Sans Bold"/>
              </a:rPr>
              <a:t>GitHub link</a:t>
            </a:r>
          </a:p>
        </p:txBody>
      </p:sp>
      <p:sp>
        <p:nvSpPr>
          <p:cNvPr name="TextBox 6" id="6"/>
          <p:cNvSpPr txBox="true"/>
          <p:nvPr/>
        </p:nvSpPr>
        <p:spPr>
          <a:xfrm rot="0">
            <a:off x="3239982" y="4427762"/>
            <a:ext cx="11808036" cy="715738"/>
          </a:xfrm>
          <a:prstGeom prst="rect">
            <a:avLst/>
          </a:prstGeom>
        </p:spPr>
        <p:txBody>
          <a:bodyPr anchor="t" rtlCol="false" tIns="0" lIns="0" bIns="0" rIns="0">
            <a:spAutoFit/>
          </a:bodyPr>
          <a:lstStyle/>
          <a:p>
            <a:pPr algn="ctr">
              <a:lnSpc>
                <a:spcPts val="5935"/>
              </a:lnSpc>
              <a:spcBef>
                <a:spcPct val="0"/>
              </a:spcBef>
            </a:pPr>
            <a:r>
              <a:rPr lang="en-US" sz="4238">
                <a:solidFill>
                  <a:srgbClr val="000000"/>
                </a:solidFill>
                <a:latin typeface="Canva Sans"/>
                <a:ea typeface="Canva Sans"/>
                <a:cs typeface="Canva Sans"/>
                <a:sym typeface="Canva Sans"/>
              </a:rPr>
              <a:t>https://dharshanrajv-ctrl.github.io/Portfolio1/</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90167"/>
            <a:ext cx="18621375" cy="10477500"/>
            <a:chOff x="0" y="0"/>
            <a:chExt cx="24828500" cy="13970000"/>
          </a:xfrm>
        </p:grpSpPr>
        <p:sp>
          <p:nvSpPr>
            <p:cNvPr name="Freeform 3" id="3"/>
            <p:cNvSpPr/>
            <p:nvPr/>
          </p:nvSpPr>
          <p:spPr>
            <a:xfrm flipH="false" flipV="false" rot="0">
              <a:off x="0" y="0"/>
              <a:ext cx="24828500" cy="13970000"/>
            </a:xfrm>
            <a:custGeom>
              <a:avLst/>
              <a:gdLst/>
              <a:ahLst/>
              <a:cxnLst/>
              <a:rect r="r" b="b" t="t" l="l"/>
              <a:pathLst>
                <a:path h="13970000" w="24828500">
                  <a:moveTo>
                    <a:pt x="0" y="0"/>
                  </a:moveTo>
                  <a:lnTo>
                    <a:pt x="24828500" y="0"/>
                  </a:lnTo>
                  <a:lnTo>
                    <a:pt x="24828500" y="13970000"/>
                  </a:lnTo>
                  <a:lnTo>
                    <a:pt x="0" y="13970000"/>
                  </a:lnTo>
                  <a:lnTo>
                    <a:pt x="0" y="0"/>
                  </a:lnTo>
                  <a:close/>
                </a:path>
              </a:pathLst>
            </a:custGeom>
            <a:blipFill>
              <a:blip r:embed="rId2"/>
              <a:stretch>
                <a:fillRect l="-14" t="0" r="-14" b="0"/>
              </a:stretch>
            </a:blipFill>
          </p:spPr>
        </p:sp>
      </p:grpSp>
      <p:sp>
        <p:nvSpPr>
          <p:cNvPr name="TextBox 4" id="4"/>
          <p:cNvSpPr txBox="true"/>
          <p:nvPr/>
        </p:nvSpPr>
        <p:spPr>
          <a:xfrm rot="0">
            <a:off x="17261834" y="8963873"/>
            <a:ext cx="150190" cy="857802"/>
          </a:xfrm>
          <a:prstGeom prst="rect">
            <a:avLst/>
          </a:prstGeom>
        </p:spPr>
        <p:txBody>
          <a:bodyPr anchor="t" rtlCol="false" tIns="0" lIns="0" bIns="0" rIns="0">
            <a:spAutoFit/>
          </a:bodyPr>
          <a:lstStyle/>
          <a:p>
            <a:pPr algn="just">
              <a:lnSpc>
                <a:spcPts val="2774"/>
              </a:lnSpc>
            </a:pPr>
            <a:r>
              <a:rPr lang="en-US" sz="1998">
                <a:solidFill>
                  <a:srgbClr val="000000"/>
                </a:solidFill>
                <a:latin typeface="Canva Sans"/>
                <a:ea typeface="Canva Sans"/>
                <a:cs typeface="Canva Sans"/>
                <a:sym typeface="Canva Sans"/>
              </a:rPr>
              <a:t>1 3</a:t>
            </a:r>
          </a:p>
        </p:txBody>
      </p:sp>
      <p:sp>
        <p:nvSpPr>
          <p:cNvPr name="TextBox 5" id="5"/>
          <p:cNvSpPr txBox="true"/>
          <p:nvPr/>
        </p:nvSpPr>
        <p:spPr>
          <a:xfrm rot="0">
            <a:off x="7885903" y="3217121"/>
            <a:ext cx="7148503" cy="2237927"/>
          </a:xfrm>
          <a:prstGeom prst="rect">
            <a:avLst/>
          </a:prstGeom>
        </p:spPr>
        <p:txBody>
          <a:bodyPr anchor="t" rtlCol="false" tIns="0" lIns="0" bIns="0" rIns="0">
            <a:spAutoFit/>
          </a:bodyPr>
          <a:lstStyle/>
          <a:p>
            <a:pPr algn="l">
              <a:lnSpc>
                <a:spcPts val="12345"/>
              </a:lnSpc>
            </a:pPr>
            <a:r>
              <a:rPr lang="en-US" sz="8818" b="true">
                <a:solidFill>
                  <a:srgbClr val="000000"/>
                </a:solidFill>
                <a:latin typeface="Trebuchet MS Bold"/>
                <a:ea typeface="Trebuchet MS Bold"/>
                <a:cs typeface="Trebuchet MS Bold"/>
                <a:sym typeface="Trebuchet MS Bold"/>
              </a:rPr>
              <a:t>Thanking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grpSp>
        <p:nvGrpSpPr>
          <p:cNvPr name="Group 2" id="2"/>
          <p:cNvGrpSpPr/>
          <p:nvPr/>
        </p:nvGrpSpPr>
        <p:grpSpPr>
          <a:xfrm rot="0">
            <a:off x="0" y="6015038"/>
            <a:ext cx="671417" cy="4271867"/>
            <a:chOff x="0" y="0"/>
            <a:chExt cx="895223" cy="5695823"/>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grpSp>
        <p:nvGrpSpPr>
          <p:cNvPr name="Group 4" id="4"/>
          <p:cNvGrpSpPr/>
          <p:nvPr/>
        </p:nvGrpSpPr>
        <p:grpSpPr>
          <a:xfrm rot="0">
            <a:off x="11102273" y="0"/>
            <a:ext cx="7185755" cy="10287000"/>
            <a:chOff x="0" y="0"/>
            <a:chExt cx="9581007" cy="13716000"/>
          </a:xfrm>
        </p:grpSpPr>
        <p:sp>
          <p:nvSpPr>
            <p:cNvPr name="Freeform 5" id="5"/>
            <p:cNvSpPr/>
            <p:nvPr/>
          </p:nvSpPr>
          <p:spPr>
            <a:xfrm flipH="false" flipV="false" rot="0">
              <a:off x="0" y="0"/>
              <a:ext cx="9581007" cy="13716000"/>
            </a:xfrm>
            <a:custGeom>
              <a:avLst/>
              <a:gdLst/>
              <a:ahLst/>
              <a:cxnLst/>
              <a:rect r="r" b="b" t="t" l="l"/>
              <a:pathLst>
                <a:path h="13716000" w="9581007">
                  <a:moveTo>
                    <a:pt x="0" y="0"/>
                  </a:moveTo>
                  <a:lnTo>
                    <a:pt x="9581007" y="0"/>
                  </a:lnTo>
                  <a:lnTo>
                    <a:pt x="9581007" y="13716000"/>
                  </a:lnTo>
                  <a:lnTo>
                    <a:pt x="0" y="13716000"/>
                  </a:lnTo>
                  <a:lnTo>
                    <a:pt x="0" y="0"/>
                  </a:lnTo>
                  <a:close/>
                </a:path>
              </a:pathLst>
            </a:custGeom>
            <a:blipFill>
              <a:blip r:embed="rId2"/>
              <a:stretch>
                <a:fillRect l="0" t="-168" r="0" b="-168"/>
              </a:stretch>
            </a:blipFill>
          </p:spPr>
        </p:sp>
      </p:grpSp>
      <p:grpSp>
        <p:nvGrpSpPr>
          <p:cNvPr name="Group 6" id="6"/>
          <p:cNvGrpSpPr/>
          <p:nvPr/>
        </p:nvGrpSpPr>
        <p:grpSpPr>
          <a:xfrm rot="0">
            <a:off x="1014412" y="9701212"/>
            <a:ext cx="3219450" cy="304800"/>
            <a:chOff x="0" y="0"/>
            <a:chExt cx="4292600" cy="406400"/>
          </a:xfrm>
        </p:grpSpPr>
        <p:sp>
          <p:nvSpPr>
            <p:cNvPr name="Freeform 7" id="7"/>
            <p:cNvSpPr/>
            <p:nvPr/>
          </p:nvSpPr>
          <p:spPr>
            <a:xfrm flipH="false" flipV="false" rot="0">
              <a:off x="0" y="0"/>
              <a:ext cx="4292600" cy="406400"/>
            </a:xfrm>
            <a:custGeom>
              <a:avLst/>
              <a:gdLst/>
              <a:ahLst/>
              <a:cxnLst/>
              <a:rect r="r" b="b" t="t" l="l"/>
              <a:pathLst>
                <a:path h="406400" w="4292600">
                  <a:moveTo>
                    <a:pt x="0" y="0"/>
                  </a:moveTo>
                  <a:lnTo>
                    <a:pt x="4292600" y="0"/>
                  </a:lnTo>
                  <a:lnTo>
                    <a:pt x="4292600" y="406400"/>
                  </a:lnTo>
                  <a:lnTo>
                    <a:pt x="0" y="406400"/>
                  </a:lnTo>
                  <a:lnTo>
                    <a:pt x="0" y="0"/>
                  </a:lnTo>
                  <a:close/>
                </a:path>
              </a:pathLst>
            </a:custGeom>
            <a:blipFill>
              <a:blip r:embed="rId3"/>
              <a:stretch>
                <a:fillRect l="-68343" t="0" r="-68343" b="0"/>
              </a:stretch>
            </a:blipFill>
          </p:spPr>
        </p:sp>
      </p:grpSp>
      <p:grpSp>
        <p:nvGrpSpPr>
          <p:cNvPr name="Group 8" id="8"/>
          <p:cNvGrpSpPr/>
          <p:nvPr/>
        </p:nvGrpSpPr>
        <p:grpSpPr>
          <a:xfrm rot="0">
            <a:off x="700088" y="9614935"/>
            <a:ext cx="5557171" cy="444627"/>
            <a:chOff x="0" y="0"/>
            <a:chExt cx="7409561" cy="592836"/>
          </a:xfrm>
        </p:grpSpPr>
        <p:sp>
          <p:nvSpPr>
            <p:cNvPr name="Freeform 9" id="9"/>
            <p:cNvSpPr/>
            <p:nvPr/>
          </p:nvSpPr>
          <p:spPr>
            <a:xfrm flipH="false" flipV="false" rot="0">
              <a:off x="0" y="0"/>
              <a:ext cx="7409561" cy="592836"/>
            </a:xfrm>
            <a:custGeom>
              <a:avLst/>
              <a:gdLst/>
              <a:ahLst/>
              <a:cxnLst/>
              <a:rect r="r" b="b" t="t" l="l"/>
              <a:pathLst>
                <a:path h="592836" w="7409561">
                  <a:moveTo>
                    <a:pt x="0" y="0"/>
                  </a:moveTo>
                  <a:lnTo>
                    <a:pt x="0" y="592836"/>
                  </a:lnTo>
                  <a:lnTo>
                    <a:pt x="7409561" y="592836"/>
                  </a:lnTo>
                  <a:lnTo>
                    <a:pt x="7409561" y="0"/>
                  </a:lnTo>
                  <a:close/>
                </a:path>
              </a:pathLst>
            </a:custGeom>
            <a:solidFill>
              <a:srgbClr val="F2F2F2"/>
            </a:solidFill>
          </p:spPr>
        </p:sp>
      </p:grpSp>
      <p:grpSp>
        <p:nvGrpSpPr>
          <p:cNvPr name="Group 10" id="10"/>
          <p:cNvGrpSpPr/>
          <p:nvPr/>
        </p:nvGrpSpPr>
        <p:grpSpPr>
          <a:xfrm rot="0">
            <a:off x="-2311489" y="-232991"/>
            <a:ext cx="23221950" cy="13058775"/>
            <a:chOff x="0" y="0"/>
            <a:chExt cx="30962600" cy="17411700"/>
          </a:xfrm>
        </p:grpSpPr>
        <p:sp>
          <p:nvSpPr>
            <p:cNvPr name="Freeform 11" id="11"/>
            <p:cNvSpPr/>
            <p:nvPr/>
          </p:nvSpPr>
          <p:spPr>
            <a:xfrm flipH="false" flipV="false" rot="0">
              <a:off x="0" y="0"/>
              <a:ext cx="30962600" cy="17411700"/>
            </a:xfrm>
            <a:custGeom>
              <a:avLst/>
              <a:gdLst/>
              <a:ahLst/>
              <a:cxnLst/>
              <a:rect r="r" b="b" t="t" l="l"/>
              <a:pathLst>
                <a:path h="17411700" w="30962600">
                  <a:moveTo>
                    <a:pt x="0" y="0"/>
                  </a:moveTo>
                  <a:lnTo>
                    <a:pt x="30962600" y="0"/>
                  </a:lnTo>
                  <a:lnTo>
                    <a:pt x="30962600" y="17411700"/>
                  </a:lnTo>
                  <a:lnTo>
                    <a:pt x="0" y="17411700"/>
                  </a:lnTo>
                  <a:lnTo>
                    <a:pt x="0" y="0"/>
                  </a:lnTo>
                  <a:close/>
                </a:path>
              </a:pathLst>
            </a:custGeom>
            <a:blipFill>
              <a:blip r:embed="rId4"/>
              <a:stretch>
                <a:fillRect l="0" t="-13" r="0" b="-13"/>
              </a:stretch>
            </a:blipFill>
          </p:spPr>
        </p:sp>
      </p:grpSp>
      <p:sp>
        <p:nvSpPr>
          <p:cNvPr name="TextBox 12" id="12"/>
          <p:cNvSpPr txBox="true"/>
          <p:nvPr/>
        </p:nvSpPr>
        <p:spPr>
          <a:xfrm rot="0">
            <a:off x="3279458" y="1098985"/>
            <a:ext cx="5915225" cy="1630432"/>
          </a:xfrm>
          <a:prstGeom prst="rect">
            <a:avLst/>
          </a:prstGeom>
        </p:spPr>
        <p:txBody>
          <a:bodyPr anchor="t" rtlCol="false" tIns="0" lIns="0" bIns="0" rIns="0">
            <a:spAutoFit/>
          </a:bodyPr>
          <a:lstStyle/>
          <a:p>
            <a:pPr algn="l">
              <a:lnSpc>
                <a:spcPts val="8925"/>
              </a:lnSpc>
            </a:pPr>
            <a:r>
              <a:rPr lang="en-US" b="true" sz="6375" spc="6">
                <a:solidFill>
                  <a:srgbClr val="000000"/>
                </a:solidFill>
                <a:latin typeface="Trebuchet MS Bold"/>
                <a:ea typeface="Trebuchet MS Bold"/>
                <a:cs typeface="Trebuchet MS Bold"/>
                <a:sym typeface="Trebuchet MS Bold"/>
              </a:rPr>
              <a:t>PROJECT TITLE</a:t>
            </a:r>
          </a:p>
        </p:txBody>
      </p:sp>
      <p:sp>
        <p:nvSpPr>
          <p:cNvPr name="TextBox 13" id="13"/>
          <p:cNvSpPr txBox="true"/>
          <p:nvPr/>
        </p:nvSpPr>
        <p:spPr>
          <a:xfrm rot="0">
            <a:off x="4934967" y="3744949"/>
            <a:ext cx="10358628" cy="3701977"/>
          </a:xfrm>
          <a:prstGeom prst="rect">
            <a:avLst/>
          </a:prstGeom>
        </p:spPr>
        <p:txBody>
          <a:bodyPr anchor="t" rtlCol="false" tIns="0" lIns="0" bIns="0" rIns="0">
            <a:spAutoFit/>
          </a:bodyPr>
          <a:lstStyle/>
          <a:p>
            <a:pPr algn="l">
              <a:lnSpc>
                <a:spcPts val="15399"/>
              </a:lnSpc>
            </a:pPr>
            <a:r>
              <a:rPr lang="en-US" sz="10999">
                <a:solidFill>
                  <a:srgbClr val="000000"/>
                </a:solidFill>
                <a:latin typeface="Times New Roman"/>
                <a:ea typeface="Times New Roman"/>
                <a:cs typeface="Times New Roman"/>
                <a:sym typeface="Times New Roman"/>
              </a:rPr>
              <a:t>Digital portfolio </a:t>
            </a:r>
          </a:p>
        </p:txBody>
      </p:sp>
      <p:sp>
        <p:nvSpPr>
          <p:cNvPr name="TextBox 14" id="14"/>
          <p:cNvSpPr txBox="true"/>
          <p:nvPr/>
        </p:nvSpPr>
        <p:spPr>
          <a:xfrm rot="0">
            <a:off x="17265701" y="8962244"/>
            <a:ext cx="142151" cy="505501"/>
          </a:xfrm>
          <a:prstGeom prst="rect">
            <a:avLst/>
          </a:prstGeom>
        </p:spPr>
        <p:txBody>
          <a:bodyPr anchor="t" rtlCol="false" tIns="0" lIns="0" bIns="0" rIns="0">
            <a:spAutoFit/>
          </a:bodyPr>
          <a:lstStyle/>
          <a:p>
            <a:pPr algn="l">
              <a:lnSpc>
                <a:spcPts val="2799"/>
              </a:lnSpc>
            </a:pPr>
            <a:r>
              <a:rPr lang="en-US" sz="1999">
                <a:solidFill>
                  <a:srgbClr val="000000"/>
                </a:solidFill>
                <a:latin typeface="Canva Sans"/>
                <a:ea typeface="Canva Sans"/>
                <a:cs typeface="Canva Sans"/>
                <a:sym typeface="Canva Sans"/>
              </a:rPr>
              <a:t>2</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42872"/>
            <a:ext cx="18288000" cy="10244042"/>
            <a:chOff x="0" y="0"/>
            <a:chExt cx="24384000" cy="13658723"/>
          </a:xfrm>
        </p:grpSpPr>
        <p:sp>
          <p:nvSpPr>
            <p:cNvPr name="Freeform 3" id="3"/>
            <p:cNvSpPr/>
            <p:nvPr/>
          </p:nvSpPr>
          <p:spPr>
            <a:xfrm flipH="false" flipV="false" rot="0">
              <a:off x="0" y="0"/>
              <a:ext cx="24384000" cy="13658723"/>
            </a:xfrm>
            <a:custGeom>
              <a:avLst/>
              <a:gdLst/>
              <a:ahLst/>
              <a:cxnLst/>
              <a:rect r="r" b="b" t="t" l="l"/>
              <a:pathLst>
                <a:path h="13658723" w="24384000">
                  <a:moveTo>
                    <a:pt x="0" y="0"/>
                  </a:moveTo>
                  <a:lnTo>
                    <a:pt x="0" y="13658723"/>
                  </a:lnTo>
                  <a:lnTo>
                    <a:pt x="24384000" y="13658723"/>
                  </a:lnTo>
                  <a:lnTo>
                    <a:pt x="24384000" y="0"/>
                  </a:lnTo>
                  <a:close/>
                </a:path>
              </a:pathLst>
            </a:custGeom>
            <a:solidFill>
              <a:srgbClr val="F1F1F1"/>
            </a:solidFill>
          </p:spPr>
        </p:sp>
      </p:grpSp>
      <p:grpSp>
        <p:nvGrpSpPr>
          <p:cNvPr name="Group 4" id="4"/>
          <p:cNvGrpSpPr/>
          <p:nvPr/>
        </p:nvGrpSpPr>
        <p:grpSpPr>
          <a:xfrm rot="0">
            <a:off x="11165776" y="0"/>
            <a:ext cx="7122224" cy="10287000"/>
            <a:chOff x="0" y="0"/>
            <a:chExt cx="9496298" cy="13716000"/>
          </a:xfrm>
        </p:grpSpPr>
        <p:sp>
          <p:nvSpPr>
            <p:cNvPr name="Freeform 5" id="5"/>
            <p:cNvSpPr/>
            <p:nvPr/>
          </p:nvSpPr>
          <p:spPr>
            <a:xfrm flipH="false" flipV="false" rot="0">
              <a:off x="0" y="0"/>
              <a:ext cx="9496298" cy="13716000"/>
            </a:xfrm>
            <a:custGeom>
              <a:avLst/>
              <a:gdLst/>
              <a:ahLst/>
              <a:cxnLst/>
              <a:rect r="r" b="b" t="t" l="l"/>
              <a:pathLst>
                <a:path h="13716000" w="9496298">
                  <a:moveTo>
                    <a:pt x="0" y="0"/>
                  </a:moveTo>
                  <a:lnTo>
                    <a:pt x="9496298" y="0"/>
                  </a:lnTo>
                  <a:lnTo>
                    <a:pt x="9496298" y="13716000"/>
                  </a:lnTo>
                  <a:lnTo>
                    <a:pt x="0" y="13716000"/>
                  </a:lnTo>
                  <a:lnTo>
                    <a:pt x="0" y="0"/>
                  </a:lnTo>
                  <a:close/>
                </a:path>
              </a:pathLst>
            </a:custGeom>
            <a:blipFill>
              <a:blip r:embed="rId2"/>
              <a:stretch>
                <a:fillRect l="-95" t="0" r="-95" b="0"/>
              </a:stretch>
            </a:blipFill>
          </p:spPr>
        </p:sp>
      </p:grpSp>
      <p:grpSp>
        <p:nvGrpSpPr>
          <p:cNvPr name="Group 6" id="6"/>
          <p:cNvGrpSpPr/>
          <p:nvPr/>
        </p:nvGrpSpPr>
        <p:grpSpPr>
          <a:xfrm rot="0">
            <a:off x="0" y="6015038"/>
            <a:ext cx="671417" cy="4271867"/>
            <a:chOff x="0" y="0"/>
            <a:chExt cx="895223" cy="5695823"/>
          </a:xfrm>
        </p:grpSpPr>
        <p:sp>
          <p:nvSpPr>
            <p:cNvPr name="Freeform 7" id="7"/>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grpSp>
        <p:nvGrpSpPr>
          <p:cNvPr name="Group 8" id="8"/>
          <p:cNvGrpSpPr/>
          <p:nvPr/>
        </p:nvGrpSpPr>
        <p:grpSpPr>
          <a:xfrm rot="0">
            <a:off x="11044238" y="671512"/>
            <a:ext cx="543020" cy="542925"/>
            <a:chOff x="0" y="0"/>
            <a:chExt cx="724027" cy="723900"/>
          </a:xfrm>
        </p:grpSpPr>
        <p:sp>
          <p:nvSpPr>
            <p:cNvPr name="Freeform 9" id="9"/>
            <p:cNvSpPr/>
            <p:nvPr/>
          </p:nvSpPr>
          <p:spPr>
            <a:xfrm flipH="false" flipV="false" rot="0">
              <a:off x="0" y="0"/>
              <a:ext cx="724027" cy="723900"/>
            </a:xfrm>
            <a:custGeom>
              <a:avLst/>
              <a:gdLst/>
              <a:ahLst/>
              <a:cxnLst/>
              <a:rect r="r" b="b" t="t" l="l"/>
              <a:pathLst>
                <a:path h="723900" w="724027">
                  <a:moveTo>
                    <a:pt x="362077" y="0"/>
                  </a:moveTo>
                  <a:lnTo>
                    <a:pt x="265684" y="13081"/>
                  </a:lnTo>
                  <a:lnTo>
                    <a:pt x="179324" y="49530"/>
                  </a:lnTo>
                  <a:lnTo>
                    <a:pt x="106045" y="106045"/>
                  </a:lnTo>
                  <a:lnTo>
                    <a:pt x="49403" y="179324"/>
                  </a:lnTo>
                  <a:lnTo>
                    <a:pt x="12954" y="265684"/>
                  </a:lnTo>
                  <a:lnTo>
                    <a:pt x="0" y="362077"/>
                  </a:lnTo>
                  <a:lnTo>
                    <a:pt x="13081" y="458216"/>
                  </a:lnTo>
                  <a:lnTo>
                    <a:pt x="49530" y="544703"/>
                  </a:lnTo>
                  <a:lnTo>
                    <a:pt x="106045" y="617982"/>
                  </a:lnTo>
                  <a:lnTo>
                    <a:pt x="179324" y="674751"/>
                  </a:lnTo>
                  <a:lnTo>
                    <a:pt x="265811" y="711200"/>
                  </a:lnTo>
                  <a:lnTo>
                    <a:pt x="360807" y="723900"/>
                  </a:lnTo>
                  <a:lnTo>
                    <a:pt x="363347" y="723900"/>
                  </a:lnTo>
                  <a:lnTo>
                    <a:pt x="458343" y="711073"/>
                  </a:lnTo>
                  <a:lnTo>
                    <a:pt x="544830" y="674624"/>
                  </a:lnTo>
                  <a:lnTo>
                    <a:pt x="618109" y="617855"/>
                  </a:lnTo>
                  <a:lnTo>
                    <a:pt x="674624" y="544576"/>
                  </a:lnTo>
                  <a:lnTo>
                    <a:pt x="711200" y="458089"/>
                  </a:lnTo>
                  <a:lnTo>
                    <a:pt x="724027" y="361950"/>
                  </a:lnTo>
                  <a:lnTo>
                    <a:pt x="711200" y="265684"/>
                  </a:lnTo>
                  <a:lnTo>
                    <a:pt x="674751" y="179197"/>
                  </a:lnTo>
                  <a:lnTo>
                    <a:pt x="617982" y="105918"/>
                  </a:lnTo>
                  <a:lnTo>
                    <a:pt x="544703" y="49403"/>
                  </a:lnTo>
                  <a:lnTo>
                    <a:pt x="457962" y="12954"/>
                  </a:lnTo>
                  <a:lnTo>
                    <a:pt x="362077" y="0"/>
                  </a:lnTo>
                  <a:close/>
                </a:path>
              </a:pathLst>
            </a:custGeom>
            <a:solidFill>
              <a:srgbClr val="EBEBEB"/>
            </a:solidFill>
          </p:spPr>
        </p:sp>
      </p:grpSp>
      <p:sp>
        <p:nvSpPr>
          <p:cNvPr name="Freeform 10" id="10"/>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1" id="11"/>
          <p:cNvGrpSpPr/>
          <p:nvPr/>
        </p:nvGrpSpPr>
        <p:grpSpPr>
          <a:xfrm rot="0">
            <a:off x="16030575" y="9201150"/>
            <a:ext cx="371475" cy="371475"/>
            <a:chOff x="0" y="0"/>
            <a:chExt cx="495300" cy="495300"/>
          </a:xfrm>
        </p:grpSpPr>
        <p:sp>
          <p:nvSpPr>
            <p:cNvPr name="Freeform 12" id="12"/>
            <p:cNvSpPr/>
            <p:nvPr/>
          </p:nvSpPr>
          <p:spPr>
            <a:xfrm flipH="false" flipV="false" rot="0">
              <a:off x="0" y="0"/>
              <a:ext cx="495300" cy="495300"/>
            </a:xfrm>
            <a:custGeom>
              <a:avLst/>
              <a:gdLst/>
              <a:ahLst/>
              <a:cxnLst/>
              <a:rect r="r" b="b" t="t" l="l"/>
              <a:pathLst>
                <a:path h="495300" w="495300">
                  <a:moveTo>
                    <a:pt x="0" y="0"/>
                  </a:moveTo>
                  <a:lnTo>
                    <a:pt x="495300" y="0"/>
                  </a:lnTo>
                  <a:lnTo>
                    <a:pt x="495300" y="495300"/>
                  </a:lnTo>
                  <a:lnTo>
                    <a:pt x="0" y="495300"/>
                  </a:lnTo>
                  <a:lnTo>
                    <a:pt x="0" y="0"/>
                  </a:lnTo>
                  <a:close/>
                </a:path>
              </a:pathLst>
            </a:custGeom>
            <a:blipFill>
              <a:blip r:embed="rId5"/>
              <a:stretch>
                <a:fillRect l="0" t="0" r="0" b="0"/>
              </a:stretch>
            </a:blipFill>
          </p:spPr>
        </p:sp>
      </p:grpSp>
      <p:grpSp>
        <p:nvGrpSpPr>
          <p:cNvPr name="Group 13" id="13"/>
          <p:cNvGrpSpPr/>
          <p:nvPr/>
        </p:nvGrpSpPr>
        <p:grpSpPr>
          <a:xfrm rot="0">
            <a:off x="700088" y="9614935"/>
            <a:ext cx="5557171" cy="444627"/>
            <a:chOff x="0" y="0"/>
            <a:chExt cx="7409561" cy="592836"/>
          </a:xfrm>
        </p:grpSpPr>
        <p:sp>
          <p:nvSpPr>
            <p:cNvPr name="Freeform 14" id="14"/>
            <p:cNvSpPr/>
            <p:nvPr/>
          </p:nvSpPr>
          <p:spPr>
            <a:xfrm flipH="false" flipV="false" rot="0">
              <a:off x="0" y="0"/>
              <a:ext cx="7409561" cy="592836"/>
            </a:xfrm>
            <a:custGeom>
              <a:avLst/>
              <a:gdLst/>
              <a:ahLst/>
              <a:cxnLst/>
              <a:rect r="r" b="b" t="t" l="l"/>
              <a:pathLst>
                <a:path h="592836" w="7409561">
                  <a:moveTo>
                    <a:pt x="0" y="0"/>
                  </a:moveTo>
                  <a:lnTo>
                    <a:pt x="0" y="592836"/>
                  </a:lnTo>
                  <a:lnTo>
                    <a:pt x="7409561" y="592836"/>
                  </a:lnTo>
                  <a:lnTo>
                    <a:pt x="7409561" y="0"/>
                  </a:lnTo>
                  <a:close/>
                </a:path>
              </a:pathLst>
            </a:custGeom>
            <a:solidFill>
              <a:srgbClr val="F2F2F2"/>
            </a:solidFill>
          </p:spPr>
        </p:sp>
      </p:grpSp>
      <p:grpSp>
        <p:nvGrpSpPr>
          <p:cNvPr name="Group 15" id="15"/>
          <p:cNvGrpSpPr/>
          <p:nvPr/>
        </p:nvGrpSpPr>
        <p:grpSpPr>
          <a:xfrm rot="0">
            <a:off x="71438" y="5729288"/>
            <a:ext cx="2598515" cy="4514850"/>
            <a:chOff x="0" y="0"/>
            <a:chExt cx="3464687" cy="6019800"/>
          </a:xfrm>
        </p:grpSpPr>
        <p:sp>
          <p:nvSpPr>
            <p:cNvPr name="Freeform 16" id="16"/>
            <p:cNvSpPr/>
            <p:nvPr/>
          </p:nvSpPr>
          <p:spPr>
            <a:xfrm flipH="false" flipV="false" rot="0">
              <a:off x="0" y="0"/>
              <a:ext cx="3464687" cy="6019800"/>
            </a:xfrm>
            <a:custGeom>
              <a:avLst/>
              <a:gdLst/>
              <a:ahLst/>
              <a:cxnLst/>
              <a:rect r="r" b="b" t="t" l="l"/>
              <a:pathLst>
                <a:path h="6019800" w="3464687">
                  <a:moveTo>
                    <a:pt x="0" y="0"/>
                  </a:moveTo>
                  <a:lnTo>
                    <a:pt x="3464687" y="0"/>
                  </a:lnTo>
                  <a:lnTo>
                    <a:pt x="3464687" y="6019800"/>
                  </a:lnTo>
                  <a:lnTo>
                    <a:pt x="0" y="6019800"/>
                  </a:lnTo>
                  <a:lnTo>
                    <a:pt x="0" y="0"/>
                  </a:lnTo>
                  <a:close/>
                </a:path>
              </a:pathLst>
            </a:custGeom>
            <a:blipFill>
              <a:blip r:embed="rId6"/>
              <a:stretch>
                <a:fillRect l="-106" t="0" r="-106" b="0"/>
              </a:stretch>
            </a:blipFill>
          </p:spPr>
        </p:sp>
      </p:grpSp>
      <p:grpSp>
        <p:nvGrpSpPr>
          <p:cNvPr name="Group 17" id="17"/>
          <p:cNvGrpSpPr/>
          <p:nvPr/>
        </p:nvGrpSpPr>
        <p:grpSpPr>
          <a:xfrm rot="0">
            <a:off x="-655949" y="-685124"/>
            <a:ext cx="20154900" cy="11344275"/>
            <a:chOff x="0" y="0"/>
            <a:chExt cx="26873200" cy="15125700"/>
          </a:xfrm>
        </p:grpSpPr>
        <p:sp>
          <p:nvSpPr>
            <p:cNvPr name="Freeform 18" id="18"/>
            <p:cNvSpPr/>
            <p:nvPr/>
          </p:nvSpPr>
          <p:spPr>
            <a:xfrm flipH="false" flipV="false" rot="0">
              <a:off x="0" y="0"/>
              <a:ext cx="26873200" cy="15125700"/>
            </a:xfrm>
            <a:custGeom>
              <a:avLst/>
              <a:gdLst/>
              <a:ahLst/>
              <a:cxnLst/>
              <a:rect r="r" b="b" t="t" l="l"/>
              <a:pathLst>
                <a:path h="15125700" w="26873200">
                  <a:moveTo>
                    <a:pt x="0" y="0"/>
                  </a:moveTo>
                  <a:lnTo>
                    <a:pt x="26873200" y="0"/>
                  </a:lnTo>
                  <a:lnTo>
                    <a:pt x="26873200" y="15125700"/>
                  </a:lnTo>
                  <a:lnTo>
                    <a:pt x="0" y="15125700"/>
                  </a:lnTo>
                  <a:lnTo>
                    <a:pt x="0" y="0"/>
                  </a:lnTo>
                  <a:close/>
                </a:path>
              </a:pathLst>
            </a:custGeom>
            <a:blipFill>
              <a:blip r:embed="rId7"/>
              <a:stretch>
                <a:fillRect l="-31" t="0" r="-31" b="0"/>
              </a:stretch>
            </a:blipFill>
          </p:spPr>
        </p:sp>
      </p:grpSp>
      <p:sp>
        <p:nvSpPr>
          <p:cNvPr name="TextBox 19" id="19"/>
          <p:cNvSpPr txBox="true"/>
          <p:nvPr/>
        </p:nvSpPr>
        <p:spPr>
          <a:xfrm rot="0">
            <a:off x="3478658" y="1321547"/>
            <a:ext cx="3559969" cy="1703070"/>
          </a:xfrm>
          <a:prstGeom prst="rect">
            <a:avLst/>
          </a:prstGeom>
        </p:spPr>
        <p:txBody>
          <a:bodyPr anchor="t" rtlCol="false" tIns="0" lIns="0" bIns="0" rIns="0">
            <a:spAutoFit/>
          </a:bodyPr>
          <a:lstStyle/>
          <a:p>
            <a:pPr algn="l">
              <a:lnSpc>
                <a:spcPts val="10080"/>
              </a:lnSpc>
            </a:pPr>
            <a:r>
              <a:rPr lang="en-US" sz="7200" b="true">
                <a:solidFill>
                  <a:srgbClr val="000000"/>
                </a:solidFill>
                <a:latin typeface="Trebuchet MS Bold"/>
                <a:ea typeface="Trebuchet MS Bold"/>
                <a:cs typeface="Trebuchet MS Bold"/>
                <a:sym typeface="Trebuchet MS Bold"/>
              </a:rPr>
              <a:t>Agenda</a:t>
            </a:r>
          </a:p>
        </p:txBody>
      </p:sp>
      <p:sp>
        <p:nvSpPr>
          <p:cNvPr name="TextBox 20" id="20"/>
          <p:cNvSpPr txBox="true"/>
          <p:nvPr/>
        </p:nvSpPr>
        <p:spPr>
          <a:xfrm rot="0">
            <a:off x="7038627" y="3212924"/>
            <a:ext cx="6044771" cy="3376728"/>
          </a:xfrm>
          <a:prstGeom prst="rect">
            <a:avLst/>
          </a:prstGeom>
        </p:spPr>
        <p:txBody>
          <a:bodyPr anchor="t" rtlCol="false" tIns="0" lIns="0" bIns="0" rIns="0">
            <a:spAutoFit/>
          </a:bodyPr>
          <a:lstStyle/>
          <a:p>
            <a:pPr algn="l">
              <a:lnSpc>
                <a:spcPts val="3623"/>
              </a:lnSpc>
            </a:pPr>
            <a:r>
              <a:rPr lang="en-US" sz="3078" spc="12">
                <a:solidFill>
                  <a:srgbClr val="0D0D0D"/>
                </a:solidFill>
                <a:latin typeface="Times New Roman"/>
                <a:ea typeface="Times New Roman"/>
                <a:cs typeface="Times New Roman"/>
                <a:sym typeface="Times New Roman"/>
              </a:rPr>
              <a:t>1.Problem Statement 2.Project Overview3.End Users4.Tools and Technologies 5.Portfolio design and Layout 6.Features and Functionality 7.Results and Screenshots8.</a:t>
            </a:r>
            <a:r>
              <a:rPr lang="en-US" sz="3078" spc="12">
                <a:solidFill>
                  <a:srgbClr val="000000"/>
                </a:solidFill>
                <a:latin typeface="Times New Roman"/>
                <a:ea typeface="Times New Roman"/>
                <a:cs typeface="Times New Roman"/>
                <a:sym typeface="Times New Roman"/>
              </a:rPr>
              <a:t> </a:t>
            </a:r>
            <a:r>
              <a:rPr lang="en-US" sz="3078" spc="12">
                <a:solidFill>
                  <a:srgbClr val="0D0D0D"/>
                </a:solidFill>
                <a:latin typeface="Times New Roman"/>
                <a:ea typeface="Times New Roman"/>
                <a:cs typeface="Times New Roman"/>
                <a:sym typeface="Times New Roman"/>
              </a:rPr>
              <a:t>Conclusion 9.Github Link</a:t>
            </a:r>
          </a:p>
        </p:txBody>
      </p:sp>
      <p:sp>
        <p:nvSpPr>
          <p:cNvPr name="TextBox 21" id="21"/>
          <p:cNvSpPr txBox="true"/>
          <p:nvPr/>
        </p:nvSpPr>
        <p:spPr>
          <a:xfrm rot="0">
            <a:off x="17261834" y="8962244"/>
            <a:ext cx="150247" cy="505501"/>
          </a:xfrm>
          <a:prstGeom prst="rect">
            <a:avLst/>
          </a:prstGeom>
        </p:spPr>
        <p:txBody>
          <a:bodyPr anchor="t" rtlCol="false" tIns="0" lIns="0" bIns="0" rIns="0">
            <a:spAutoFit/>
          </a:bodyPr>
          <a:lstStyle/>
          <a:p>
            <a:pPr algn="l">
              <a:lnSpc>
                <a:spcPts val="2799"/>
              </a:lnSpc>
            </a:pPr>
            <a:r>
              <a:rPr lang="en-US" sz="1999">
                <a:solidFill>
                  <a:srgbClr val="000000"/>
                </a:solidFill>
                <a:latin typeface="Canva Sans"/>
                <a:ea typeface="Canva Sans"/>
                <a:cs typeface="Canva Sans"/>
                <a:sym typeface="Canva Sans"/>
              </a:rPr>
              <a:t>3</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8"/>
            <a:ext cx="671417" cy="4271867"/>
            <a:chOff x="0" y="0"/>
            <a:chExt cx="895223" cy="5695823"/>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sp>
        <p:nvSpPr>
          <p:cNvPr name="Freeform 4" id="4"/>
          <p:cNvSpPr/>
          <p:nvPr/>
        </p:nvSpPr>
        <p:spPr>
          <a:xfrm flipH="false" flipV="false" rot="0">
            <a:off x="15561180" y="-3"/>
            <a:ext cx="2726814" cy="10286616"/>
          </a:xfrm>
          <a:custGeom>
            <a:avLst/>
            <a:gdLst/>
            <a:ahLst/>
            <a:cxnLst/>
            <a:rect r="r" b="b" t="t" l="l"/>
            <a:pathLst>
              <a:path h="10286616" w="2726814">
                <a:moveTo>
                  <a:pt x="0" y="0"/>
                </a:moveTo>
                <a:lnTo>
                  <a:pt x="2726814" y="0"/>
                </a:lnTo>
                <a:lnTo>
                  <a:pt x="2726814" y="10286616"/>
                </a:lnTo>
                <a:lnTo>
                  <a:pt x="0" y="10286616"/>
                </a:lnTo>
                <a:lnTo>
                  <a:pt x="0" y="0"/>
                </a:lnTo>
                <a:close/>
              </a:path>
            </a:pathLst>
          </a:custGeom>
          <a:blipFill>
            <a:blip r:embed="rId2">
              <a:extLst>
                <a:ext uri="{96DAC541-7B7A-43D3-8B79-37D633B846F1}">
                  <asvg:svgBlip xmlns:asvg="http://schemas.microsoft.com/office/drawing/2016/SVG/main" r:embed="rId3"/>
                </a:ext>
              </a:extLst>
            </a:blip>
            <a:stretch>
              <a:fillRect l="-123" t="0" r="-123" b="0"/>
            </a:stretch>
          </a:blipFill>
        </p:spPr>
      </p:sp>
      <p:grpSp>
        <p:nvGrpSpPr>
          <p:cNvPr name="Group 5" id="5"/>
          <p:cNvGrpSpPr/>
          <p:nvPr/>
        </p:nvGrpSpPr>
        <p:grpSpPr>
          <a:xfrm rot="0">
            <a:off x="1014412" y="9701212"/>
            <a:ext cx="3219450" cy="304800"/>
            <a:chOff x="0" y="0"/>
            <a:chExt cx="4292600" cy="406400"/>
          </a:xfrm>
        </p:grpSpPr>
        <p:sp>
          <p:nvSpPr>
            <p:cNvPr name="Freeform 6" id="6"/>
            <p:cNvSpPr/>
            <p:nvPr/>
          </p:nvSpPr>
          <p:spPr>
            <a:xfrm flipH="false" flipV="false" rot="0">
              <a:off x="0" y="0"/>
              <a:ext cx="4292600" cy="406400"/>
            </a:xfrm>
            <a:custGeom>
              <a:avLst/>
              <a:gdLst/>
              <a:ahLst/>
              <a:cxnLst/>
              <a:rect r="r" b="b" t="t" l="l"/>
              <a:pathLst>
                <a:path h="406400" w="4292600">
                  <a:moveTo>
                    <a:pt x="0" y="0"/>
                  </a:moveTo>
                  <a:lnTo>
                    <a:pt x="4292600" y="0"/>
                  </a:lnTo>
                  <a:lnTo>
                    <a:pt x="4292600" y="406400"/>
                  </a:lnTo>
                  <a:lnTo>
                    <a:pt x="0" y="406400"/>
                  </a:lnTo>
                  <a:lnTo>
                    <a:pt x="0" y="0"/>
                  </a:lnTo>
                  <a:close/>
                </a:path>
              </a:pathLst>
            </a:custGeom>
            <a:blipFill>
              <a:blip r:embed="rId4"/>
              <a:stretch>
                <a:fillRect l="-68343" t="0" r="-68343" b="0"/>
              </a:stretch>
            </a:blipFill>
          </p:spPr>
        </p:sp>
      </p:grpSp>
      <p:grpSp>
        <p:nvGrpSpPr>
          <p:cNvPr name="Group 7" id="7"/>
          <p:cNvGrpSpPr/>
          <p:nvPr/>
        </p:nvGrpSpPr>
        <p:grpSpPr>
          <a:xfrm rot="0">
            <a:off x="-504111" y="-485880"/>
            <a:ext cx="19850100" cy="11163300"/>
            <a:chOff x="0" y="0"/>
            <a:chExt cx="26466800" cy="14884400"/>
          </a:xfrm>
        </p:grpSpPr>
        <p:sp>
          <p:nvSpPr>
            <p:cNvPr name="Freeform 8" id="8"/>
            <p:cNvSpPr/>
            <p:nvPr/>
          </p:nvSpPr>
          <p:spPr>
            <a:xfrm flipH="false" flipV="false" rot="0">
              <a:off x="0" y="0"/>
              <a:ext cx="26466800" cy="14884400"/>
            </a:xfrm>
            <a:custGeom>
              <a:avLst/>
              <a:gdLst/>
              <a:ahLst/>
              <a:cxnLst/>
              <a:rect r="r" b="b" t="t" l="l"/>
              <a:pathLst>
                <a:path h="14884400" w="26466800">
                  <a:moveTo>
                    <a:pt x="0" y="0"/>
                  </a:moveTo>
                  <a:lnTo>
                    <a:pt x="26466800" y="0"/>
                  </a:lnTo>
                  <a:lnTo>
                    <a:pt x="26466800" y="14884400"/>
                  </a:lnTo>
                  <a:lnTo>
                    <a:pt x="0" y="14884400"/>
                  </a:lnTo>
                  <a:lnTo>
                    <a:pt x="0" y="0"/>
                  </a:lnTo>
                  <a:close/>
                </a:path>
              </a:pathLst>
            </a:custGeom>
            <a:blipFill>
              <a:blip r:embed="rId5"/>
              <a:stretch>
                <a:fillRect l="0" t="-10" r="0" b="-10"/>
              </a:stretch>
            </a:blipFill>
          </p:spPr>
        </p:sp>
      </p:grpSp>
      <p:sp>
        <p:nvSpPr>
          <p:cNvPr name="TextBox 9" id="9"/>
          <p:cNvSpPr txBox="true"/>
          <p:nvPr/>
        </p:nvSpPr>
        <p:spPr>
          <a:xfrm rot="0">
            <a:off x="4598556" y="423386"/>
            <a:ext cx="8458295" cy="1630432"/>
          </a:xfrm>
          <a:prstGeom prst="rect">
            <a:avLst/>
          </a:prstGeom>
        </p:spPr>
        <p:txBody>
          <a:bodyPr anchor="t" rtlCol="false" tIns="0" lIns="0" bIns="0" rIns="0">
            <a:spAutoFit/>
          </a:bodyPr>
          <a:lstStyle/>
          <a:p>
            <a:pPr algn="l">
              <a:lnSpc>
                <a:spcPts val="8925"/>
              </a:lnSpc>
            </a:pPr>
            <a:r>
              <a:rPr lang="en-US" b="true" sz="6375" spc="19">
                <a:solidFill>
                  <a:srgbClr val="000000"/>
                </a:solidFill>
                <a:latin typeface="Trebuchet MS Bold"/>
                <a:ea typeface="Trebuchet MS Bold"/>
                <a:cs typeface="Trebuchet MS Bold"/>
                <a:sym typeface="Trebuchet MS Bold"/>
              </a:rPr>
              <a:t>PROBLEM STATEMENT</a:t>
            </a:r>
          </a:p>
        </p:txBody>
      </p:sp>
      <p:sp>
        <p:nvSpPr>
          <p:cNvPr name="TextBox 10" id="10"/>
          <p:cNvSpPr txBox="true"/>
          <p:nvPr/>
        </p:nvSpPr>
        <p:spPr>
          <a:xfrm rot="0">
            <a:off x="17259300" y="8962244"/>
            <a:ext cx="156696" cy="505501"/>
          </a:xfrm>
          <a:prstGeom prst="rect">
            <a:avLst/>
          </a:prstGeom>
        </p:spPr>
        <p:txBody>
          <a:bodyPr anchor="t" rtlCol="false" tIns="0" lIns="0" bIns="0" rIns="0">
            <a:spAutoFit/>
          </a:bodyPr>
          <a:lstStyle/>
          <a:p>
            <a:pPr algn="l">
              <a:lnSpc>
                <a:spcPts val="2799"/>
              </a:lnSpc>
            </a:pPr>
            <a:r>
              <a:rPr lang="en-US" sz="1999">
                <a:solidFill>
                  <a:srgbClr val="000000"/>
                </a:solidFill>
                <a:latin typeface="Canva Sans"/>
                <a:ea typeface="Canva Sans"/>
                <a:cs typeface="Canva Sans"/>
                <a:sym typeface="Canva Sans"/>
              </a:rPr>
              <a:t>4</a:t>
            </a:r>
          </a:p>
        </p:txBody>
      </p:sp>
      <p:sp>
        <p:nvSpPr>
          <p:cNvPr name="TextBox 11" id="11"/>
          <p:cNvSpPr txBox="true"/>
          <p:nvPr/>
        </p:nvSpPr>
        <p:spPr>
          <a:xfrm rot="0">
            <a:off x="1422129" y="2691914"/>
            <a:ext cx="15443742" cy="4617212"/>
          </a:xfrm>
          <a:prstGeom prst="rect">
            <a:avLst/>
          </a:prstGeom>
        </p:spPr>
        <p:txBody>
          <a:bodyPr anchor="t" rtlCol="false" tIns="0" lIns="0" bIns="0" rIns="0">
            <a:spAutoFit/>
          </a:bodyPr>
          <a:lstStyle/>
          <a:p>
            <a:pPr algn="ctr">
              <a:lnSpc>
                <a:spcPts val="4498"/>
              </a:lnSpc>
            </a:pPr>
            <a:r>
              <a:rPr lang="en-US" sz="3295">
                <a:solidFill>
                  <a:srgbClr val="000000"/>
                </a:solidFill>
                <a:latin typeface="Lexend Deca"/>
                <a:ea typeface="Lexend Deca"/>
                <a:cs typeface="Lexend Deca"/>
                <a:sym typeface="Lexend Deca"/>
              </a:rPr>
              <a:t>In today’s competitive world, having only a resume is not enough to showcase skills and achievements. Many students and professionals struggle to present their projects in an attractive way. Traditional resumes fail to highlight creativity and technical abilities effectively. A well-structured portfolio can act as a digital identity for individuals. The problem is the lack of a simple and professional solution for this need. This project focuses on solving that by creating a portfolio website. It helps individuals stand out and create a better impression.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8"/>
            <a:ext cx="671417" cy="4271867"/>
            <a:chOff x="0" y="0"/>
            <a:chExt cx="895223" cy="5695823"/>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grpSp>
        <p:nvGrpSpPr>
          <p:cNvPr name="Group 4" id="4"/>
          <p:cNvGrpSpPr/>
          <p:nvPr/>
        </p:nvGrpSpPr>
        <p:grpSpPr>
          <a:xfrm rot="0">
            <a:off x="13338172" y="0"/>
            <a:ext cx="4949857" cy="10287000"/>
            <a:chOff x="0" y="0"/>
            <a:chExt cx="6599809" cy="13716000"/>
          </a:xfrm>
        </p:grpSpPr>
        <p:sp>
          <p:nvSpPr>
            <p:cNvPr name="Freeform 5" id="5"/>
            <p:cNvSpPr/>
            <p:nvPr/>
          </p:nvSpPr>
          <p:spPr>
            <a:xfrm flipH="false" flipV="false" rot="0">
              <a:off x="0" y="0"/>
              <a:ext cx="6599809" cy="13716000"/>
            </a:xfrm>
            <a:custGeom>
              <a:avLst/>
              <a:gdLst/>
              <a:ahLst/>
              <a:cxnLst/>
              <a:rect r="r" b="b" t="t" l="l"/>
              <a:pathLst>
                <a:path h="13716000" w="6599809">
                  <a:moveTo>
                    <a:pt x="0" y="0"/>
                  </a:moveTo>
                  <a:lnTo>
                    <a:pt x="6599809" y="0"/>
                  </a:lnTo>
                  <a:lnTo>
                    <a:pt x="6599809" y="13716000"/>
                  </a:lnTo>
                  <a:lnTo>
                    <a:pt x="0" y="13716000"/>
                  </a:lnTo>
                  <a:lnTo>
                    <a:pt x="0" y="0"/>
                  </a:lnTo>
                  <a:close/>
                </a:path>
              </a:pathLst>
            </a:custGeom>
            <a:blipFill>
              <a:blip r:embed="rId2"/>
              <a:stretch>
                <a:fillRect l="-56" t="0" r="-56" b="0"/>
              </a:stretch>
            </a:blipFill>
          </p:spPr>
        </p:sp>
      </p:grpSp>
      <p:grpSp>
        <p:nvGrpSpPr>
          <p:cNvPr name="Group 6" id="6"/>
          <p:cNvGrpSpPr/>
          <p:nvPr/>
        </p:nvGrpSpPr>
        <p:grpSpPr>
          <a:xfrm rot="0">
            <a:off x="1014412" y="9701212"/>
            <a:ext cx="3219450" cy="304800"/>
            <a:chOff x="0" y="0"/>
            <a:chExt cx="4292600" cy="406400"/>
          </a:xfrm>
        </p:grpSpPr>
        <p:sp>
          <p:nvSpPr>
            <p:cNvPr name="Freeform 7" id="7"/>
            <p:cNvSpPr/>
            <p:nvPr/>
          </p:nvSpPr>
          <p:spPr>
            <a:xfrm flipH="false" flipV="false" rot="0">
              <a:off x="0" y="0"/>
              <a:ext cx="4292600" cy="406400"/>
            </a:xfrm>
            <a:custGeom>
              <a:avLst/>
              <a:gdLst/>
              <a:ahLst/>
              <a:cxnLst/>
              <a:rect r="r" b="b" t="t" l="l"/>
              <a:pathLst>
                <a:path h="406400" w="4292600">
                  <a:moveTo>
                    <a:pt x="0" y="0"/>
                  </a:moveTo>
                  <a:lnTo>
                    <a:pt x="4292600" y="0"/>
                  </a:lnTo>
                  <a:lnTo>
                    <a:pt x="4292600" y="406400"/>
                  </a:lnTo>
                  <a:lnTo>
                    <a:pt x="0" y="406400"/>
                  </a:lnTo>
                  <a:lnTo>
                    <a:pt x="0" y="0"/>
                  </a:lnTo>
                  <a:close/>
                </a:path>
              </a:pathLst>
            </a:custGeom>
            <a:blipFill>
              <a:blip r:embed="rId3"/>
              <a:stretch>
                <a:fillRect l="-68343" t="0" r="-68343" b="0"/>
              </a:stretch>
            </a:blipFill>
          </p:spPr>
        </p:sp>
      </p:grpSp>
      <p:grpSp>
        <p:nvGrpSpPr>
          <p:cNvPr name="Group 8" id="8"/>
          <p:cNvGrpSpPr/>
          <p:nvPr/>
        </p:nvGrpSpPr>
        <p:grpSpPr>
          <a:xfrm rot="0">
            <a:off x="-996982" y="0"/>
            <a:ext cx="19831050" cy="11153775"/>
            <a:chOff x="0" y="0"/>
            <a:chExt cx="26441400" cy="14871700"/>
          </a:xfrm>
        </p:grpSpPr>
        <p:sp>
          <p:nvSpPr>
            <p:cNvPr name="Freeform 9" id="9"/>
            <p:cNvSpPr/>
            <p:nvPr/>
          </p:nvSpPr>
          <p:spPr>
            <a:xfrm flipH="false" flipV="false" rot="0">
              <a:off x="0" y="0"/>
              <a:ext cx="26441400" cy="14871700"/>
            </a:xfrm>
            <a:custGeom>
              <a:avLst/>
              <a:gdLst/>
              <a:ahLst/>
              <a:cxnLst/>
              <a:rect r="r" b="b" t="t" l="l"/>
              <a:pathLst>
                <a:path h="14871700" w="26441400">
                  <a:moveTo>
                    <a:pt x="0" y="0"/>
                  </a:moveTo>
                  <a:lnTo>
                    <a:pt x="26441400" y="0"/>
                  </a:lnTo>
                  <a:lnTo>
                    <a:pt x="26441400" y="14871700"/>
                  </a:lnTo>
                  <a:lnTo>
                    <a:pt x="0" y="14871700"/>
                  </a:lnTo>
                  <a:lnTo>
                    <a:pt x="0" y="0"/>
                  </a:lnTo>
                  <a:close/>
                </a:path>
              </a:pathLst>
            </a:custGeom>
            <a:blipFill>
              <a:blip r:embed="rId4"/>
              <a:stretch>
                <a:fillRect l="0" t="-5" r="0" b="-5"/>
              </a:stretch>
            </a:blipFill>
          </p:spPr>
        </p:sp>
      </p:grpSp>
      <p:sp>
        <p:nvSpPr>
          <p:cNvPr name="TextBox 10" id="10"/>
          <p:cNvSpPr txBox="true"/>
          <p:nvPr/>
        </p:nvSpPr>
        <p:spPr>
          <a:xfrm rot="0">
            <a:off x="1771307" y="2464251"/>
            <a:ext cx="14960689" cy="6510338"/>
          </a:xfrm>
          <a:prstGeom prst="rect">
            <a:avLst/>
          </a:prstGeom>
        </p:spPr>
        <p:txBody>
          <a:bodyPr anchor="t" rtlCol="false" tIns="0" lIns="0" bIns="0" rIns="0">
            <a:spAutoFit/>
          </a:bodyPr>
          <a:lstStyle/>
          <a:p>
            <a:pPr algn="just">
              <a:lnSpc>
                <a:spcPts val="4125"/>
              </a:lnSpc>
            </a:pPr>
            <a:r>
              <a:rPr lang="en-US" sz="3000">
                <a:solidFill>
                  <a:srgbClr val="000000"/>
                </a:solidFill>
                <a:latin typeface="Lexend Deca"/>
                <a:ea typeface="Lexend Deca"/>
                <a:cs typeface="Lexend Deca"/>
                <a:sym typeface="Lexend Deca"/>
              </a:rPr>
              <a:t> The project aims to design and develop a personal portfolio website using web technologies. The portfolio highlights a user’s personal details, skills, education, and projects in an organized format. It focuses on creating a clean layout that is both attractive and easy to navigate. HTML, CSS, and JavaScript are used to structure, style, and add interactivity. The final product provides an effective platform to present information onl ine. This project is about designing and developing a personal portfolio website. It acts as a one-stop platform to display skills, education, and achievements. The website is user-friendly and can be accessed anytime, anywhere. It is designed with a professional layout to catch the attention of recruiters. Different sections are included for About Me, Skills, and Projects. The aim is to give users a digital space to highlight their work. It combines design, functionality, and accessibility in one platform.</a:t>
            </a:r>
          </a:p>
        </p:txBody>
      </p:sp>
      <p:sp>
        <p:nvSpPr>
          <p:cNvPr name="TextBox 11" id="11"/>
          <p:cNvSpPr txBox="true"/>
          <p:nvPr/>
        </p:nvSpPr>
        <p:spPr>
          <a:xfrm rot="0">
            <a:off x="4970821" y="423386"/>
            <a:ext cx="7762084" cy="1630432"/>
          </a:xfrm>
          <a:prstGeom prst="rect">
            <a:avLst/>
          </a:prstGeom>
        </p:spPr>
        <p:txBody>
          <a:bodyPr anchor="t" rtlCol="false" tIns="0" lIns="0" bIns="0" rIns="0">
            <a:spAutoFit/>
          </a:bodyPr>
          <a:lstStyle/>
          <a:p>
            <a:pPr algn="l">
              <a:lnSpc>
                <a:spcPts val="8925"/>
              </a:lnSpc>
            </a:pPr>
            <a:r>
              <a:rPr lang="en-US" b="true" sz="6375" spc="6">
                <a:solidFill>
                  <a:srgbClr val="000000"/>
                </a:solidFill>
                <a:latin typeface="Trebuchet MS Bold"/>
                <a:ea typeface="Trebuchet MS Bold"/>
                <a:cs typeface="Trebuchet MS Bold"/>
                <a:sym typeface="Trebuchet MS Bold"/>
              </a:rPr>
              <a:t>PROJECT OVERVIEW</a:t>
            </a:r>
          </a:p>
        </p:txBody>
      </p:sp>
      <p:sp>
        <p:nvSpPr>
          <p:cNvPr name="TextBox 12" id="12"/>
          <p:cNvSpPr txBox="true"/>
          <p:nvPr/>
        </p:nvSpPr>
        <p:spPr>
          <a:xfrm rot="0">
            <a:off x="17260491" y="8962244"/>
            <a:ext cx="153029" cy="505501"/>
          </a:xfrm>
          <a:prstGeom prst="rect">
            <a:avLst/>
          </a:prstGeom>
        </p:spPr>
        <p:txBody>
          <a:bodyPr anchor="t" rtlCol="false" tIns="0" lIns="0" bIns="0" rIns="0">
            <a:spAutoFit/>
          </a:bodyPr>
          <a:lstStyle/>
          <a:p>
            <a:pPr algn="l">
              <a:lnSpc>
                <a:spcPts val="2799"/>
              </a:lnSpc>
            </a:pPr>
            <a:r>
              <a:rPr lang="en-US" sz="1999">
                <a:solidFill>
                  <a:srgbClr val="000000"/>
                </a:solidFill>
                <a:latin typeface="Canva Sans"/>
                <a:ea typeface="Canva Sans"/>
                <a:cs typeface="Canva Sans"/>
                <a:sym typeface="Canva Sans"/>
              </a:rPr>
              <a:t>5</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8"/>
            <a:ext cx="671417" cy="4271867"/>
            <a:chOff x="0" y="0"/>
            <a:chExt cx="895223" cy="5695823"/>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sp>
        <p:nvSpPr>
          <p:cNvPr name="Freeform 4" id="4"/>
          <p:cNvSpPr/>
          <p:nvPr/>
        </p:nvSpPr>
        <p:spPr>
          <a:xfrm flipH="false" flipV="false" rot="0">
            <a:off x="11168885" y="-3"/>
            <a:ext cx="7119109" cy="10286997"/>
          </a:xfrm>
          <a:custGeom>
            <a:avLst/>
            <a:gdLst/>
            <a:ahLst/>
            <a:cxnLst/>
            <a:rect r="r" b="b" t="t" l="l"/>
            <a:pathLst>
              <a:path h="10286997" w="7119109">
                <a:moveTo>
                  <a:pt x="0" y="0"/>
                </a:moveTo>
                <a:lnTo>
                  <a:pt x="7119109" y="0"/>
                </a:lnTo>
                <a:lnTo>
                  <a:pt x="7119109" y="10286997"/>
                </a:lnTo>
                <a:lnTo>
                  <a:pt x="0" y="10286997"/>
                </a:lnTo>
                <a:lnTo>
                  <a:pt x="0" y="0"/>
                </a:lnTo>
                <a:close/>
              </a:path>
            </a:pathLst>
          </a:custGeom>
          <a:blipFill>
            <a:blip r:embed="rId2">
              <a:extLst>
                <a:ext uri="{96DAC541-7B7A-43D3-8B79-37D633B846F1}">
                  <asvg:svgBlip xmlns:asvg="http://schemas.microsoft.com/office/drawing/2016/SVG/main" r:embed="rId3"/>
                </a:ext>
              </a:extLst>
            </a:blip>
            <a:stretch>
              <a:fillRect l="-39" t="0" r="-39" b="0"/>
            </a:stretch>
          </a:blipFill>
        </p:spPr>
      </p:sp>
      <p:grpSp>
        <p:nvGrpSpPr>
          <p:cNvPr name="Group 5" id="5"/>
          <p:cNvGrpSpPr/>
          <p:nvPr/>
        </p:nvGrpSpPr>
        <p:grpSpPr>
          <a:xfrm rot="0">
            <a:off x="-2769489" y="-830170"/>
            <a:ext cx="23869650" cy="13430250"/>
            <a:chOff x="0" y="0"/>
            <a:chExt cx="31826200" cy="17907000"/>
          </a:xfrm>
        </p:grpSpPr>
        <p:sp>
          <p:nvSpPr>
            <p:cNvPr name="Freeform 6" id="6"/>
            <p:cNvSpPr/>
            <p:nvPr/>
          </p:nvSpPr>
          <p:spPr>
            <a:xfrm flipH="false" flipV="false" rot="0">
              <a:off x="0" y="0"/>
              <a:ext cx="31826200" cy="17907000"/>
            </a:xfrm>
            <a:custGeom>
              <a:avLst/>
              <a:gdLst/>
              <a:ahLst/>
              <a:cxnLst/>
              <a:rect r="r" b="b" t="t" l="l"/>
              <a:pathLst>
                <a:path h="17907000" w="31826200">
                  <a:moveTo>
                    <a:pt x="0" y="0"/>
                  </a:moveTo>
                  <a:lnTo>
                    <a:pt x="31826200" y="0"/>
                  </a:lnTo>
                  <a:lnTo>
                    <a:pt x="31826200" y="17907000"/>
                  </a:lnTo>
                  <a:lnTo>
                    <a:pt x="0" y="17907000"/>
                  </a:lnTo>
                  <a:lnTo>
                    <a:pt x="0" y="0"/>
                  </a:lnTo>
                  <a:close/>
                </a:path>
              </a:pathLst>
            </a:custGeom>
            <a:blipFill>
              <a:blip r:embed="rId4"/>
              <a:stretch>
                <a:fillRect l="-13" t="0" r="-13" b="0"/>
              </a:stretch>
            </a:blipFill>
          </p:spPr>
        </p:sp>
      </p:grpSp>
      <p:sp>
        <p:nvSpPr>
          <p:cNvPr name="TextBox 7" id="7"/>
          <p:cNvSpPr txBox="true"/>
          <p:nvPr/>
        </p:nvSpPr>
        <p:spPr>
          <a:xfrm rot="0">
            <a:off x="4091140" y="495300"/>
            <a:ext cx="10367267" cy="1646415"/>
          </a:xfrm>
          <a:prstGeom prst="rect">
            <a:avLst/>
          </a:prstGeom>
        </p:spPr>
        <p:txBody>
          <a:bodyPr anchor="t" rtlCol="false" tIns="0" lIns="0" bIns="0" rIns="0">
            <a:spAutoFit/>
          </a:bodyPr>
          <a:lstStyle/>
          <a:p>
            <a:pPr algn="l">
              <a:lnSpc>
                <a:spcPts val="9073"/>
              </a:lnSpc>
            </a:pPr>
            <a:r>
              <a:rPr lang="en-US" sz="6480" b="true">
                <a:solidFill>
                  <a:srgbClr val="000000"/>
                </a:solidFill>
                <a:latin typeface="Trebuchet MS Bold"/>
                <a:ea typeface="Trebuchet MS Bold"/>
                <a:cs typeface="Trebuchet MS Bold"/>
                <a:sym typeface="Trebuchet MS Bold"/>
              </a:rPr>
              <a:t>WHO ARE THE END USERS?</a:t>
            </a:r>
          </a:p>
        </p:txBody>
      </p:sp>
      <p:sp>
        <p:nvSpPr>
          <p:cNvPr name="TextBox 8" id="8"/>
          <p:cNvSpPr txBox="true"/>
          <p:nvPr/>
        </p:nvSpPr>
        <p:spPr>
          <a:xfrm rot="0">
            <a:off x="17259300" y="8962244"/>
            <a:ext cx="166564" cy="505501"/>
          </a:xfrm>
          <a:prstGeom prst="rect">
            <a:avLst/>
          </a:prstGeom>
        </p:spPr>
        <p:txBody>
          <a:bodyPr anchor="t" rtlCol="false" tIns="0" lIns="0" bIns="0" rIns="0">
            <a:spAutoFit/>
          </a:bodyPr>
          <a:lstStyle/>
          <a:p>
            <a:pPr algn="l">
              <a:lnSpc>
                <a:spcPts val="2799"/>
              </a:lnSpc>
            </a:pPr>
            <a:r>
              <a:rPr lang="en-US" sz="1999">
                <a:solidFill>
                  <a:srgbClr val="000000"/>
                </a:solidFill>
                <a:latin typeface="Canva Sans"/>
                <a:ea typeface="Canva Sans"/>
                <a:cs typeface="Canva Sans"/>
                <a:sym typeface="Canva Sans"/>
              </a:rPr>
              <a:t>6</a:t>
            </a:r>
          </a:p>
        </p:txBody>
      </p:sp>
      <p:sp>
        <p:nvSpPr>
          <p:cNvPr name="TextBox 9" id="9"/>
          <p:cNvSpPr txBox="true"/>
          <p:nvPr/>
        </p:nvSpPr>
        <p:spPr>
          <a:xfrm rot="0">
            <a:off x="2603516" y="2539736"/>
            <a:ext cx="13342515" cy="6408077"/>
          </a:xfrm>
          <a:prstGeom prst="rect">
            <a:avLst/>
          </a:prstGeom>
        </p:spPr>
        <p:txBody>
          <a:bodyPr anchor="t" rtlCol="false" tIns="0" lIns="0" bIns="0" rIns="0">
            <a:spAutoFit/>
          </a:bodyPr>
          <a:lstStyle/>
          <a:p>
            <a:pPr algn="ctr">
              <a:lnSpc>
                <a:spcPts val="4873"/>
              </a:lnSpc>
            </a:pPr>
            <a:r>
              <a:rPr lang="en-US" sz="3572">
                <a:solidFill>
                  <a:srgbClr val="000000"/>
                </a:solidFill>
                <a:latin typeface="Lexend Deca"/>
                <a:ea typeface="Lexend Deca"/>
                <a:cs typeface="Lexend Deca"/>
                <a:sym typeface="Lexend Deca"/>
              </a:rPr>
              <a:t>The primary users are students who want to showcase their work to recruiters. Job seekers can use it to highlight their experience and skills effectively. Freelancers can use the portfolio to attract clients by showing past work. Recruiters and employers can access portfolios to evaluate candidates easily. Teachers and institutions may also encourage students to use such platforms. Overall, it connects talent with opportunities in a professional manner. It benefits both the candidate and the evaluator equally</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8"/>
            <a:ext cx="671417" cy="4271867"/>
            <a:chOff x="0" y="0"/>
            <a:chExt cx="895223" cy="5695823"/>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grpSp>
        <p:nvGrpSpPr>
          <p:cNvPr name="Group 4" id="4"/>
          <p:cNvGrpSpPr/>
          <p:nvPr/>
        </p:nvGrpSpPr>
        <p:grpSpPr>
          <a:xfrm rot="0">
            <a:off x="11105417" y="0"/>
            <a:ext cx="7182612" cy="10287000"/>
            <a:chOff x="0" y="0"/>
            <a:chExt cx="9576816" cy="13716000"/>
          </a:xfrm>
        </p:grpSpPr>
        <p:sp>
          <p:nvSpPr>
            <p:cNvPr name="Freeform 5" id="5"/>
            <p:cNvSpPr/>
            <p:nvPr/>
          </p:nvSpPr>
          <p:spPr>
            <a:xfrm flipH="false" flipV="false" rot="0">
              <a:off x="0" y="0"/>
              <a:ext cx="9576816" cy="13716000"/>
            </a:xfrm>
            <a:custGeom>
              <a:avLst/>
              <a:gdLst/>
              <a:ahLst/>
              <a:cxnLst/>
              <a:rect r="r" b="b" t="t" l="l"/>
              <a:pathLst>
                <a:path h="13716000" w="9576816">
                  <a:moveTo>
                    <a:pt x="0" y="0"/>
                  </a:moveTo>
                  <a:lnTo>
                    <a:pt x="9576816" y="0"/>
                  </a:lnTo>
                  <a:lnTo>
                    <a:pt x="9576816" y="13716000"/>
                  </a:lnTo>
                  <a:lnTo>
                    <a:pt x="0" y="13716000"/>
                  </a:lnTo>
                  <a:lnTo>
                    <a:pt x="0" y="0"/>
                  </a:lnTo>
                  <a:close/>
                </a:path>
              </a:pathLst>
            </a:custGeom>
            <a:blipFill>
              <a:blip r:embed="rId2"/>
              <a:stretch>
                <a:fillRect l="0" t="-205" r="0" b="-205"/>
              </a:stretch>
            </a:blipFill>
          </p:spPr>
        </p:sp>
      </p:grpSp>
      <p:grpSp>
        <p:nvGrpSpPr>
          <p:cNvPr name="Group 6" id="6"/>
          <p:cNvGrpSpPr/>
          <p:nvPr/>
        </p:nvGrpSpPr>
        <p:grpSpPr>
          <a:xfrm rot="0">
            <a:off x="-507673" y="0"/>
            <a:ext cx="20412075" cy="11477625"/>
            <a:chOff x="0" y="0"/>
            <a:chExt cx="27216100" cy="15303500"/>
          </a:xfrm>
        </p:grpSpPr>
        <p:sp>
          <p:nvSpPr>
            <p:cNvPr name="Freeform 7" id="7"/>
            <p:cNvSpPr/>
            <p:nvPr/>
          </p:nvSpPr>
          <p:spPr>
            <a:xfrm flipH="false" flipV="false" rot="0">
              <a:off x="0" y="0"/>
              <a:ext cx="27216100" cy="15303500"/>
            </a:xfrm>
            <a:custGeom>
              <a:avLst/>
              <a:gdLst/>
              <a:ahLst/>
              <a:cxnLst/>
              <a:rect r="r" b="b" t="t" l="l"/>
              <a:pathLst>
                <a:path h="15303500" w="27216100">
                  <a:moveTo>
                    <a:pt x="0" y="0"/>
                  </a:moveTo>
                  <a:lnTo>
                    <a:pt x="27216100" y="0"/>
                  </a:lnTo>
                  <a:lnTo>
                    <a:pt x="27216100" y="15303500"/>
                  </a:lnTo>
                  <a:lnTo>
                    <a:pt x="0" y="15303500"/>
                  </a:lnTo>
                  <a:lnTo>
                    <a:pt x="0" y="0"/>
                  </a:lnTo>
                  <a:close/>
                </a:path>
              </a:pathLst>
            </a:custGeom>
            <a:blipFill>
              <a:blip r:embed="rId3"/>
              <a:stretch>
                <a:fillRect l="0" t="-18" r="0" b="-18"/>
              </a:stretch>
            </a:blipFill>
          </p:spPr>
        </p:sp>
      </p:grpSp>
      <p:sp>
        <p:nvSpPr>
          <p:cNvPr name="TextBox 8" id="8"/>
          <p:cNvSpPr txBox="true"/>
          <p:nvPr/>
        </p:nvSpPr>
        <p:spPr>
          <a:xfrm rot="0">
            <a:off x="3998814" y="373742"/>
            <a:ext cx="9981124" cy="1720796"/>
          </a:xfrm>
          <a:prstGeom prst="rect">
            <a:avLst/>
          </a:prstGeom>
        </p:spPr>
        <p:txBody>
          <a:bodyPr anchor="t" rtlCol="false" tIns="0" lIns="0" bIns="0" rIns="0">
            <a:spAutoFit/>
          </a:bodyPr>
          <a:lstStyle/>
          <a:p>
            <a:pPr algn="l">
              <a:lnSpc>
                <a:spcPts val="9319"/>
              </a:lnSpc>
            </a:pPr>
            <a:r>
              <a:rPr lang="en-US" b="true" sz="6657" spc="19">
                <a:solidFill>
                  <a:srgbClr val="000000"/>
                </a:solidFill>
                <a:latin typeface="Trebuchet MS Bold"/>
                <a:ea typeface="Trebuchet MS Bold"/>
                <a:cs typeface="Trebuchet MS Bold"/>
                <a:sym typeface="Trebuchet MS Bold"/>
              </a:rPr>
              <a:t>TOOLS AND TECHNIQUES</a:t>
            </a:r>
          </a:p>
        </p:txBody>
      </p:sp>
      <p:sp>
        <p:nvSpPr>
          <p:cNvPr name="TextBox 9" id="9"/>
          <p:cNvSpPr txBox="true"/>
          <p:nvPr/>
        </p:nvSpPr>
        <p:spPr>
          <a:xfrm rot="0">
            <a:off x="17272845" y="8962244"/>
            <a:ext cx="127740" cy="505501"/>
          </a:xfrm>
          <a:prstGeom prst="rect">
            <a:avLst/>
          </a:prstGeom>
        </p:spPr>
        <p:txBody>
          <a:bodyPr anchor="t" rtlCol="false" tIns="0" lIns="0" bIns="0" rIns="0">
            <a:spAutoFit/>
          </a:bodyPr>
          <a:lstStyle/>
          <a:p>
            <a:pPr algn="l">
              <a:lnSpc>
                <a:spcPts val="2799"/>
              </a:lnSpc>
            </a:pPr>
            <a:r>
              <a:rPr lang="en-US" sz="1999">
                <a:solidFill>
                  <a:srgbClr val="000000"/>
                </a:solidFill>
                <a:latin typeface="Canva Sans"/>
                <a:ea typeface="Canva Sans"/>
                <a:cs typeface="Canva Sans"/>
                <a:sym typeface="Canva Sans"/>
              </a:rPr>
              <a:t>7</a:t>
            </a:r>
          </a:p>
        </p:txBody>
      </p:sp>
      <p:sp>
        <p:nvSpPr>
          <p:cNvPr name="TextBox 10" id="10"/>
          <p:cNvSpPr txBox="true"/>
          <p:nvPr/>
        </p:nvSpPr>
        <p:spPr>
          <a:xfrm rot="0">
            <a:off x="215351" y="2571998"/>
            <a:ext cx="18294448" cy="5428069"/>
          </a:xfrm>
          <a:prstGeom prst="rect">
            <a:avLst/>
          </a:prstGeom>
        </p:spPr>
        <p:txBody>
          <a:bodyPr anchor="t" rtlCol="false" tIns="0" lIns="0" bIns="0" rIns="0">
            <a:spAutoFit/>
          </a:bodyPr>
          <a:lstStyle/>
          <a:p>
            <a:pPr algn="ctr">
              <a:lnSpc>
                <a:spcPts val="5772"/>
              </a:lnSpc>
            </a:pPr>
            <a:r>
              <a:rPr lang="en-US" sz="4198">
                <a:solidFill>
                  <a:srgbClr val="000000"/>
                </a:solidFill>
                <a:latin typeface="Lexend Deca"/>
                <a:ea typeface="Lexend Deca"/>
                <a:cs typeface="Lexend Deca"/>
                <a:sym typeface="Lexend Deca"/>
              </a:rPr>
              <a:t>This project uses fundamental web development tools and technologies. HTML provides the structure of the website, while CSS is applied for design and styling. JavaScript is included to add interactive elements and improve functionality. Coding is carried out using a text editor such as Visual Studio Code. GitHub is used for hosting and sharing the project online. Browser developer tools assist in testing and debugging the final design.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8"/>
            <a:ext cx="671417" cy="4271867"/>
            <a:chOff x="0" y="0"/>
            <a:chExt cx="895223" cy="5695823"/>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grpSp>
        <p:nvGrpSpPr>
          <p:cNvPr name="Group 4" id="4"/>
          <p:cNvGrpSpPr/>
          <p:nvPr/>
        </p:nvGrpSpPr>
        <p:grpSpPr>
          <a:xfrm rot="0">
            <a:off x="11105417" y="0"/>
            <a:ext cx="7182612" cy="10287000"/>
            <a:chOff x="0" y="0"/>
            <a:chExt cx="9576816" cy="13716000"/>
          </a:xfrm>
        </p:grpSpPr>
        <p:sp>
          <p:nvSpPr>
            <p:cNvPr name="Freeform 5" id="5"/>
            <p:cNvSpPr/>
            <p:nvPr/>
          </p:nvSpPr>
          <p:spPr>
            <a:xfrm flipH="false" flipV="false" rot="0">
              <a:off x="0" y="0"/>
              <a:ext cx="9576816" cy="13716000"/>
            </a:xfrm>
            <a:custGeom>
              <a:avLst/>
              <a:gdLst/>
              <a:ahLst/>
              <a:cxnLst/>
              <a:rect r="r" b="b" t="t" l="l"/>
              <a:pathLst>
                <a:path h="13716000" w="9576816">
                  <a:moveTo>
                    <a:pt x="0" y="0"/>
                  </a:moveTo>
                  <a:lnTo>
                    <a:pt x="9576816" y="0"/>
                  </a:lnTo>
                  <a:lnTo>
                    <a:pt x="9576816" y="13716000"/>
                  </a:lnTo>
                  <a:lnTo>
                    <a:pt x="0" y="13716000"/>
                  </a:lnTo>
                  <a:lnTo>
                    <a:pt x="0" y="0"/>
                  </a:lnTo>
                  <a:close/>
                </a:path>
              </a:pathLst>
            </a:custGeom>
            <a:blipFill>
              <a:blip r:embed="rId2"/>
              <a:stretch>
                <a:fillRect l="0" t="-205" r="0" b="-205"/>
              </a:stretch>
            </a:blipFill>
          </p:spPr>
        </p:sp>
      </p:grpSp>
      <p:grpSp>
        <p:nvGrpSpPr>
          <p:cNvPr name="Group 6" id="6"/>
          <p:cNvGrpSpPr/>
          <p:nvPr/>
        </p:nvGrpSpPr>
        <p:grpSpPr>
          <a:xfrm rot="0">
            <a:off x="2500312" y="9701212"/>
            <a:ext cx="114300" cy="266700"/>
            <a:chOff x="0" y="0"/>
            <a:chExt cx="152400" cy="355600"/>
          </a:xfrm>
        </p:grpSpPr>
        <p:sp>
          <p:nvSpPr>
            <p:cNvPr name="Freeform 7" id="7"/>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3"/>
              <a:stretch>
                <a:fillRect l="0" t="-7142" r="0" b="-7142"/>
              </a:stretch>
            </a:blipFill>
          </p:spPr>
        </p:sp>
      </p:grpSp>
      <p:grpSp>
        <p:nvGrpSpPr>
          <p:cNvPr name="Group 8" id="8"/>
          <p:cNvGrpSpPr/>
          <p:nvPr/>
        </p:nvGrpSpPr>
        <p:grpSpPr>
          <a:xfrm rot="0">
            <a:off x="-1634099" y="-676294"/>
            <a:ext cx="21555075" cy="12125325"/>
            <a:chOff x="0" y="0"/>
            <a:chExt cx="28740100" cy="16167100"/>
          </a:xfrm>
        </p:grpSpPr>
        <p:sp>
          <p:nvSpPr>
            <p:cNvPr name="Freeform 9" id="9"/>
            <p:cNvSpPr/>
            <p:nvPr/>
          </p:nvSpPr>
          <p:spPr>
            <a:xfrm flipH="false" flipV="false" rot="0">
              <a:off x="0" y="0"/>
              <a:ext cx="28740100" cy="16167100"/>
            </a:xfrm>
            <a:custGeom>
              <a:avLst/>
              <a:gdLst/>
              <a:ahLst/>
              <a:cxnLst/>
              <a:rect r="r" b="b" t="t" l="l"/>
              <a:pathLst>
                <a:path h="16167100" w="28740100">
                  <a:moveTo>
                    <a:pt x="0" y="0"/>
                  </a:moveTo>
                  <a:lnTo>
                    <a:pt x="28740100" y="0"/>
                  </a:lnTo>
                  <a:lnTo>
                    <a:pt x="28740100" y="16167100"/>
                  </a:lnTo>
                  <a:lnTo>
                    <a:pt x="0" y="16167100"/>
                  </a:lnTo>
                  <a:lnTo>
                    <a:pt x="0" y="0"/>
                  </a:lnTo>
                  <a:close/>
                </a:path>
              </a:pathLst>
            </a:custGeom>
            <a:blipFill>
              <a:blip r:embed="rId4"/>
              <a:stretch>
                <a:fillRect l="-2" t="0" r="-2" b="0"/>
              </a:stretch>
            </a:blipFill>
          </p:spPr>
        </p:sp>
      </p:grpSp>
      <p:sp>
        <p:nvSpPr>
          <p:cNvPr name="TextBox 10" id="10"/>
          <p:cNvSpPr txBox="true"/>
          <p:nvPr/>
        </p:nvSpPr>
        <p:spPr>
          <a:xfrm rot="0">
            <a:off x="3528451" y="1019857"/>
            <a:ext cx="11504438" cy="1526124"/>
          </a:xfrm>
          <a:prstGeom prst="rect">
            <a:avLst/>
          </a:prstGeom>
        </p:spPr>
        <p:txBody>
          <a:bodyPr anchor="t" rtlCol="false" tIns="0" lIns="0" bIns="0" rIns="0">
            <a:spAutoFit/>
          </a:bodyPr>
          <a:lstStyle/>
          <a:p>
            <a:pPr algn="l">
              <a:lnSpc>
                <a:spcPts val="8400"/>
              </a:lnSpc>
            </a:pPr>
            <a:r>
              <a:rPr lang="en-US" b="true" sz="6000" spc="24">
                <a:solidFill>
                  <a:srgbClr val="000000"/>
                </a:solidFill>
                <a:latin typeface="Trebuchet MS Bold"/>
                <a:ea typeface="Trebuchet MS Bold"/>
                <a:cs typeface="Trebuchet MS Bold"/>
                <a:sym typeface="Trebuchet MS Bold"/>
              </a:rPr>
              <a:t>POTFOLIO DESIGN AND LAYOUT</a:t>
            </a:r>
          </a:p>
        </p:txBody>
      </p:sp>
      <p:sp>
        <p:nvSpPr>
          <p:cNvPr name="TextBox 11" id="11"/>
          <p:cNvSpPr txBox="true"/>
          <p:nvPr/>
        </p:nvSpPr>
        <p:spPr>
          <a:xfrm rot="0">
            <a:off x="17259300" y="8962244"/>
            <a:ext cx="156448" cy="505501"/>
          </a:xfrm>
          <a:prstGeom prst="rect">
            <a:avLst/>
          </a:prstGeom>
        </p:spPr>
        <p:txBody>
          <a:bodyPr anchor="t" rtlCol="false" tIns="0" lIns="0" bIns="0" rIns="0">
            <a:spAutoFit/>
          </a:bodyPr>
          <a:lstStyle/>
          <a:p>
            <a:pPr algn="l">
              <a:lnSpc>
                <a:spcPts val="2799"/>
              </a:lnSpc>
            </a:pPr>
            <a:r>
              <a:rPr lang="en-US" sz="1999">
                <a:solidFill>
                  <a:srgbClr val="000000"/>
                </a:solidFill>
                <a:latin typeface="Canva Sans"/>
                <a:ea typeface="Canva Sans"/>
                <a:cs typeface="Canva Sans"/>
                <a:sym typeface="Canva Sans"/>
              </a:rPr>
              <a:t>8</a:t>
            </a:r>
          </a:p>
        </p:txBody>
      </p:sp>
      <p:sp>
        <p:nvSpPr>
          <p:cNvPr name="TextBox 12" id="12"/>
          <p:cNvSpPr txBox="true"/>
          <p:nvPr/>
        </p:nvSpPr>
        <p:spPr>
          <a:xfrm rot="0">
            <a:off x="1152935" y="3239776"/>
            <a:ext cx="16255470" cy="4169688"/>
          </a:xfrm>
          <a:prstGeom prst="rect">
            <a:avLst/>
          </a:prstGeom>
        </p:spPr>
        <p:txBody>
          <a:bodyPr anchor="t" rtlCol="false" tIns="0" lIns="0" bIns="0" rIns="0">
            <a:spAutoFit/>
          </a:bodyPr>
          <a:lstStyle/>
          <a:p>
            <a:pPr algn="ctr">
              <a:lnSpc>
                <a:spcPts val="4669"/>
              </a:lnSpc>
            </a:pPr>
            <a:r>
              <a:rPr lang="en-US" sz="3376">
                <a:solidFill>
                  <a:srgbClr val="000000"/>
                </a:solidFill>
                <a:latin typeface="Lexend Deca"/>
                <a:ea typeface="Lexend Deca"/>
                <a:cs typeface="Lexend Deca"/>
                <a:sym typeface="Lexend Deca"/>
              </a:rPr>
              <a:t>The portfolio is designed with a clean, modern, and minimal layout. It has sections such as Home, About, Skills, Projects, and Contact. Navigation is smooth with menus and quick links for easy access. The color scheme and fonts are chosen to look professional. The design is fully responsive, working well on both mobiles and laptops. Images, icons, and project cards make the design more attractive. The layout focuseson clarity, simplicity, and readability.</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8"/>
            <a:ext cx="671417" cy="4271867"/>
            <a:chOff x="0" y="0"/>
            <a:chExt cx="895223" cy="5695823"/>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grpSp>
        <p:nvGrpSpPr>
          <p:cNvPr name="Group 4" id="4"/>
          <p:cNvGrpSpPr/>
          <p:nvPr/>
        </p:nvGrpSpPr>
        <p:grpSpPr>
          <a:xfrm rot="0">
            <a:off x="11105417" y="0"/>
            <a:ext cx="7182612" cy="10287000"/>
            <a:chOff x="0" y="0"/>
            <a:chExt cx="9576816" cy="13716000"/>
          </a:xfrm>
        </p:grpSpPr>
        <p:sp>
          <p:nvSpPr>
            <p:cNvPr name="Freeform 5" id="5"/>
            <p:cNvSpPr/>
            <p:nvPr/>
          </p:nvSpPr>
          <p:spPr>
            <a:xfrm flipH="false" flipV="false" rot="0">
              <a:off x="0" y="0"/>
              <a:ext cx="9576816" cy="13716000"/>
            </a:xfrm>
            <a:custGeom>
              <a:avLst/>
              <a:gdLst/>
              <a:ahLst/>
              <a:cxnLst/>
              <a:rect r="r" b="b" t="t" l="l"/>
              <a:pathLst>
                <a:path h="13716000" w="9576816">
                  <a:moveTo>
                    <a:pt x="0" y="0"/>
                  </a:moveTo>
                  <a:lnTo>
                    <a:pt x="9576816" y="0"/>
                  </a:lnTo>
                  <a:lnTo>
                    <a:pt x="9576816" y="13716000"/>
                  </a:lnTo>
                  <a:lnTo>
                    <a:pt x="0" y="13716000"/>
                  </a:lnTo>
                  <a:lnTo>
                    <a:pt x="0" y="0"/>
                  </a:lnTo>
                  <a:close/>
                </a:path>
              </a:pathLst>
            </a:custGeom>
            <a:blipFill>
              <a:blip r:embed="rId2"/>
              <a:stretch>
                <a:fillRect l="0" t="-205" r="0" b="-205"/>
              </a:stretch>
            </a:blipFill>
          </p:spPr>
        </p:sp>
      </p:grpSp>
      <p:grpSp>
        <p:nvGrpSpPr>
          <p:cNvPr name="Group 6" id="6"/>
          <p:cNvGrpSpPr/>
          <p:nvPr/>
        </p:nvGrpSpPr>
        <p:grpSpPr>
          <a:xfrm rot="0">
            <a:off x="-975274" y="-369332"/>
            <a:ext cx="20240625" cy="11382375"/>
            <a:chOff x="0" y="0"/>
            <a:chExt cx="26987500" cy="15176500"/>
          </a:xfrm>
        </p:grpSpPr>
        <p:sp>
          <p:nvSpPr>
            <p:cNvPr name="Freeform 7" id="7"/>
            <p:cNvSpPr/>
            <p:nvPr/>
          </p:nvSpPr>
          <p:spPr>
            <a:xfrm flipH="false" flipV="false" rot="0">
              <a:off x="0" y="0"/>
              <a:ext cx="26987500" cy="15176500"/>
            </a:xfrm>
            <a:custGeom>
              <a:avLst/>
              <a:gdLst/>
              <a:ahLst/>
              <a:cxnLst/>
              <a:rect r="r" b="b" t="t" l="l"/>
              <a:pathLst>
                <a:path h="15176500" w="26987500">
                  <a:moveTo>
                    <a:pt x="0" y="0"/>
                  </a:moveTo>
                  <a:lnTo>
                    <a:pt x="26987500" y="0"/>
                  </a:lnTo>
                  <a:lnTo>
                    <a:pt x="26987500" y="15176500"/>
                  </a:lnTo>
                  <a:lnTo>
                    <a:pt x="0" y="15176500"/>
                  </a:lnTo>
                  <a:lnTo>
                    <a:pt x="0" y="0"/>
                  </a:lnTo>
                  <a:close/>
                </a:path>
              </a:pathLst>
            </a:custGeom>
            <a:blipFill>
              <a:blip r:embed="rId3"/>
              <a:stretch>
                <a:fillRect l="0" t="-13" r="0" b="-13"/>
              </a:stretch>
            </a:blipFill>
          </p:spPr>
        </p:sp>
      </p:grpSp>
      <p:sp>
        <p:nvSpPr>
          <p:cNvPr name="TextBox 8" id="8"/>
          <p:cNvSpPr txBox="true"/>
          <p:nvPr/>
        </p:nvSpPr>
        <p:spPr>
          <a:xfrm rot="0">
            <a:off x="2240833" y="2809325"/>
            <a:ext cx="13806335" cy="173993"/>
          </a:xfrm>
          <a:prstGeom prst="rect">
            <a:avLst/>
          </a:prstGeom>
        </p:spPr>
        <p:txBody>
          <a:bodyPr anchor="t" rtlCol="false" tIns="0" lIns="0" bIns="0" rIns="0">
            <a:spAutoFit/>
          </a:bodyPr>
          <a:lstStyle/>
          <a:p>
            <a:pPr algn="l">
              <a:lnSpc>
                <a:spcPts val="5284"/>
              </a:lnSpc>
            </a:pPr>
            <a:r>
              <a:rPr lang="en-US" sz="7200" b="true">
                <a:solidFill>
                  <a:srgbClr val="000000"/>
                </a:solidFill>
                <a:latin typeface="Trebuchet MS Bold"/>
                <a:ea typeface="Trebuchet MS Bold"/>
                <a:cs typeface="Trebuchet MS Bold"/>
                <a:sym typeface="Trebuchet MS Bold"/>
              </a:rPr>
              <a:t>FEATURES AND FUNCTIONALITY</a:t>
            </a:r>
          </a:p>
        </p:txBody>
      </p:sp>
      <p:sp>
        <p:nvSpPr>
          <p:cNvPr name="TextBox 9" id="9"/>
          <p:cNvSpPr txBox="true"/>
          <p:nvPr/>
        </p:nvSpPr>
        <p:spPr>
          <a:xfrm rot="0">
            <a:off x="17259300" y="8962244"/>
            <a:ext cx="166440" cy="505501"/>
          </a:xfrm>
          <a:prstGeom prst="rect">
            <a:avLst/>
          </a:prstGeom>
        </p:spPr>
        <p:txBody>
          <a:bodyPr anchor="t" rtlCol="false" tIns="0" lIns="0" bIns="0" rIns="0">
            <a:spAutoFit/>
          </a:bodyPr>
          <a:lstStyle/>
          <a:p>
            <a:pPr algn="l">
              <a:lnSpc>
                <a:spcPts val="2799"/>
              </a:lnSpc>
            </a:pPr>
            <a:r>
              <a:rPr lang="en-US" sz="1999">
                <a:solidFill>
                  <a:srgbClr val="000000"/>
                </a:solidFill>
                <a:latin typeface="Canva Sans"/>
                <a:ea typeface="Canva Sans"/>
                <a:cs typeface="Canva Sans"/>
                <a:sym typeface="Canva Sans"/>
              </a:rPr>
              <a:t>9</a:t>
            </a:r>
          </a:p>
        </p:txBody>
      </p:sp>
      <p:sp>
        <p:nvSpPr>
          <p:cNvPr name="TextBox 10" id="10"/>
          <p:cNvSpPr txBox="true"/>
          <p:nvPr/>
        </p:nvSpPr>
        <p:spPr>
          <a:xfrm rot="0">
            <a:off x="1727649" y="3376993"/>
            <a:ext cx="14832701" cy="916591"/>
          </a:xfrm>
          <a:prstGeom prst="rect">
            <a:avLst/>
          </a:prstGeom>
        </p:spPr>
        <p:txBody>
          <a:bodyPr anchor="t" rtlCol="false" tIns="0" lIns="0" bIns="0" rIns="0">
            <a:spAutoFit/>
          </a:bodyPr>
          <a:lstStyle/>
          <a:p>
            <a:pPr algn="l">
              <a:lnSpc>
                <a:spcPts val="4892"/>
              </a:lnSpc>
            </a:pPr>
            <a:r>
              <a:rPr lang="en-US" sz="3399">
                <a:solidFill>
                  <a:srgbClr val="000000"/>
                </a:solidFill>
                <a:latin typeface="Canva Sans"/>
                <a:ea typeface="Canva Sans"/>
                <a:cs typeface="Canva Sans"/>
                <a:sym typeface="Canva Sans"/>
              </a:rPr>
              <a:t>Linksto GitHub, LinkedIn,orother platforms areintegrated.Userscan</a:t>
            </a:r>
          </a:p>
        </p:txBody>
      </p:sp>
      <p:sp>
        <p:nvSpPr>
          <p:cNvPr name="TextBox 11" id="11"/>
          <p:cNvSpPr txBox="true"/>
          <p:nvPr/>
        </p:nvSpPr>
        <p:spPr>
          <a:xfrm rot="0">
            <a:off x="1403562" y="3921328"/>
            <a:ext cx="15482954" cy="5117116"/>
          </a:xfrm>
          <a:prstGeom prst="rect">
            <a:avLst/>
          </a:prstGeom>
        </p:spPr>
        <p:txBody>
          <a:bodyPr anchor="t" rtlCol="false" tIns="0" lIns="0" bIns="0" rIns="0">
            <a:spAutoFit/>
          </a:bodyPr>
          <a:lstStyle/>
          <a:p>
            <a:pPr algn="ctr">
              <a:lnSpc>
                <a:spcPts val="4892"/>
              </a:lnSpc>
            </a:pPr>
            <a:r>
              <a:rPr lang="en-US" sz="3399">
                <a:solidFill>
                  <a:srgbClr val="000000"/>
                </a:solidFill>
                <a:latin typeface="Canva Sans"/>
                <a:ea typeface="Canva Sans"/>
                <a:cs typeface="Canva Sans"/>
                <a:sym typeface="Canva Sans"/>
              </a:rPr>
              <a:t>view live project demos through provided links. Overall, the site balances design with real functionality. The website highlights personal info rmation, skills, and project showcases. It supports responsive design,</a:t>
            </a:r>
          </a:p>
          <a:p>
            <a:pPr algn="ctr">
              <a:lnSpc>
                <a:spcPts val="3392"/>
              </a:lnSpc>
            </a:pPr>
            <a:r>
              <a:rPr lang="en-US" sz="3399">
                <a:solidFill>
                  <a:srgbClr val="000000"/>
                </a:solidFill>
                <a:latin typeface="Canva Sans"/>
                <a:ea typeface="Canva Sans"/>
                <a:cs typeface="Canva Sans"/>
                <a:sym typeface="Canva Sans"/>
              </a:rPr>
              <a:t>so it looks perfect on any device. A contact form is included to connect</a:t>
            </a:r>
          </a:p>
          <a:p>
            <a:pPr algn="ctr">
              <a:lnSpc>
                <a:spcPts val="6058"/>
              </a:lnSpc>
            </a:pPr>
            <a:r>
              <a:rPr lang="en-US" sz="3399">
                <a:solidFill>
                  <a:srgbClr val="000000"/>
                </a:solidFill>
                <a:latin typeface="Canva Sans"/>
                <a:ea typeface="Canva Sans"/>
                <a:cs typeface="Canva Sans"/>
                <a:sym typeface="Canva Sans"/>
              </a:rPr>
              <a:t>with visitors or recruiters. It has smooth navigation for an easy user</a:t>
            </a:r>
          </a:p>
          <a:p>
            <a:pPr algn="ctr">
              <a:lnSpc>
                <a:spcPts val="3392"/>
              </a:lnSpc>
            </a:pPr>
            <a:r>
              <a:rPr lang="en-US" sz="3399">
                <a:solidFill>
                  <a:srgbClr val="000000"/>
                </a:solidFill>
                <a:latin typeface="Canva Sans"/>
                <a:ea typeface="Canva Sans"/>
                <a:cs typeface="Canva Sans"/>
                <a:sym typeface="Canva Sans"/>
              </a:rPr>
              <a:t>experience. Links to GitHub, LinkedIn, or other platforms are integrated.</a:t>
            </a:r>
          </a:p>
          <a:p>
            <a:pPr algn="ctr">
              <a:lnSpc>
                <a:spcPts val="6058"/>
              </a:lnSpc>
            </a:pPr>
            <a:r>
              <a:rPr lang="en-US" sz="3399">
                <a:solidFill>
                  <a:srgbClr val="000000"/>
                </a:solidFill>
                <a:latin typeface="Canva Sans"/>
                <a:ea typeface="Canva Sans"/>
                <a:cs typeface="Canva Sans"/>
                <a:sym typeface="Canva Sans"/>
              </a:rPr>
              <a:t>Users can view live project demos through provided links. Overall, the</a:t>
            </a:r>
          </a:p>
          <a:p>
            <a:pPr algn="ctr">
              <a:lnSpc>
                <a:spcPts val="3392"/>
              </a:lnSpc>
            </a:pPr>
            <a:r>
              <a:rPr lang="en-US" sz="3399">
                <a:solidFill>
                  <a:srgbClr val="000000"/>
                </a:solidFill>
                <a:latin typeface="Canva Sans"/>
                <a:ea typeface="Canva Sans"/>
                <a:cs typeface="Canva Sans"/>
                <a:sym typeface="Canva Sans"/>
              </a:rPr>
              <a:t>site balance s design with real functionality.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DAGyxfc57DM</dc:identifier>
  <dcterms:modified xsi:type="dcterms:W3CDTF">2011-08-01T06:04:30Z</dcterms:modified>
  <cp:revision>1</cp:revision>
  <dc:title>DOC-20250912-WA0038.</dc:title>
</cp:coreProperties>
</file>