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nva Sans" panose="020B0604020202020204" charset="0"/>
      <p:regular r:id="rId10"/>
    </p:embeddedFont>
    <p:embeddedFont>
      <p:font typeface="Canva Sans Bold" panose="020B0604020202020204" charset="0"/>
      <p:regular r:id="rId11"/>
    </p:embeddedFont>
    <p:embeddedFont>
      <p:font typeface="Garet Bold" panose="020B0604020202020204" charset="0"/>
      <p:regular r:id="rId12"/>
    </p:embeddedFont>
    <p:embeddedFont>
      <p:font typeface="Open Sans Extra Bold" panose="020B0604020202020204" charset="0"/>
      <p:regular r:id="rId13"/>
    </p:embeddedFont>
    <p:embeddedFont>
      <p:font typeface="Poppins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svg"/><Relationship Id="rId5" Type="http://schemas.openxmlformats.org/officeDocument/2006/relationships/image" Target="../media/image39.sv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56511" y="8950377"/>
            <a:ext cx="14099416" cy="1409941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47857" y="-643475"/>
            <a:ext cx="1286950" cy="128695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6139587" y="54665"/>
            <a:ext cx="2239426" cy="2129651"/>
          </a:xfrm>
          <a:custGeom>
            <a:avLst/>
            <a:gdLst/>
            <a:ahLst/>
            <a:cxnLst/>
            <a:rect l="l" t="t" r="r" b="b"/>
            <a:pathLst>
              <a:path w="2239426" h="2129651">
                <a:moveTo>
                  <a:pt x="0" y="0"/>
                </a:moveTo>
                <a:lnTo>
                  <a:pt x="2239426" y="0"/>
                </a:lnTo>
                <a:lnTo>
                  <a:pt x="2239426" y="2129650"/>
                </a:lnTo>
                <a:lnTo>
                  <a:pt x="0" y="21296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609984" y="2725335"/>
            <a:ext cx="1706803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AE668 : Computation Aeromechanics and Control of UAV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304378" y="6617876"/>
            <a:ext cx="6251971" cy="1818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41"/>
              </a:lnSpc>
            </a:pPr>
            <a:r>
              <a:rPr lang="en-US" sz="3386" b="1" spc="-6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Dharshan S Hegde</a:t>
            </a:r>
          </a:p>
          <a:p>
            <a:pPr algn="l">
              <a:lnSpc>
                <a:spcPts val="4741"/>
              </a:lnSpc>
            </a:pPr>
            <a:r>
              <a:rPr lang="en-US" sz="3386" b="1" spc="-6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M.Tech UAS - 241010078</a:t>
            </a:r>
          </a:p>
          <a:p>
            <a:pPr algn="l">
              <a:lnSpc>
                <a:spcPts val="4741"/>
              </a:lnSpc>
              <a:spcBef>
                <a:spcPct val="0"/>
              </a:spcBef>
            </a:pPr>
            <a:r>
              <a:rPr lang="en-US" sz="3386" b="1" spc="-6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dharshans24@iitk.ac.in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963333" y="4289423"/>
            <a:ext cx="6121301" cy="854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Individual Project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33806" y="2480483"/>
            <a:ext cx="16420388" cy="2663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19"/>
              </a:lnSpc>
              <a:spcBef>
                <a:spcPct val="0"/>
              </a:spcBef>
            </a:pPr>
            <a:r>
              <a:rPr lang="en-US" sz="7656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Design of light-weight tricopter for surveillance operation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251780" y="2996295"/>
            <a:ext cx="6279717" cy="3849116"/>
          </a:xfrm>
          <a:custGeom>
            <a:avLst/>
            <a:gdLst/>
            <a:ahLst/>
            <a:cxnLst/>
            <a:rect l="l" t="t" r="r" b="b"/>
            <a:pathLst>
              <a:path w="6279717" h="3849116">
                <a:moveTo>
                  <a:pt x="0" y="0"/>
                </a:moveTo>
                <a:lnTo>
                  <a:pt x="6279717" y="0"/>
                </a:lnTo>
                <a:lnTo>
                  <a:pt x="6279717" y="3849116"/>
                </a:lnTo>
                <a:lnTo>
                  <a:pt x="0" y="38491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1638100" y="7251294"/>
            <a:ext cx="5740617" cy="2826819"/>
          </a:xfrm>
          <a:custGeom>
            <a:avLst/>
            <a:gdLst/>
            <a:ahLst/>
            <a:cxnLst/>
            <a:rect l="l" t="t" r="r" b="b"/>
            <a:pathLst>
              <a:path w="5740617" h="2826819">
                <a:moveTo>
                  <a:pt x="0" y="0"/>
                </a:moveTo>
                <a:lnTo>
                  <a:pt x="5740617" y="0"/>
                </a:lnTo>
                <a:lnTo>
                  <a:pt x="5740617" y="2826819"/>
                </a:lnTo>
                <a:lnTo>
                  <a:pt x="0" y="28268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0979583" y="352468"/>
            <a:ext cx="6614595" cy="2442991"/>
          </a:xfrm>
          <a:custGeom>
            <a:avLst/>
            <a:gdLst/>
            <a:ahLst/>
            <a:cxnLst/>
            <a:rect l="l" t="t" r="r" b="b"/>
            <a:pathLst>
              <a:path w="6614595" h="2442991">
                <a:moveTo>
                  <a:pt x="0" y="0"/>
                </a:moveTo>
                <a:lnTo>
                  <a:pt x="6614596" y="0"/>
                </a:lnTo>
                <a:lnTo>
                  <a:pt x="6614596" y="2442991"/>
                </a:lnTo>
                <a:lnTo>
                  <a:pt x="0" y="24429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757419" y="1312598"/>
            <a:ext cx="8692959" cy="6164554"/>
          </a:xfrm>
          <a:custGeom>
            <a:avLst/>
            <a:gdLst/>
            <a:ahLst/>
            <a:cxnLst/>
            <a:rect l="l" t="t" r="r" b="b"/>
            <a:pathLst>
              <a:path w="8692959" h="6164554">
                <a:moveTo>
                  <a:pt x="0" y="0"/>
                </a:moveTo>
                <a:lnTo>
                  <a:pt x="8692959" y="0"/>
                </a:lnTo>
                <a:lnTo>
                  <a:pt x="8692959" y="6164553"/>
                </a:lnTo>
                <a:lnTo>
                  <a:pt x="0" y="61645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4923" r="-1983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8374697" y="7663900"/>
            <a:ext cx="2441544" cy="2414213"/>
          </a:xfrm>
          <a:custGeom>
            <a:avLst/>
            <a:gdLst/>
            <a:ahLst/>
            <a:cxnLst/>
            <a:rect l="l" t="t" r="r" b="b"/>
            <a:pathLst>
              <a:path w="2441544" h="2414213">
                <a:moveTo>
                  <a:pt x="0" y="0"/>
                </a:moveTo>
                <a:lnTo>
                  <a:pt x="2441544" y="0"/>
                </a:lnTo>
                <a:lnTo>
                  <a:pt x="2441544" y="2414213"/>
                </a:lnTo>
                <a:lnTo>
                  <a:pt x="0" y="24142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1028700" y="8017112"/>
            <a:ext cx="6605917" cy="1401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5792" lvl="1" indent="-287896" algn="l">
              <a:lnSpc>
                <a:spcPts val="3733"/>
              </a:lnSpc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Range : 20 km</a:t>
            </a:r>
          </a:p>
          <a:p>
            <a:pPr marL="575792" lvl="1" indent="-287896" algn="l">
              <a:lnSpc>
                <a:spcPts val="3733"/>
              </a:lnSpc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Endurance : 1.5 hours</a:t>
            </a:r>
          </a:p>
          <a:p>
            <a:pPr marL="575792" lvl="1" indent="-287896" algn="l">
              <a:lnSpc>
                <a:spcPts val="3733"/>
              </a:lnSpc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Tricopter Configuration : Y-shaped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58821" y="285793"/>
            <a:ext cx="9017084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DESIGN - 1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51220" y="7040560"/>
            <a:ext cx="3657600" cy="2160027"/>
          </a:xfrm>
          <a:custGeom>
            <a:avLst/>
            <a:gdLst/>
            <a:ahLst/>
            <a:cxnLst/>
            <a:rect l="l" t="t" r="r" b="b"/>
            <a:pathLst>
              <a:path w="4692623" h="2902146">
                <a:moveTo>
                  <a:pt x="0" y="0"/>
                </a:moveTo>
                <a:lnTo>
                  <a:pt x="4692623" y="0"/>
                </a:lnTo>
                <a:lnTo>
                  <a:pt x="4692623" y="2902146"/>
                </a:lnTo>
                <a:lnTo>
                  <a:pt x="0" y="29021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107981" y="141605"/>
            <a:ext cx="607203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Physical Modelling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522" y="1389416"/>
            <a:ext cx="17259300" cy="5202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NED Coordinate system has been implemented</a:t>
            </a:r>
          </a:p>
          <a:p>
            <a:pPr algn="just">
              <a:lnSpc>
                <a:spcPts val="3359"/>
              </a:lnSpc>
            </a:pPr>
            <a:endParaRPr lang="en-US" sz="24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Assumption : Thrust forces and rotational moments generated by individual motors are proportional to the square of the motor speed values</a:t>
            </a:r>
          </a:p>
          <a:p>
            <a:pPr algn="just">
              <a:lnSpc>
                <a:spcPts val="3359"/>
              </a:lnSpc>
            </a:pPr>
            <a:endParaRPr lang="en-US" sz="24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Servo is used on the tail to balance the gyroscopic moments generated by the motor movements during operations.</a:t>
            </a:r>
          </a:p>
          <a:p>
            <a:pPr algn="just">
              <a:lnSpc>
                <a:spcPts val="3359"/>
              </a:lnSpc>
            </a:pPr>
            <a:endParaRPr lang="en-US" sz="24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Without servo the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tricopter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will rotate minimally around its axis while hovering</a:t>
            </a:r>
          </a:p>
          <a:p>
            <a:pPr algn="just">
              <a:lnSpc>
                <a:spcPts val="3359"/>
              </a:lnSpc>
            </a:pPr>
            <a:endParaRPr lang="en-US" sz="24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balance all these the 2 remaining motors must rotate in opposite direction , shift the center of mass closer to the front of the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tricopter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such that large angle of deflection to the tail motor has been reduced</a:t>
            </a:r>
          </a:p>
        </p:txBody>
      </p:sp>
      <p:sp>
        <p:nvSpPr>
          <p:cNvPr id="5" name="Freeform 5"/>
          <p:cNvSpPr/>
          <p:nvPr/>
        </p:nvSpPr>
        <p:spPr>
          <a:xfrm>
            <a:off x="1028700" y="6795806"/>
            <a:ext cx="7459917" cy="2649537"/>
          </a:xfrm>
          <a:custGeom>
            <a:avLst/>
            <a:gdLst/>
            <a:ahLst/>
            <a:cxnLst/>
            <a:rect l="l" t="t" r="r" b="b"/>
            <a:pathLst>
              <a:path w="7459917" h="2649537">
                <a:moveTo>
                  <a:pt x="0" y="0"/>
                </a:moveTo>
                <a:lnTo>
                  <a:pt x="7459917" y="0"/>
                </a:lnTo>
                <a:lnTo>
                  <a:pt x="7459917" y="2649537"/>
                </a:lnTo>
                <a:lnTo>
                  <a:pt x="0" y="26495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26" r="-6270" b="-6355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10038011" y="9399027"/>
            <a:ext cx="8092900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Source : Salwa, M. ,Izabela Krzysztofik. “Optimal Control for a Three-Rotor Unmanned Aerial Vehicle in Programmed Flights”. Applied Sciences, 13(24), 13118. https://doi.org/10.3390/app132413118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31534" y="9496425"/>
            <a:ext cx="8612466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Source : Srigrarom, S , Wei Kang Teo, Jun Kheng Quek , Jing Jie Lim “Development of Flight Control for UGS Tri-Copter MAV”. Journal of Unmanned System Technology, UNSYS Digital, July 21, 2016.</a:t>
            </a: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C60FBEAB-059E-5D93-F5C2-7CE1D732CD57}"/>
              </a:ext>
            </a:extLst>
          </p:cNvPr>
          <p:cNvSpPr/>
          <p:nvPr/>
        </p:nvSpPr>
        <p:spPr>
          <a:xfrm>
            <a:off x="14817756" y="6804409"/>
            <a:ext cx="2441544" cy="2414213"/>
          </a:xfrm>
          <a:custGeom>
            <a:avLst/>
            <a:gdLst/>
            <a:ahLst/>
            <a:cxnLst/>
            <a:rect l="l" t="t" r="r" b="b"/>
            <a:pathLst>
              <a:path w="2441544" h="2414213">
                <a:moveTo>
                  <a:pt x="0" y="0"/>
                </a:moveTo>
                <a:lnTo>
                  <a:pt x="2441544" y="0"/>
                </a:lnTo>
                <a:lnTo>
                  <a:pt x="2441544" y="2414213"/>
                </a:lnTo>
                <a:lnTo>
                  <a:pt x="0" y="24142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557960"/>
            <a:ext cx="6360708" cy="2695022"/>
          </a:xfrm>
          <a:custGeom>
            <a:avLst/>
            <a:gdLst/>
            <a:ahLst/>
            <a:cxnLst/>
            <a:rect l="l" t="t" r="r" b="b"/>
            <a:pathLst>
              <a:path w="6360708" h="2695022">
                <a:moveTo>
                  <a:pt x="0" y="0"/>
                </a:moveTo>
                <a:lnTo>
                  <a:pt x="6360708" y="0"/>
                </a:lnTo>
                <a:lnTo>
                  <a:pt x="6360708" y="2695022"/>
                </a:lnTo>
                <a:lnTo>
                  <a:pt x="0" y="26950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9312164" y="1557960"/>
            <a:ext cx="6715306" cy="762586"/>
          </a:xfrm>
          <a:custGeom>
            <a:avLst/>
            <a:gdLst/>
            <a:ahLst/>
            <a:cxnLst/>
            <a:rect l="l" t="t" r="r" b="b"/>
            <a:pathLst>
              <a:path w="6715306" h="762586">
                <a:moveTo>
                  <a:pt x="0" y="0"/>
                </a:moveTo>
                <a:lnTo>
                  <a:pt x="6715307" y="0"/>
                </a:lnTo>
                <a:lnTo>
                  <a:pt x="6715307" y="762586"/>
                </a:lnTo>
                <a:lnTo>
                  <a:pt x="0" y="7625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1965959" y="2337164"/>
            <a:ext cx="2356971" cy="583409"/>
          </a:xfrm>
          <a:custGeom>
            <a:avLst/>
            <a:gdLst/>
            <a:ahLst/>
            <a:cxnLst/>
            <a:rect l="l" t="t" r="r" b="b"/>
            <a:pathLst>
              <a:path w="2356971" h="583409">
                <a:moveTo>
                  <a:pt x="0" y="0"/>
                </a:moveTo>
                <a:lnTo>
                  <a:pt x="2356972" y="0"/>
                </a:lnTo>
                <a:lnTo>
                  <a:pt x="2356972" y="583409"/>
                </a:lnTo>
                <a:lnTo>
                  <a:pt x="0" y="583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272540" y="6540567"/>
            <a:ext cx="7008215" cy="1089115"/>
          </a:xfrm>
          <a:custGeom>
            <a:avLst/>
            <a:gdLst/>
            <a:ahLst/>
            <a:cxnLst/>
            <a:rect l="l" t="t" r="r" b="b"/>
            <a:pathLst>
              <a:path w="7008215" h="1089115">
                <a:moveTo>
                  <a:pt x="0" y="0"/>
                </a:moveTo>
                <a:lnTo>
                  <a:pt x="7008215" y="0"/>
                </a:lnTo>
                <a:lnTo>
                  <a:pt x="7008215" y="1089114"/>
                </a:lnTo>
                <a:lnTo>
                  <a:pt x="0" y="10891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272540" y="5143500"/>
            <a:ext cx="7008215" cy="1243011"/>
          </a:xfrm>
          <a:custGeom>
            <a:avLst/>
            <a:gdLst/>
            <a:ahLst/>
            <a:cxnLst/>
            <a:rect l="l" t="t" r="r" b="b"/>
            <a:pathLst>
              <a:path w="7008215" h="1243011">
                <a:moveTo>
                  <a:pt x="0" y="0"/>
                </a:moveTo>
                <a:lnTo>
                  <a:pt x="7008215" y="0"/>
                </a:lnTo>
                <a:lnTo>
                  <a:pt x="7008215" y="1243011"/>
                </a:lnTo>
                <a:lnTo>
                  <a:pt x="0" y="12430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274074" y="7924956"/>
            <a:ext cx="9895667" cy="1113263"/>
          </a:xfrm>
          <a:custGeom>
            <a:avLst/>
            <a:gdLst/>
            <a:ahLst/>
            <a:cxnLst/>
            <a:rect l="l" t="t" r="r" b="b"/>
            <a:pathLst>
              <a:path w="9895667" h="1113263">
                <a:moveTo>
                  <a:pt x="0" y="0"/>
                </a:moveTo>
                <a:lnTo>
                  <a:pt x="9895667" y="0"/>
                </a:lnTo>
                <a:lnTo>
                  <a:pt x="9895667" y="1113263"/>
                </a:lnTo>
                <a:lnTo>
                  <a:pt x="0" y="111326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0511145" y="3301573"/>
            <a:ext cx="4635326" cy="1140818"/>
          </a:xfrm>
          <a:custGeom>
            <a:avLst/>
            <a:gdLst/>
            <a:ahLst/>
            <a:cxnLst/>
            <a:rect l="l" t="t" r="r" b="b"/>
            <a:pathLst>
              <a:path w="4635326" h="1140818">
                <a:moveTo>
                  <a:pt x="0" y="0"/>
                </a:moveTo>
                <a:lnTo>
                  <a:pt x="4635325" y="0"/>
                </a:lnTo>
                <a:lnTo>
                  <a:pt x="4635325" y="1140818"/>
                </a:lnTo>
                <a:lnTo>
                  <a:pt x="0" y="114081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1276674" y="4775766"/>
            <a:ext cx="6766533" cy="316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just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kt =  Thrust coefficient</a:t>
            </a:r>
          </a:p>
          <a:p>
            <a:pPr marL="431801" lvl="1" indent="-215900" algn="just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kd =  Torque coefficient</a:t>
            </a:r>
          </a:p>
          <a:p>
            <a:pPr marL="431801" lvl="1" indent="-215900" algn="just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alpha (  ) = angle of inclination of the tail motor</a:t>
            </a:r>
          </a:p>
          <a:p>
            <a:pPr marL="431801" lvl="1" indent="-215900" algn="just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Uz =  Thrust force</a:t>
            </a:r>
          </a:p>
          <a:p>
            <a:pPr marL="431801" lvl="1" indent="-215900" algn="just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    =  Rotation force around the x-axis</a:t>
            </a:r>
          </a:p>
          <a:p>
            <a:pPr marL="431801" lvl="1" indent="-215900" algn="just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   = Rotation force around the y-axis</a:t>
            </a:r>
          </a:p>
          <a:p>
            <a:pPr marL="431801" lvl="1" indent="-215900" algn="just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   =Rotation force around the z-axis</a:t>
            </a:r>
          </a:p>
          <a:p>
            <a:pPr marL="431801" lvl="1" indent="-215900" algn="just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   =  Force resulting from inclination of tail motor</a:t>
            </a:r>
          </a:p>
          <a:p>
            <a:pPr marL="431801" lvl="1" indent="-215900" algn="just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=  Motor Speed</a:t>
            </a:r>
          </a:p>
        </p:txBody>
      </p:sp>
      <p:sp>
        <p:nvSpPr>
          <p:cNvPr id="10" name="Freeform 10"/>
          <p:cNvSpPr/>
          <p:nvPr/>
        </p:nvSpPr>
        <p:spPr>
          <a:xfrm>
            <a:off x="11709162" y="7687501"/>
            <a:ext cx="304204" cy="195451"/>
          </a:xfrm>
          <a:custGeom>
            <a:avLst/>
            <a:gdLst/>
            <a:ahLst/>
            <a:cxnLst/>
            <a:rect l="l" t="t" r="r" b="b"/>
            <a:pathLst>
              <a:path w="304204" h="195451">
                <a:moveTo>
                  <a:pt x="0" y="0"/>
                </a:moveTo>
                <a:lnTo>
                  <a:pt x="304203" y="0"/>
                </a:lnTo>
                <a:lnTo>
                  <a:pt x="304203" y="195450"/>
                </a:lnTo>
                <a:lnTo>
                  <a:pt x="0" y="1954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1890641" y="7126908"/>
            <a:ext cx="150636" cy="152930"/>
          </a:xfrm>
          <a:custGeom>
            <a:avLst/>
            <a:gdLst/>
            <a:ahLst/>
            <a:cxnLst/>
            <a:rect l="l" t="t" r="r" b="b"/>
            <a:pathLst>
              <a:path w="150636" h="152930">
                <a:moveTo>
                  <a:pt x="0" y="0"/>
                </a:moveTo>
                <a:lnTo>
                  <a:pt x="150636" y="0"/>
                </a:lnTo>
                <a:lnTo>
                  <a:pt x="150636" y="152930"/>
                </a:lnTo>
                <a:lnTo>
                  <a:pt x="0" y="1529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11918553" y="6386511"/>
            <a:ext cx="157123" cy="157320"/>
          </a:xfrm>
          <a:custGeom>
            <a:avLst/>
            <a:gdLst/>
            <a:ahLst/>
            <a:cxnLst/>
            <a:rect l="l" t="t" r="r" b="b"/>
            <a:pathLst>
              <a:path w="157123" h="157320">
                <a:moveTo>
                  <a:pt x="0" y="0"/>
                </a:moveTo>
                <a:lnTo>
                  <a:pt x="157123" y="0"/>
                </a:lnTo>
                <a:lnTo>
                  <a:pt x="157123" y="157320"/>
                </a:lnTo>
                <a:lnTo>
                  <a:pt x="0" y="15732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12514773" y="5624651"/>
            <a:ext cx="155044" cy="119966"/>
          </a:xfrm>
          <a:custGeom>
            <a:avLst/>
            <a:gdLst/>
            <a:ahLst/>
            <a:cxnLst/>
            <a:rect l="l" t="t" r="r" b="b"/>
            <a:pathLst>
              <a:path w="155044" h="119966">
                <a:moveTo>
                  <a:pt x="0" y="0"/>
                </a:moveTo>
                <a:lnTo>
                  <a:pt x="155045" y="0"/>
                </a:lnTo>
                <a:lnTo>
                  <a:pt x="155045" y="119966"/>
                </a:lnTo>
                <a:lnTo>
                  <a:pt x="0" y="11996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11918553" y="6744425"/>
            <a:ext cx="94812" cy="139174"/>
          </a:xfrm>
          <a:custGeom>
            <a:avLst/>
            <a:gdLst/>
            <a:ahLst/>
            <a:cxnLst/>
            <a:rect l="l" t="t" r="r" b="b"/>
            <a:pathLst>
              <a:path w="94812" h="139174">
                <a:moveTo>
                  <a:pt x="0" y="0"/>
                </a:moveTo>
                <a:lnTo>
                  <a:pt x="94812" y="0"/>
                </a:lnTo>
                <a:lnTo>
                  <a:pt x="94812" y="139173"/>
                </a:lnTo>
                <a:lnTo>
                  <a:pt x="0" y="13917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11906554" y="7456201"/>
            <a:ext cx="118811" cy="193582"/>
          </a:xfrm>
          <a:custGeom>
            <a:avLst/>
            <a:gdLst/>
            <a:ahLst/>
            <a:cxnLst/>
            <a:rect l="l" t="t" r="r" b="b"/>
            <a:pathLst>
              <a:path w="118811" h="193582">
                <a:moveTo>
                  <a:pt x="0" y="0"/>
                </a:moveTo>
                <a:lnTo>
                  <a:pt x="118811" y="0"/>
                </a:lnTo>
                <a:lnTo>
                  <a:pt x="118811" y="193583"/>
                </a:lnTo>
                <a:lnTo>
                  <a:pt x="0" y="19358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6107981" y="141605"/>
            <a:ext cx="607203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Physical Modelling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66145" y="6210617"/>
            <a:ext cx="5321855" cy="3978086"/>
          </a:xfrm>
          <a:custGeom>
            <a:avLst/>
            <a:gdLst/>
            <a:ahLst/>
            <a:cxnLst/>
            <a:rect l="l" t="t" r="r" b="b"/>
            <a:pathLst>
              <a:path w="5321855" h="3978086">
                <a:moveTo>
                  <a:pt x="0" y="0"/>
                </a:moveTo>
                <a:lnTo>
                  <a:pt x="5321855" y="0"/>
                </a:lnTo>
                <a:lnTo>
                  <a:pt x="5321855" y="3978087"/>
                </a:lnTo>
                <a:lnTo>
                  <a:pt x="0" y="3978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784375" y="1459878"/>
            <a:ext cx="11263330" cy="1214953"/>
          </a:xfrm>
          <a:custGeom>
            <a:avLst/>
            <a:gdLst/>
            <a:ahLst/>
            <a:cxnLst/>
            <a:rect l="l" t="t" r="r" b="b"/>
            <a:pathLst>
              <a:path w="11263330" h="1214953">
                <a:moveTo>
                  <a:pt x="0" y="0"/>
                </a:moveTo>
                <a:lnTo>
                  <a:pt x="11263330" y="0"/>
                </a:lnTo>
                <a:lnTo>
                  <a:pt x="11263330" y="1214953"/>
                </a:lnTo>
                <a:lnTo>
                  <a:pt x="0" y="12149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028700" y="2467322"/>
            <a:ext cx="11179784" cy="1276432"/>
          </a:xfrm>
          <a:custGeom>
            <a:avLst/>
            <a:gdLst/>
            <a:ahLst/>
            <a:cxnLst/>
            <a:rect l="l" t="t" r="r" b="b"/>
            <a:pathLst>
              <a:path w="11179784" h="1276432">
                <a:moveTo>
                  <a:pt x="0" y="0"/>
                </a:moveTo>
                <a:lnTo>
                  <a:pt x="11179784" y="0"/>
                </a:lnTo>
                <a:lnTo>
                  <a:pt x="11179784" y="1276432"/>
                </a:lnTo>
                <a:lnTo>
                  <a:pt x="0" y="12764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028700" y="3667660"/>
            <a:ext cx="7577893" cy="1166996"/>
          </a:xfrm>
          <a:custGeom>
            <a:avLst/>
            <a:gdLst/>
            <a:ahLst/>
            <a:cxnLst/>
            <a:rect l="l" t="t" r="r" b="b"/>
            <a:pathLst>
              <a:path w="7577893" h="1166996">
                <a:moveTo>
                  <a:pt x="0" y="0"/>
                </a:moveTo>
                <a:lnTo>
                  <a:pt x="7577893" y="0"/>
                </a:lnTo>
                <a:lnTo>
                  <a:pt x="7577893" y="1166996"/>
                </a:lnTo>
                <a:lnTo>
                  <a:pt x="0" y="11669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425655" y="5007633"/>
            <a:ext cx="4679745" cy="1036556"/>
          </a:xfrm>
          <a:custGeom>
            <a:avLst/>
            <a:gdLst/>
            <a:ahLst/>
            <a:cxnLst/>
            <a:rect l="l" t="t" r="r" b="b"/>
            <a:pathLst>
              <a:path w="4679745" h="1036556">
                <a:moveTo>
                  <a:pt x="0" y="0"/>
                </a:moveTo>
                <a:lnTo>
                  <a:pt x="4679745" y="0"/>
                </a:lnTo>
                <a:lnTo>
                  <a:pt x="4679745" y="1036556"/>
                </a:lnTo>
                <a:lnTo>
                  <a:pt x="0" y="10365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5736087" y="4834656"/>
            <a:ext cx="4262808" cy="1871810"/>
          </a:xfrm>
          <a:custGeom>
            <a:avLst/>
            <a:gdLst/>
            <a:ahLst/>
            <a:cxnLst/>
            <a:rect l="l" t="t" r="r" b="b"/>
            <a:pathLst>
              <a:path w="4262808" h="1871810">
                <a:moveTo>
                  <a:pt x="0" y="0"/>
                </a:moveTo>
                <a:lnTo>
                  <a:pt x="4262808" y="0"/>
                </a:lnTo>
                <a:lnTo>
                  <a:pt x="4262808" y="1871810"/>
                </a:lnTo>
                <a:lnTo>
                  <a:pt x="0" y="187181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447912" y="7311014"/>
            <a:ext cx="2635232" cy="2676841"/>
          </a:xfrm>
          <a:custGeom>
            <a:avLst/>
            <a:gdLst/>
            <a:ahLst/>
            <a:cxnLst/>
            <a:rect l="l" t="t" r="r" b="b"/>
            <a:pathLst>
              <a:path w="2635232" h="2676841">
                <a:moveTo>
                  <a:pt x="0" y="0"/>
                </a:moveTo>
                <a:lnTo>
                  <a:pt x="2635232" y="0"/>
                </a:lnTo>
                <a:lnTo>
                  <a:pt x="2635232" y="2676841"/>
                </a:lnTo>
                <a:lnTo>
                  <a:pt x="0" y="267684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7298434" y="7311014"/>
            <a:ext cx="1704792" cy="2877689"/>
          </a:xfrm>
          <a:custGeom>
            <a:avLst/>
            <a:gdLst/>
            <a:ahLst/>
            <a:cxnLst/>
            <a:rect l="l" t="t" r="r" b="b"/>
            <a:pathLst>
              <a:path w="1704792" h="2877689">
                <a:moveTo>
                  <a:pt x="0" y="0"/>
                </a:moveTo>
                <a:lnTo>
                  <a:pt x="1704792" y="0"/>
                </a:lnTo>
                <a:lnTo>
                  <a:pt x="1704792" y="2877690"/>
                </a:lnTo>
                <a:lnTo>
                  <a:pt x="0" y="287769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5221709" y="141605"/>
            <a:ext cx="784458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Mathematical Modelling</a:t>
            </a:r>
          </a:p>
        </p:txBody>
      </p:sp>
      <p:sp>
        <p:nvSpPr>
          <p:cNvPr id="11" name="AutoShape 11"/>
          <p:cNvSpPr/>
          <p:nvPr/>
        </p:nvSpPr>
        <p:spPr>
          <a:xfrm>
            <a:off x="12451080" y="1195753"/>
            <a:ext cx="0" cy="551071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2" name="AutoShape 12"/>
          <p:cNvSpPr/>
          <p:nvPr/>
        </p:nvSpPr>
        <p:spPr>
          <a:xfrm>
            <a:off x="11052103" y="6687424"/>
            <a:ext cx="139842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3" name="AutoShape 13"/>
          <p:cNvSpPr/>
          <p:nvPr/>
        </p:nvSpPr>
        <p:spPr>
          <a:xfrm flipH="1">
            <a:off x="11052103" y="1195753"/>
            <a:ext cx="139842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4" name="AutoShape 14"/>
          <p:cNvSpPr/>
          <p:nvPr/>
        </p:nvSpPr>
        <p:spPr>
          <a:xfrm flipH="1">
            <a:off x="12451080" y="3951109"/>
            <a:ext cx="51506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Box 15"/>
          <p:cNvSpPr txBox="1"/>
          <p:nvPr/>
        </p:nvSpPr>
        <p:spPr>
          <a:xfrm>
            <a:off x="12836813" y="3220859"/>
            <a:ext cx="5451187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Equations of Motion (Non-Linear)</a:t>
            </a:r>
          </a:p>
        </p:txBody>
      </p:sp>
      <p:sp>
        <p:nvSpPr>
          <p:cNvPr id="16" name="AutoShape 16"/>
          <p:cNvSpPr/>
          <p:nvPr/>
        </p:nvSpPr>
        <p:spPr>
          <a:xfrm flipH="1">
            <a:off x="4614042" y="7311014"/>
            <a:ext cx="0" cy="267684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7" name="AutoShape 17"/>
          <p:cNvSpPr/>
          <p:nvPr/>
        </p:nvSpPr>
        <p:spPr>
          <a:xfrm flipH="1" flipV="1">
            <a:off x="4023340" y="7330064"/>
            <a:ext cx="59070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8" name="AutoShape 18"/>
          <p:cNvSpPr/>
          <p:nvPr/>
        </p:nvSpPr>
        <p:spPr>
          <a:xfrm flipH="1" flipV="1">
            <a:off x="4023340" y="9968805"/>
            <a:ext cx="59070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9" name="AutoShape 19"/>
          <p:cNvSpPr/>
          <p:nvPr/>
        </p:nvSpPr>
        <p:spPr>
          <a:xfrm>
            <a:off x="9593928" y="7411438"/>
            <a:ext cx="0" cy="267684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0" name="AutoShape 20"/>
          <p:cNvSpPr/>
          <p:nvPr/>
        </p:nvSpPr>
        <p:spPr>
          <a:xfrm flipH="1" flipV="1">
            <a:off x="9003226" y="7430488"/>
            <a:ext cx="59070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1" name="AutoShape 21"/>
          <p:cNvSpPr/>
          <p:nvPr/>
        </p:nvSpPr>
        <p:spPr>
          <a:xfrm flipH="1" flipV="1">
            <a:off x="9003226" y="10069230"/>
            <a:ext cx="59070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2" name="AutoShape 22"/>
          <p:cNvSpPr/>
          <p:nvPr/>
        </p:nvSpPr>
        <p:spPr>
          <a:xfrm flipH="1">
            <a:off x="4590335" y="8630385"/>
            <a:ext cx="51506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3" name="AutoShape 23"/>
          <p:cNvSpPr/>
          <p:nvPr/>
        </p:nvSpPr>
        <p:spPr>
          <a:xfrm flipH="1">
            <a:off x="9593928" y="8749859"/>
            <a:ext cx="51506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4" name="TextBox 24"/>
          <p:cNvSpPr txBox="1"/>
          <p:nvPr/>
        </p:nvSpPr>
        <p:spPr>
          <a:xfrm>
            <a:off x="5105400" y="8152036"/>
            <a:ext cx="1836922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Linearised Translational EOM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965403" y="8204200"/>
            <a:ext cx="1836922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Linearised Rotational  EOM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71141" y="4861312"/>
            <a:ext cx="49530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223862" y="4458482"/>
            <a:ext cx="1147279" cy="899992"/>
            <a:chOff x="0" y="0"/>
            <a:chExt cx="302164" cy="2918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02164" cy="291839"/>
            </a:xfrm>
            <a:custGeom>
              <a:avLst/>
              <a:gdLst/>
              <a:ahLst/>
              <a:cxnLst/>
              <a:rect l="l" t="t" r="r" b="b"/>
              <a:pathLst>
                <a:path w="302164" h="291839">
                  <a:moveTo>
                    <a:pt x="145919" y="0"/>
                  </a:moveTo>
                  <a:lnTo>
                    <a:pt x="156245" y="0"/>
                  </a:lnTo>
                  <a:cubicBezTo>
                    <a:pt x="236834" y="0"/>
                    <a:pt x="302164" y="65330"/>
                    <a:pt x="302164" y="145919"/>
                  </a:cubicBezTo>
                  <a:lnTo>
                    <a:pt x="302164" y="145919"/>
                  </a:lnTo>
                  <a:cubicBezTo>
                    <a:pt x="302164" y="226508"/>
                    <a:pt x="236834" y="291839"/>
                    <a:pt x="156245" y="291839"/>
                  </a:cubicBezTo>
                  <a:lnTo>
                    <a:pt x="145919" y="291839"/>
                  </a:lnTo>
                  <a:cubicBezTo>
                    <a:pt x="65330" y="291839"/>
                    <a:pt x="0" y="226508"/>
                    <a:pt x="0" y="145919"/>
                  </a:cubicBezTo>
                  <a:lnTo>
                    <a:pt x="0" y="145919"/>
                  </a:lnTo>
                  <a:cubicBezTo>
                    <a:pt x="0" y="65330"/>
                    <a:pt x="65330" y="0"/>
                    <a:pt x="145919" y="0"/>
                  </a:cubicBezTo>
                  <a:close/>
                </a:path>
              </a:pathLst>
            </a:custGeom>
            <a:solidFill>
              <a:srgbClr val="E3E5E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02164" cy="339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100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Xd , Yd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266570" y="3301215"/>
            <a:ext cx="1889501" cy="2786313"/>
            <a:chOff x="0" y="0"/>
            <a:chExt cx="497646" cy="7338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97646" cy="733844"/>
            </a:xfrm>
            <a:custGeom>
              <a:avLst/>
              <a:gdLst/>
              <a:ahLst/>
              <a:cxnLst/>
              <a:rect l="l" t="t" r="r" b="b"/>
              <a:pathLst>
                <a:path w="497646" h="733844">
                  <a:moveTo>
                    <a:pt x="208964" y="0"/>
                  </a:moveTo>
                  <a:lnTo>
                    <a:pt x="288682" y="0"/>
                  </a:lnTo>
                  <a:cubicBezTo>
                    <a:pt x="344103" y="0"/>
                    <a:pt x="397254" y="22016"/>
                    <a:pt x="436442" y="61204"/>
                  </a:cubicBezTo>
                  <a:cubicBezTo>
                    <a:pt x="475631" y="100393"/>
                    <a:pt x="497646" y="153543"/>
                    <a:pt x="497646" y="208964"/>
                  </a:cubicBezTo>
                  <a:lnTo>
                    <a:pt x="497646" y="524880"/>
                  </a:lnTo>
                  <a:cubicBezTo>
                    <a:pt x="497646" y="580300"/>
                    <a:pt x="475631" y="633451"/>
                    <a:pt x="436442" y="672640"/>
                  </a:cubicBezTo>
                  <a:cubicBezTo>
                    <a:pt x="397254" y="711828"/>
                    <a:pt x="344103" y="733844"/>
                    <a:pt x="288682" y="733844"/>
                  </a:cubicBezTo>
                  <a:lnTo>
                    <a:pt x="208964" y="733844"/>
                  </a:lnTo>
                  <a:cubicBezTo>
                    <a:pt x="153543" y="733844"/>
                    <a:pt x="100393" y="711828"/>
                    <a:pt x="61204" y="672640"/>
                  </a:cubicBezTo>
                  <a:cubicBezTo>
                    <a:pt x="22016" y="633451"/>
                    <a:pt x="0" y="580300"/>
                    <a:pt x="0" y="524880"/>
                  </a:cubicBezTo>
                  <a:lnTo>
                    <a:pt x="0" y="208964"/>
                  </a:lnTo>
                  <a:cubicBezTo>
                    <a:pt x="0" y="153543"/>
                    <a:pt x="22016" y="100393"/>
                    <a:pt x="61204" y="61204"/>
                  </a:cubicBezTo>
                  <a:cubicBezTo>
                    <a:pt x="100393" y="22016"/>
                    <a:pt x="153543" y="0"/>
                    <a:pt x="208964" y="0"/>
                  </a:cubicBezTo>
                  <a:close/>
                </a:path>
              </a:pathLst>
            </a:custGeom>
            <a:solidFill>
              <a:srgbClr val="E3E5E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97646" cy="781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Control Allocation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5870447" y="3301215"/>
            <a:ext cx="2229552" cy="2786313"/>
            <a:chOff x="0" y="0"/>
            <a:chExt cx="587207" cy="73384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87207" cy="733844"/>
            </a:xfrm>
            <a:custGeom>
              <a:avLst/>
              <a:gdLst/>
              <a:ahLst/>
              <a:cxnLst/>
              <a:rect l="l" t="t" r="r" b="b"/>
              <a:pathLst>
                <a:path w="587207" h="733844">
                  <a:moveTo>
                    <a:pt x="177093" y="0"/>
                  </a:moveTo>
                  <a:lnTo>
                    <a:pt x="410114" y="0"/>
                  </a:lnTo>
                  <a:cubicBezTo>
                    <a:pt x="507920" y="0"/>
                    <a:pt x="587207" y="79287"/>
                    <a:pt x="587207" y="177093"/>
                  </a:cubicBezTo>
                  <a:lnTo>
                    <a:pt x="587207" y="556751"/>
                  </a:lnTo>
                  <a:cubicBezTo>
                    <a:pt x="587207" y="603719"/>
                    <a:pt x="568549" y="648763"/>
                    <a:pt x="535338" y="681975"/>
                  </a:cubicBezTo>
                  <a:cubicBezTo>
                    <a:pt x="502126" y="715186"/>
                    <a:pt x="457082" y="733844"/>
                    <a:pt x="410114" y="733844"/>
                  </a:cubicBezTo>
                  <a:lnTo>
                    <a:pt x="177093" y="733844"/>
                  </a:lnTo>
                  <a:cubicBezTo>
                    <a:pt x="79287" y="733844"/>
                    <a:pt x="0" y="654557"/>
                    <a:pt x="0" y="556751"/>
                  </a:cubicBezTo>
                  <a:lnTo>
                    <a:pt x="0" y="177093"/>
                  </a:lnTo>
                  <a:cubicBezTo>
                    <a:pt x="0" y="130125"/>
                    <a:pt x="18658" y="85081"/>
                    <a:pt x="51869" y="51869"/>
                  </a:cubicBezTo>
                  <a:cubicBezTo>
                    <a:pt x="85081" y="18658"/>
                    <a:pt x="130125" y="0"/>
                    <a:pt x="177093" y="0"/>
                  </a:cubicBezTo>
                  <a:close/>
                </a:path>
              </a:pathLst>
            </a:custGeom>
            <a:solidFill>
              <a:srgbClr val="E3E5E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587207" cy="781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6 DOF Tricopter Dynamics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866441" y="3749204"/>
            <a:ext cx="2384914" cy="2224218"/>
            <a:chOff x="0" y="0"/>
            <a:chExt cx="3179886" cy="2965624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3179886" cy="2965624"/>
              <a:chOff x="0" y="0"/>
              <a:chExt cx="628126" cy="585802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28126" cy="585802"/>
              </a:xfrm>
              <a:custGeom>
                <a:avLst/>
                <a:gdLst/>
                <a:ahLst/>
                <a:cxnLst/>
                <a:rect l="l" t="t" r="r" b="b"/>
                <a:pathLst>
                  <a:path w="628126" h="585802">
                    <a:moveTo>
                      <a:pt x="165556" y="0"/>
                    </a:moveTo>
                    <a:lnTo>
                      <a:pt x="462569" y="0"/>
                    </a:lnTo>
                    <a:cubicBezTo>
                      <a:pt x="554003" y="0"/>
                      <a:pt x="628126" y="74122"/>
                      <a:pt x="628126" y="165556"/>
                    </a:cubicBezTo>
                    <a:lnTo>
                      <a:pt x="628126" y="420246"/>
                    </a:lnTo>
                    <a:cubicBezTo>
                      <a:pt x="628126" y="464154"/>
                      <a:pt x="610683" y="506264"/>
                      <a:pt x="579635" y="537312"/>
                    </a:cubicBezTo>
                    <a:cubicBezTo>
                      <a:pt x="548587" y="568360"/>
                      <a:pt x="506477" y="585802"/>
                      <a:pt x="462569" y="585802"/>
                    </a:cubicBezTo>
                    <a:lnTo>
                      <a:pt x="165556" y="585802"/>
                    </a:lnTo>
                    <a:cubicBezTo>
                      <a:pt x="121648" y="585802"/>
                      <a:pt x="79538" y="568360"/>
                      <a:pt x="48490" y="537312"/>
                    </a:cubicBezTo>
                    <a:cubicBezTo>
                      <a:pt x="17443" y="506264"/>
                      <a:pt x="0" y="464154"/>
                      <a:pt x="0" y="420246"/>
                    </a:cubicBezTo>
                    <a:lnTo>
                      <a:pt x="0" y="165556"/>
                    </a:lnTo>
                    <a:cubicBezTo>
                      <a:pt x="0" y="121648"/>
                      <a:pt x="17443" y="79538"/>
                      <a:pt x="48490" y="48490"/>
                    </a:cubicBezTo>
                    <a:cubicBezTo>
                      <a:pt x="79538" y="17443"/>
                      <a:pt x="121648" y="0"/>
                      <a:pt x="165556" y="0"/>
                    </a:cubicBezTo>
                    <a:close/>
                  </a:path>
                </a:pathLst>
              </a:custGeom>
              <a:solidFill>
                <a:srgbClr val="E3E5ED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47625"/>
                <a:ext cx="628126" cy="63342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276200" y="292100"/>
              <a:ext cx="2561943" cy="893233"/>
              <a:chOff x="0" y="0"/>
              <a:chExt cx="506063" cy="176441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506063" cy="176441"/>
              </a:xfrm>
              <a:custGeom>
                <a:avLst/>
                <a:gdLst/>
                <a:ahLst/>
                <a:cxnLst/>
                <a:rect l="l" t="t" r="r" b="b"/>
                <a:pathLst>
                  <a:path w="506063" h="176441">
                    <a:moveTo>
                      <a:pt x="88221" y="0"/>
                    </a:moveTo>
                    <a:lnTo>
                      <a:pt x="417842" y="0"/>
                    </a:lnTo>
                    <a:cubicBezTo>
                      <a:pt x="466565" y="0"/>
                      <a:pt x="506063" y="39498"/>
                      <a:pt x="506063" y="88221"/>
                    </a:cubicBezTo>
                    <a:lnTo>
                      <a:pt x="506063" y="88221"/>
                    </a:lnTo>
                    <a:cubicBezTo>
                      <a:pt x="506063" y="136943"/>
                      <a:pt x="466565" y="176441"/>
                      <a:pt x="417842" y="176441"/>
                    </a:cubicBezTo>
                    <a:lnTo>
                      <a:pt x="88221" y="176441"/>
                    </a:lnTo>
                    <a:cubicBezTo>
                      <a:pt x="39498" y="176441"/>
                      <a:pt x="0" y="136943"/>
                      <a:pt x="0" y="88221"/>
                    </a:cubicBezTo>
                    <a:lnTo>
                      <a:pt x="0" y="88221"/>
                    </a:lnTo>
                    <a:cubicBezTo>
                      <a:pt x="0" y="39498"/>
                      <a:pt x="39498" y="0"/>
                      <a:pt x="882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47625"/>
                <a:ext cx="506063" cy="22406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r>
                  <a:rPr lang="en-US" sz="2499" b="1">
                    <a:solidFill>
                      <a:srgbClr val="000000"/>
                    </a:solidFill>
                    <a:latin typeface="Garet Bold"/>
                    <a:ea typeface="Garet Bold"/>
                    <a:cs typeface="Garet Bold"/>
                    <a:sym typeface="Garet Bold"/>
                  </a:rPr>
                  <a:t>X-position</a:t>
                </a:r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276200" y="1690762"/>
              <a:ext cx="2561943" cy="893233"/>
              <a:chOff x="0" y="0"/>
              <a:chExt cx="506063" cy="176441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506063" cy="176441"/>
              </a:xfrm>
              <a:custGeom>
                <a:avLst/>
                <a:gdLst/>
                <a:ahLst/>
                <a:cxnLst/>
                <a:rect l="l" t="t" r="r" b="b"/>
                <a:pathLst>
                  <a:path w="506063" h="176441">
                    <a:moveTo>
                      <a:pt x="88221" y="0"/>
                    </a:moveTo>
                    <a:lnTo>
                      <a:pt x="417842" y="0"/>
                    </a:lnTo>
                    <a:cubicBezTo>
                      <a:pt x="466565" y="0"/>
                      <a:pt x="506063" y="39498"/>
                      <a:pt x="506063" y="88221"/>
                    </a:cubicBezTo>
                    <a:lnTo>
                      <a:pt x="506063" y="88221"/>
                    </a:lnTo>
                    <a:cubicBezTo>
                      <a:pt x="506063" y="136943"/>
                      <a:pt x="466565" y="176441"/>
                      <a:pt x="417842" y="176441"/>
                    </a:cubicBezTo>
                    <a:lnTo>
                      <a:pt x="88221" y="176441"/>
                    </a:lnTo>
                    <a:cubicBezTo>
                      <a:pt x="39498" y="176441"/>
                      <a:pt x="0" y="136943"/>
                      <a:pt x="0" y="88221"/>
                    </a:cubicBezTo>
                    <a:lnTo>
                      <a:pt x="0" y="88221"/>
                    </a:lnTo>
                    <a:cubicBezTo>
                      <a:pt x="0" y="39498"/>
                      <a:pt x="39498" y="0"/>
                      <a:pt x="882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47625"/>
                <a:ext cx="506063" cy="22406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r>
                  <a:rPr lang="en-US" sz="2499" b="1">
                    <a:solidFill>
                      <a:srgbClr val="000000"/>
                    </a:solidFill>
                    <a:latin typeface="Garet Bold"/>
                    <a:ea typeface="Garet Bold"/>
                    <a:cs typeface="Garet Bold"/>
                    <a:sym typeface="Garet Bold"/>
                  </a:rPr>
                  <a:t>y-position</a:t>
                </a:r>
              </a:p>
            </p:txBody>
          </p:sp>
        </p:grpSp>
      </p:grpSp>
      <p:grpSp>
        <p:nvGrpSpPr>
          <p:cNvPr id="22" name="Group 22"/>
          <p:cNvGrpSpPr/>
          <p:nvPr/>
        </p:nvGrpSpPr>
        <p:grpSpPr>
          <a:xfrm>
            <a:off x="4743290" y="3749204"/>
            <a:ext cx="2334521" cy="2224218"/>
            <a:chOff x="0" y="0"/>
            <a:chExt cx="3112695" cy="2965624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3112695" cy="2965624"/>
              <a:chOff x="0" y="0"/>
              <a:chExt cx="614853" cy="585802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14853" cy="585802"/>
              </a:xfrm>
              <a:custGeom>
                <a:avLst/>
                <a:gdLst/>
                <a:ahLst/>
                <a:cxnLst/>
                <a:rect l="l" t="t" r="r" b="b"/>
                <a:pathLst>
                  <a:path w="614853" h="585802">
                    <a:moveTo>
                      <a:pt x="169130" y="0"/>
                    </a:moveTo>
                    <a:lnTo>
                      <a:pt x="445723" y="0"/>
                    </a:lnTo>
                    <a:cubicBezTo>
                      <a:pt x="539131" y="0"/>
                      <a:pt x="614853" y="75722"/>
                      <a:pt x="614853" y="169130"/>
                    </a:cubicBezTo>
                    <a:lnTo>
                      <a:pt x="614853" y="416672"/>
                    </a:lnTo>
                    <a:cubicBezTo>
                      <a:pt x="614853" y="461528"/>
                      <a:pt x="597034" y="504547"/>
                      <a:pt x="565316" y="536265"/>
                    </a:cubicBezTo>
                    <a:cubicBezTo>
                      <a:pt x="533598" y="567983"/>
                      <a:pt x="490579" y="585802"/>
                      <a:pt x="445723" y="585802"/>
                    </a:cubicBezTo>
                    <a:lnTo>
                      <a:pt x="169130" y="585802"/>
                    </a:lnTo>
                    <a:cubicBezTo>
                      <a:pt x="124274" y="585802"/>
                      <a:pt x="81255" y="567983"/>
                      <a:pt x="49537" y="536265"/>
                    </a:cubicBezTo>
                    <a:cubicBezTo>
                      <a:pt x="17819" y="504547"/>
                      <a:pt x="0" y="461528"/>
                      <a:pt x="0" y="416672"/>
                    </a:cubicBezTo>
                    <a:lnTo>
                      <a:pt x="0" y="169130"/>
                    </a:lnTo>
                    <a:cubicBezTo>
                      <a:pt x="0" y="75722"/>
                      <a:pt x="75722" y="0"/>
                      <a:pt x="169130" y="0"/>
                    </a:cubicBezTo>
                    <a:close/>
                  </a:path>
                </a:pathLst>
              </a:custGeom>
              <a:solidFill>
                <a:srgbClr val="E3E5ED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" name="TextBox 25"/>
              <p:cNvSpPr txBox="1"/>
              <p:nvPr/>
            </p:nvSpPr>
            <p:spPr>
              <a:xfrm>
                <a:off x="0" y="-47625"/>
                <a:ext cx="614853" cy="63342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270364" y="292100"/>
              <a:ext cx="2507810" cy="893233"/>
              <a:chOff x="0" y="0"/>
              <a:chExt cx="495370" cy="176441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495370" cy="176441"/>
              </a:xfrm>
              <a:custGeom>
                <a:avLst/>
                <a:gdLst/>
                <a:ahLst/>
                <a:cxnLst/>
                <a:rect l="l" t="t" r="r" b="b"/>
                <a:pathLst>
                  <a:path w="495370" h="176441">
                    <a:moveTo>
                      <a:pt x="88221" y="0"/>
                    </a:moveTo>
                    <a:lnTo>
                      <a:pt x="407149" y="0"/>
                    </a:lnTo>
                    <a:cubicBezTo>
                      <a:pt x="455872" y="0"/>
                      <a:pt x="495370" y="39498"/>
                      <a:pt x="495370" y="88221"/>
                    </a:cubicBezTo>
                    <a:lnTo>
                      <a:pt x="495370" y="88221"/>
                    </a:lnTo>
                    <a:cubicBezTo>
                      <a:pt x="495370" y="136943"/>
                      <a:pt x="455872" y="176441"/>
                      <a:pt x="407149" y="176441"/>
                    </a:cubicBezTo>
                    <a:lnTo>
                      <a:pt x="88221" y="176441"/>
                    </a:lnTo>
                    <a:cubicBezTo>
                      <a:pt x="39498" y="176441"/>
                      <a:pt x="0" y="136943"/>
                      <a:pt x="0" y="88221"/>
                    </a:cubicBezTo>
                    <a:lnTo>
                      <a:pt x="0" y="88221"/>
                    </a:lnTo>
                    <a:cubicBezTo>
                      <a:pt x="0" y="39498"/>
                      <a:pt x="39498" y="0"/>
                      <a:pt x="882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" name="TextBox 28"/>
              <p:cNvSpPr txBox="1"/>
              <p:nvPr/>
            </p:nvSpPr>
            <p:spPr>
              <a:xfrm>
                <a:off x="0" y="-47625"/>
                <a:ext cx="495370" cy="22406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r>
                  <a:rPr lang="en-US" sz="2499" b="1">
                    <a:solidFill>
                      <a:srgbClr val="000000"/>
                    </a:solidFill>
                    <a:latin typeface="Garet Bold"/>
                    <a:ea typeface="Garet Bold"/>
                    <a:cs typeface="Garet Bold"/>
                    <a:sym typeface="Garet Bold"/>
                  </a:rPr>
                  <a:t>x-velocity</a:t>
                </a: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270364" y="1690762"/>
              <a:ext cx="2507810" cy="893233"/>
              <a:chOff x="0" y="0"/>
              <a:chExt cx="495370" cy="176441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495370" cy="176441"/>
              </a:xfrm>
              <a:custGeom>
                <a:avLst/>
                <a:gdLst/>
                <a:ahLst/>
                <a:cxnLst/>
                <a:rect l="l" t="t" r="r" b="b"/>
                <a:pathLst>
                  <a:path w="495370" h="176441">
                    <a:moveTo>
                      <a:pt x="88221" y="0"/>
                    </a:moveTo>
                    <a:lnTo>
                      <a:pt x="407149" y="0"/>
                    </a:lnTo>
                    <a:cubicBezTo>
                      <a:pt x="455872" y="0"/>
                      <a:pt x="495370" y="39498"/>
                      <a:pt x="495370" y="88221"/>
                    </a:cubicBezTo>
                    <a:lnTo>
                      <a:pt x="495370" y="88221"/>
                    </a:lnTo>
                    <a:cubicBezTo>
                      <a:pt x="495370" y="136943"/>
                      <a:pt x="455872" y="176441"/>
                      <a:pt x="407149" y="176441"/>
                    </a:cubicBezTo>
                    <a:lnTo>
                      <a:pt x="88221" y="176441"/>
                    </a:lnTo>
                    <a:cubicBezTo>
                      <a:pt x="39498" y="176441"/>
                      <a:pt x="0" y="136943"/>
                      <a:pt x="0" y="88221"/>
                    </a:cubicBezTo>
                    <a:lnTo>
                      <a:pt x="0" y="88221"/>
                    </a:lnTo>
                    <a:cubicBezTo>
                      <a:pt x="0" y="39498"/>
                      <a:pt x="39498" y="0"/>
                      <a:pt x="882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0" y="-47625"/>
                <a:ext cx="495370" cy="22406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r>
                  <a:rPr lang="en-US" sz="2499" b="1">
                    <a:solidFill>
                      <a:srgbClr val="000000"/>
                    </a:solidFill>
                    <a:latin typeface="Garet Bold"/>
                    <a:ea typeface="Garet Bold"/>
                    <a:cs typeface="Garet Bold"/>
                    <a:sym typeface="Garet Bold"/>
                  </a:rPr>
                  <a:t>y-velocity</a:t>
                </a:r>
              </a:p>
            </p:txBody>
          </p:sp>
        </p:grpSp>
      </p:grpSp>
      <p:grpSp>
        <p:nvGrpSpPr>
          <p:cNvPr id="32" name="Group 32"/>
          <p:cNvGrpSpPr/>
          <p:nvPr/>
        </p:nvGrpSpPr>
        <p:grpSpPr>
          <a:xfrm>
            <a:off x="7569747" y="3369006"/>
            <a:ext cx="1998944" cy="2984613"/>
            <a:chOff x="0" y="0"/>
            <a:chExt cx="2665258" cy="3979484"/>
          </a:xfrm>
        </p:grpSpPr>
        <p:grpSp>
          <p:nvGrpSpPr>
            <p:cNvPr id="33" name="Group 33"/>
            <p:cNvGrpSpPr/>
            <p:nvPr/>
          </p:nvGrpSpPr>
          <p:grpSpPr>
            <a:xfrm>
              <a:off x="0" y="0"/>
              <a:ext cx="2665258" cy="3979484"/>
              <a:chOff x="0" y="0"/>
              <a:chExt cx="526471" cy="786071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526471" cy="786071"/>
              </a:xfrm>
              <a:custGeom>
                <a:avLst/>
                <a:gdLst/>
                <a:ahLst/>
                <a:cxnLst/>
                <a:rect l="l" t="t" r="r" b="b"/>
                <a:pathLst>
                  <a:path w="526471" h="786071">
                    <a:moveTo>
                      <a:pt x="197523" y="0"/>
                    </a:moveTo>
                    <a:lnTo>
                      <a:pt x="328948" y="0"/>
                    </a:lnTo>
                    <a:cubicBezTo>
                      <a:pt x="381334" y="0"/>
                      <a:pt x="431575" y="20810"/>
                      <a:pt x="468618" y="57853"/>
                    </a:cubicBezTo>
                    <a:cubicBezTo>
                      <a:pt x="505660" y="94896"/>
                      <a:pt x="526471" y="145137"/>
                      <a:pt x="526471" y="197523"/>
                    </a:cubicBezTo>
                    <a:lnTo>
                      <a:pt x="526471" y="588548"/>
                    </a:lnTo>
                    <a:cubicBezTo>
                      <a:pt x="526471" y="640934"/>
                      <a:pt x="505660" y="691175"/>
                      <a:pt x="468618" y="728218"/>
                    </a:cubicBezTo>
                    <a:cubicBezTo>
                      <a:pt x="431575" y="765260"/>
                      <a:pt x="381334" y="786071"/>
                      <a:pt x="328948" y="786071"/>
                    </a:cubicBezTo>
                    <a:lnTo>
                      <a:pt x="197523" y="786071"/>
                    </a:lnTo>
                    <a:cubicBezTo>
                      <a:pt x="145137" y="786071"/>
                      <a:pt x="94896" y="765260"/>
                      <a:pt x="57853" y="728218"/>
                    </a:cubicBezTo>
                    <a:cubicBezTo>
                      <a:pt x="20810" y="691175"/>
                      <a:pt x="0" y="640934"/>
                      <a:pt x="0" y="588548"/>
                    </a:cubicBezTo>
                    <a:lnTo>
                      <a:pt x="0" y="197523"/>
                    </a:lnTo>
                    <a:cubicBezTo>
                      <a:pt x="0" y="145137"/>
                      <a:pt x="20810" y="94896"/>
                      <a:pt x="57853" y="57853"/>
                    </a:cubicBezTo>
                    <a:cubicBezTo>
                      <a:pt x="94896" y="20810"/>
                      <a:pt x="145137" y="0"/>
                      <a:pt x="197523" y="0"/>
                    </a:cubicBezTo>
                    <a:close/>
                  </a:path>
                </a:pathLst>
              </a:custGeom>
              <a:solidFill>
                <a:srgbClr val="E3E5ED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" name="TextBox 35"/>
              <p:cNvSpPr txBox="1"/>
              <p:nvPr/>
            </p:nvSpPr>
            <p:spPr>
              <a:xfrm>
                <a:off x="0" y="-47625"/>
                <a:ext cx="526471" cy="8336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/>
              </a:p>
            </p:txBody>
          </p:sp>
        </p:grpSp>
        <p:grpSp>
          <p:nvGrpSpPr>
            <p:cNvPr id="36" name="Group 36"/>
            <p:cNvGrpSpPr/>
            <p:nvPr/>
          </p:nvGrpSpPr>
          <p:grpSpPr>
            <a:xfrm>
              <a:off x="258968" y="338362"/>
              <a:ext cx="2147323" cy="893233"/>
              <a:chOff x="0" y="0"/>
              <a:chExt cx="424163" cy="176441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424163" cy="176441"/>
              </a:xfrm>
              <a:custGeom>
                <a:avLst/>
                <a:gdLst/>
                <a:ahLst/>
                <a:cxnLst/>
                <a:rect l="l" t="t" r="r" b="b"/>
                <a:pathLst>
                  <a:path w="424163" h="176441">
                    <a:moveTo>
                      <a:pt x="88221" y="0"/>
                    </a:moveTo>
                    <a:lnTo>
                      <a:pt x="335942" y="0"/>
                    </a:lnTo>
                    <a:cubicBezTo>
                      <a:pt x="384665" y="0"/>
                      <a:pt x="424163" y="39498"/>
                      <a:pt x="424163" y="88221"/>
                    </a:cubicBezTo>
                    <a:lnTo>
                      <a:pt x="424163" y="88221"/>
                    </a:lnTo>
                    <a:cubicBezTo>
                      <a:pt x="424163" y="136943"/>
                      <a:pt x="384665" y="176441"/>
                      <a:pt x="335942" y="176441"/>
                    </a:cubicBezTo>
                    <a:lnTo>
                      <a:pt x="88221" y="176441"/>
                    </a:lnTo>
                    <a:cubicBezTo>
                      <a:pt x="39498" y="176441"/>
                      <a:pt x="0" y="136943"/>
                      <a:pt x="0" y="88221"/>
                    </a:cubicBezTo>
                    <a:lnTo>
                      <a:pt x="0" y="88221"/>
                    </a:lnTo>
                    <a:cubicBezTo>
                      <a:pt x="0" y="39498"/>
                      <a:pt x="39498" y="0"/>
                      <a:pt x="882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" name="TextBox 38"/>
              <p:cNvSpPr txBox="1"/>
              <p:nvPr/>
            </p:nvSpPr>
            <p:spPr>
              <a:xfrm>
                <a:off x="0" y="-47625"/>
                <a:ext cx="424163" cy="22406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r>
                  <a:rPr lang="en-US" sz="2499" b="1">
                    <a:solidFill>
                      <a:srgbClr val="000000"/>
                    </a:solidFill>
                    <a:latin typeface="Garet Bold"/>
                    <a:ea typeface="Garet Bold"/>
                    <a:cs typeface="Garet Bold"/>
                    <a:sym typeface="Garet Bold"/>
                  </a:rPr>
                  <a:t>Roll</a:t>
                </a:r>
              </a:p>
            </p:txBody>
          </p:sp>
        </p:grpSp>
        <p:grpSp>
          <p:nvGrpSpPr>
            <p:cNvPr id="39" name="Group 39"/>
            <p:cNvGrpSpPr/>
            <p:nvPr/>
          </p:nvGrpSpPr>
          <p:grpSpPr>
            <a:xfrm>
              <a:off x="258968" y="1471420"/>
              <a:ext cx="2147323" cy="983045"/>
              <a:chOff x="0" y="0"/>
              <a:chExt cx="424163" cy="194182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424163" cy="194182"/>
              </a:xfrm>
              <a:custGeom>
                <a:avLst/>
                <a:gdLst/>
                <a:ahLst/>
                <a:cxnLst/>
                <a:rect l="l" t="t" r="r" b="b"/>
                <a:pathLst>
                  <a:path w="424163" h="194182">
                    <a:moveTo>
                      <a:pt x="97091" y="0"/>
                    </a:moveTo>
                    <a:lnTo>
                      <a:pt x="327072" y="0"/>
                    </a:lnTo>
                    <a:cubicBezTo>
                      <a:pt x="352822" y="0"/>
                      <a:pt x="377517" y="10229"/>
                      <a:pt x="395725" y="28437"/>
                    </a:cubicBezTo>
                    <a:cubicBezTo>
                      <a:pt x="413933" y="46645"/>
                      <a:pt x="424163" y="71341"/>
                      <a:pt x="424163" y="97091"/>
                    </a:cubicBezTo>
                    <a:lnTo>
                      <a:pt x="424163" y="97091"/>
                    </a:lnTo>
                    <a:cubicBezTo>
                      <a:pt x="424163" y="150713"/>
                      <a:pt x="380693" y="194182"/>
                      <a:pt x="327072" y="194182"/>
                    </a:cubicBezTo>
                    <a:lnTo>
                      <a:pt x="97091" y="194182"/>
                    </a:lnTo>
                    <a:cubicBezTo>
                      <a:pt x="71341" y="194182"/>
                      <a:pt x="46645" y="183953"/>
                      <a:pt x="28437" y="165745"/>
                    </a:cubicBezTo>
                    <a:cubicBezTo>
                      <a:pt x="10229" y="147536"/>
                      <a:pt x="0" y="122841"/>
                      <a:pt x="0" y="97091"/>
                    </a:cubicBezTo>
                    <a:lnTo>
                      <a:pt x="0" y="97091"/>
                    </a:lnTo>
                    <a:cubicBezTo>
                      <a:pt x="0" y="71341"/>
                      <a:pt x="10229" y="46645"/>
                      <a:pt x="28437" y="28437"/>
                    </a:cubicBezTo>
                    <a:cubicBezTo>
                      <a:pt x="46645" y="10229"/>
                      <a:pt x="71341" y="0"/>
                      <a:pt x="970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" name="TextBox 41"/>
              <p:cNvSpPr txBox="1"/>
              <p:nvPr/>
            </p:nvSpPr>
            <p:spPr>
              <a:xfrm>
                <a:off x="0" y="-47625"/>
                <a:ext cx="424163" cy="24180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r>
                  <a:rPr lang="en-US" sz="2499" b="1">
                    <a:solidFill>
                      <a:srgbClr val="000000"/>
                    </a:solidFill>
                    <a:latin typeface="Garet Bold"/>
                    <a:ea typeface="Garet Bold"/>
                    <a:cs typeface="Garet Bold"/>
                    <a:sym typeface="Garet Bold"/>
                  </a:rPr>
                  <a:t>Pitch</a:t>
                </a:r>
              </a:p>
            </p:txBody>
          </p:sp>
        </p:grpSp>
        <p:grpSp>
          <p:nvGrpSpPr>
            <p:cNvPr id="42" name="Group 42"/>
            <p:cNvGrpSpPr/>
            <p:nvPr/>
          </p:nvGrpSpPr>
          <p:grpSpPr>
            <a:xfrm>
              <a:off x="258968" y="2695765"/>
              <a:ext cx="2147323" cy="1036643"/>
              <a:chOff x="0" y="0"/>
              <a:chExt cx="424163" cy="204769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424163" cy="204769"/>
              </a:xfrm>
              <a:custGeom>
                <a:avLst/>
                <a:gdLst/>
                <a:ahLst/>
                <a:cxnLst/>
                <a:rect l="l" t="t" r="r" b="b"/>
                <a:pathLst>
                  <a:path w="424163" h="204769">
                    <a:moveTo>
                      <a:pt x="102385" y="0"/>
                    </a:moveTo>
                    <a:lnTo>
                      <a:pt x="321778" y="0"/>
                    </a:lnTo>
                    <a:cubicBezTo>
                      <a:pt x="348932" y="0"/>
                      <a:pt x="374974" y="10787"/>
                      <a:pt x="394175" y="29988"/>
                    </a:cubicBezTo>
                    <a:cubicBezTo>
                      <a:pt x="413376" y="49189"/>
                      <a:pt x="424163" y="75230"/>
                      <a:pt x="424163" y="102385"/>
                    </a:cubicBezTo>
                    <a:lnTo>
                      <a:pt x="424163" y="102385"/>
                    </a:lnTo>
                    <a:cubicBezTo>
                      <a:pt x="424163" y="129539"/>
                      <a:pt x="413376" y="155581"/>
                      <a:pt x="394175" y="174781"/>
                    </a:cubicBezTo>
                    <a:cubicBezTo>
                      <a:pt x="374974" y="193982"/>
                      <a:pt x="348932" y="204769"/>
                      <a:pt x="321778" y="204769"/>
                    </a:cubicBezTo>
                    <a:lnTo>
                      <a:pt x="102385" y="204769"/>
                    </a:lnTo>
                    <a:cubicBezTo>
                      <a:pt x="75230" y="204769"/>
                      <a:pt x="49189" y="193982"/>
                      <a:pt x="29988" y="174781"/>
                    </a:cubicBezTo>
                    <a:cubicBezTo>
                      <a:pt x="10787" y="155581"/>
                      <a:pt x="0" y="129539"/>
                      <a:pt x="0" y="102385"/>
                    </a:cubicBezTo>
                    <a:lnTo>
                      <a:pt x="0" y="102385"/>
                    </a:lnTo>
                    <a:cubicBezTo>
                      <a:pt x="0" y="75230"/>
                      <a:pt x="10787" y="49189"/>
                      <a:pt x="29988" y="29988"/>
                    </a:cubicBezTo>
                    <a:cubicBezTo>
                      <a:pt x="49189" y="10787"/>
                      <a:pt x="75230" y="0"/>
                      <a:pt x="1023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" name="TextBox 44"/>
              <p:cNvSpPr txBox="1"/>
              <p:nvPr/>
            </p:nvSpPr>
            <p:spPr>
              <a:xfrm>
                <a:off x="0" y="-47625"/>
                <a:ext cx="424163" cy="25239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r>
                  <a:rPr lang="en-US" sz="2499" b="1">
                    <a:solidFill>
                      <a:srgbClr val="000000"/>
                    </a:solidFill>
                    <a:latin typeface="Garet Bold"/>
                    <a:ea typeface="Garet Bold"/>
                    <a:cs typeface="Garet Bold"/>
                    <a:sym typeface="Garet Bold"/>
                  </a:rPr>
                  <a:t>Yaw</a:t>
                </a:r>
              </a:p>
            </p:txBody>
          </p:sp>
        </p:grpSp>
      </p:grpSp>
      <p:grpSp>
        <p:nvGrpSpPr>
          <p:cNvPr id="45" name="Group 45"/>
          <p:cNvGrpSpPr/>
          <p:nvPr/>
        </p:nvGrpSpPr>
        <p:grpSpPr>
          <a:xfrm>
            <a:off x="10283066" y="3369006"/>
            <a:ext cx="2269129" cy="2984613"/>
            <a:chOff x="0" y="0"/>
            <a:chExt cx="3025506" cy="3979484"/>
          </a:xfrm>
        </p:grpSpPr>
        <p:grpSp>
          <p:nvGrpSpPr>
            <p:cNvPr id="46" name="Group 46"/>
            <p:cNvGrpSpPr/>
            <p:nvPr/>
          </p:nvGrpSpPr>
          <p:grpSpPr>
            <a:xfrm>
              <a:off x="0" y="0"/>
              <a:ext cx="3025506" cy="3979484"/>
              <a:chOff x="0" y="0"/>
              <a:chExt cx="597631" cy="78607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597631" cy="786071"/>
              </a:xfrm>
              <a:custGeom>
                <a:avLst/>
                <a:gdLst/>
                <a:ahLst/>
                <a:cxnLst/>
                <a:rect l="l" t="t" r="r" b="b"/>
                <a:pathLst>
                  <a:path w="597631" h="786071">
                    <a:moveTo>
                      <a:pt x="174004" y="0"/>
                    </a:moveTo>
                    <a:lnTo>
                      <a:pt x="423627" y="0"/>
                    </a:lnTo>
                    <a:cubicBezTo>
                      <a:pt x="519726" y="0"/>
                      <a:pt x="597631" y="77904"/>
                      <a:pt x="597631" y="174004"/>
                    </a:cubicBezTo>
                    <a:lnTo>
                      <a:pt x="597631" y="612067"/>
                    </a:lnTo>
                    <a:cubicBezTo>
                      <a:pt x="597631" y="708167"/>
                      <a:pt x="519726" y="786071"/>
                      <a:pt x="423627" y="786071"/>
                    </a:cubicBezTo>
                    <a:lnTo>
                      <a:pt x="174004" y="786071"/>
                    </a:lnTo>
                    <a:cubicBezTo>
                      <a:pt x="77904" y="786071"/>
                      <a:pt x="0" y="708167"/>
                      <a:pt x="0" y="612067"/>
                    </a:cubicBezTo>
                    <a:lnTo>
                      <a:pt x="0" y="174004"/>
                    </a:lnTo>
                    <a:cubicBezTo>
                      <a:pt x="0" y="77904"/>
                      <a:pt x="77904" y="0"/>
                      <a:pt x="174004" y="0"/>
                    </a:cubicBezTo>
                    <a:close/>
                  </a:path>
                </a:pathLst>
              </a:custGeom>
              <a:solidFill>
                <a:srgbClr val="E3E5ED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" name="TextBox 48"/>
              <p:cNvSpPr txBox="1"/>
              <p:nvPr/>
            </p:nvSpPr>
            <p:spPr>
              <a:xfrm>
                <a:off x="0" y="-47625"/>
                <a:ext cx="597631" cy="8336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/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293971" y="338362"/>
              <a:ext cx="2437563" cy="893233"/>
              <a:chOff x="0" y="0"/>
              <a:chExt cx="481494" cy="1764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481494" cy="176441"/>
              </a:xfrm>
              <a:custGeom>
                <a:avLst/>
                <a:gdLst/>
                <a:ahLst/>
                <a:cxnLst/>
                <a:rect l="l" t="t" r="r" b="b"/>
                <a:pathLst>
                  <a:path w="481494" h="176441">
                    <a:moveTo>
                      <a:pt x="88221" y="0"/>
                    </a:moveTo>
                    <a:lnTo>
                      <a:pt x="393273" y="0"/>
                    </a:lnTo>
                    <a:cubicBezTo>
                      <a:pt x="441996" y="0"/>
                      <a:pt x="481494" y="39498"/>
                      <a:pt x="481494" y="88221"/>
                    </a:cubicBezTo>
                    <a:lnTo>
                      <a:pt x="481494" y="88221"/>
                    </a:lnTo>
                    <a:cubicBezTo>
                      <a:pt x="481494" y="136943"/>
                      <a:pt x="441996" y="176441"/>
                      <a:pt x="393273" y="176441"/>
                    </a:cubicBezTo>
                    <a:lnTo>
                      <a:pt x="88221" y="176441"/>
                    </a:lnTo>
                    <a:cubicBezTo>
                      <a:pt x="39498" y="176441"/>
                      <a:pt x="0" y="136943"/>
                      <a:pt x="0" y="88221"/>
                    </a:cubicBezTo>
                    <a:lnTo>
                      <a:pt x="0" y="88221"/>
                    </a:lnTo>
                    <a:cubicBezTo>
                      <a:pt x="0" y="39498"/>
                      <a:pt x="39498" y="0"/>
                      <a:pt x="882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" name="TextBox 51"/>
              <p:cNvSpPr txBox="1"/>
              <p:nvPr/>
            </p:nvSpPr>
            <p:spPr>
              <a:xfrm>
                <a:off x="0" y="-47625"/>
                <a:ext cx="481494" cy="22406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r>
                  <a:rPr lang="en-US" sz="2499" b="1">
                    <a:solidFill>
                      <a:srgbClr val="000000"/>
                    </a:solidFill>
                    <a:latin typeface="Garet Bold"/>
                    <a:ea typeface="Garet Bold"/>
                    <a:cs typeface="Garet Bold"/>
                    <a:sym typeface="Garet Bold"/>
                  </a:rPr>
                  <a:t>Roll rate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93971" y="1471420"/>
              <a:ext cx="2437563" cy="983045"/>
              <a:chOff x="0" y="0"/>
              <a:chExt cx="481494" cy="194182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481494" cy="194182"/>
              </a:xfrm>
              <a:custGeom>
                <a:avLst/>
                <a:gdLst/>
                <a:ahLst/>
                <a:cxnLst/>
                <a:rect l="l" t="t" r="r" b="b"/>
                <a:pathLst>
                  <a:path w="481494" h="194182">
                    <a:moveTo>
                      <a:pt x="97091" y="0"/>
                    </a:moveTo>
                    <a:lnTo>
                      <a:pt x="384403" y="0"/>
                    </a:lnTo>
                    <a:cubicBezTo>
                      <a:pt x="410153" y="0"/>
                      <a:pt x="434849" y="10229"/>
                      <a:pt x="453057" y="28437"/>
                    </a:cubicBezTo>
                    <a:cubicBezTo>
                      <a:pt x="471265" y="46645"/>
                      <a:pt x="481494" y="71341"/>
                      <a:pt x="481494" y="97091"/>
                    </a:cubicBezTo>
                    <a:lnTo>
                      <a:pt x="481494" y="97091"/>
                    </a:lnTo>
                    <a:cubicBezTo>
                      <a:pt x="481494" y="150713"/>
                      <a:pt x="438025" y="194182"/>
                      <a:pt x="384403" y="194182"/>
                    </a:cubicBezTo>
                    <a:lnTo>
                      <a:pt x="97091" y="194182"/>
                    </a:lnTo>
                    <a:cubicBezTo>
                      <a:pt x="71341" y="194182"/>
                      <a:pt x="46645" y="183953"/>
                      <a:pt x="28437" y="165745"/>
                    </a:cubicBezTo>
                    <a:cubicBezTo>
                      <a:pt x="10229" y="147536"/>
                      <a:pt x="0" y="122841"/>
                      <a:pt x="0" y="97091"/>
                    </a:cubicBezTo>
                    <a:lnTo>
                      <a:pt x="0" y="97091"/>
                    </a:lnTo>
                    <a:cubicBezTo>
                      <a:pt x="0" y="71341"/>
                      <a:pt x="10229" y="46645"/>
                      <a:pt x="28437" y="28437"/>
                    </a:cubicBezTo>
                    <a:cubicBezTo>
                      <a:pt x="46645" y="10229"/>
                      <a:pt x="71341" y="0"/>
                      <a:pt x="970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TextBox 54"/>
              <p:cNvSpPr txBox="1"/>
              <p:nvPr/>
            </p:nvSpPr>
            <p:spPr>
              <a:xfrm>
                <a:off x="0" y="-47625"/>
                <a:ext cx="481494" cy="24180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r>
                  <a:rPr lang="en-US" sz="2499" b="1">
                    <a:solidFill>
                      <a:srgbClr val="000000"/>
                    </a:solidFill>
                    <a:latin typeface="Garet Bold"/>
                    <a:ea typeface="Garet Bold"/>
                    <a:cs typeface="Garet Bold"/>
                    <a:sym typeface="Garet Bold"/>
                  </a:rPr>
                  <a:t>Pitch rate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293971" y="2695765"/>
              <a:ext cx="2437563" cy="1036643"/>
              <a:chOff x="0" y="0"/>
              <a:chExt cx="481494" cy="204769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481494" cy="204769"/>
              </a:xfrm>
              <a:custGeom>
                <a:avLst/>
                <a:gdLst/>
                <a:ahLst/>
                <a:cxnLst/>
                <a:rect l="l" t="t" r="r" b="b"/>
                <a:pathLst>
                  <a:path w="481494" h="204769">
                    <a:moveTo>
                      <a:pt x="102385" y="0"/>
                    </a:moveTo>
                    <a:lnTo>
                      <a:pt x="379109" y="0"/>
                    </a:lnTo>
                    <a:cubicBezTo>
                      <a:pt x="406264" y="0"/>
                      <a:pt x="432305" y="10787"/>
                      <a:pt x="451506" y="29988"/>
                    </a:cubicBezTo>
                    <a:cubicBezTo>
                      <a:pt x="470707" y="49189"/>
                      <a:pt x="481494" y="75230"/>
                      <a:pt x="481494" y="102385"/>
                    </a:cubicBezTo>
                    <a:lnTo>
                      <a:pt x="481494" y="102385"/>
                    </a:lnTo>
                    <a:cubicBezTo>
                      <a:pt x="481494" y="129539"/>
                      <a:pt x="470707" y="155581"/>
                      <a:pt x="451506" y="174781"/>
                    </a:cubicBezTo>
                    <a:cubicBezTo>
                      <a:pt x="432305" y="193982"/>
                      <a:pt x="406264" y="204769"/>
                      <a:pt x="379109" y="204769"/>
                    </a:cubicBezTo>
                    <a:lnTo>
                      <a:pt x="102385" y="204769"/>
                    </a:lnTo>
                    <a:cubicBezTo>
                      <a:pt x="75230" y="204769"/>
                      <a:pt x="49189" y="193982"/>
                      <a:pt x="29988" y="174781"/>
                    </a:cubicBezTo>
                    <a:cubicBezTo>
                      <a:pt x="10787" y="155581"/>
                      <a:pt x="0" y="129539"/>
                      <a:pt x="0" y="102385"/>
                    </a:cubicBezTo>
                    <a:lnTo>
                      <a:pt x="0" y="102385"/>
                    </a:lnTo>
                    <a:cubicBezTo>
                      <a:pt x="0" y="75230"/>
                      <a:pt x="10787" y="49189"/>
                      <a:pt x="29988" y="29988"/>
                    </a:cubicBezTo>
                    <a:cubicBezTo>
                      <a:pt x="49189" y="10787"/>
                      <a:pt x="75230" y="0"/>
                      <a:pt x="1023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" name="TextBox 57"/>
              <p:cNvSpPr txBox="1"/>
              <p:nvPr/>
            </p:nvSpPr>
            <p:spPr>
              <a:xfrm>
                <a:off x="0" y="-47625"/>
                <a:ext cx="481494" cy="25239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r>
                  <a:rPr lang="en-US" sz="2499" b="1">
                    <a:solidFill>
                      <a:srgbClr val="000000"/>
                    </a:solidFill>
                    <a:latin typeface="Garet Bold"/>
                    <a:ea typeface="Garet Bold"/>
                    <a:cs typeface="Garet Bold"/>
                    <a:sym typeface="Garet Bold"/>
                  </a:rPr>
                  <a:t>Yaw rate</a:t>
                </a:r>
              </a:p>
            </p:txBody>
          </p:sp>
        </p:grpSp>
      </p:grpSp>
      <p:sp>
        <p:nvSpPr>
          <p:cNvPr id="58" name="AutoShape 58"/>
          <p:cNvSpPr/>
          <p:nvPr/>
        </p:nvSpPr>
        <p:spPr>
          <a:xfrm>
            <a:off x="9365471" y="4861312"/>
            <a:ext cx="114548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sp>
        <p:nvSpPr>
          <p:cNvPr id="59" name="AutoShape 59"/>
          <p:cNvSpPr/>
          <p:nvPr/>
        </p:nvSpPr>
        <p:spPr>
          <a:xfrm>
            <a:off x="3987335" y="5366857"/>
            <a:ext cx="99303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sp>
        <p:nvSpPr>
          <p:cNvPr id="60" name="AutoShape 60"/>
          <p:cNvSpPr/>
          <p:nvPr/>
        </p:nvSpPr>
        <p:spPr>
          <a:xfrm>
            <a:off x="3987335" y="4307275"/>
            <a:ext cx="99303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61" name="Group 61"/>
          <p:cNvGrpSpPr/>
          <p:nvPr/>
        </p:nvGrpSpPr>
        <p:grpSpPr>
          <a:xfrm>
            <a:off x="2421240" y="1691916"/>
            <a:ext cx="2613372" cy="1108075"/>
            <a:chOff x="0" y="0"/>
            <a:chExt cx="688295" cy="291839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688295" cy="291839"/>
            </a:xfrm>
            <a:custGeom>
              <a:avLst/>
              <a:gdLst/>
              <a:ahLst/>
              <a:cxnLst/>
              <a:rect l="l" t="t" r="r" b="b"/>
              <a:pathLst>
                <a:path w="688295" h="291839">
                  <a:moveTo>
                    <a:pt x="145919" y="0"/>
                  </a:moveTo>
                  <a:lnTo>
                    <a:pt x="542376" y="0"/>
                  </a:lnTo>
                  <a:cubicBezTo>
                    <a:pt x="622965" y="0"/>
                    <a:pt x="688295" y="65330"/>
                    <a:pt x="688295" y="145919"/>
                  </a:cubicBezTo>
                  <a:lnTo>
                    <a:pt x="688295" y="145919"/>
                  </a:lnTo>
                  <a:cubicBezTo>
                    <a:pt x="688295" y="184620"/>
                    <a:pt x="672922" y="221735"/>
                    <a:pt x="645557" y="249100"/>
                  </a:cubicBezTo>
                  <a:cubicBezTo>
                    <a:pt x="618191" y="276465"/>
                    <a:pt x="581076" y="291839"/>
                    <a:pt x="542376" y="291839"/>
                  </a:cubicBezTo>
                  <a:lnTo>
                    <a:pt x="145919" y="291839"/>
                  </a:lnTo>
                  <a:cubicBezTo>
                    <a:pt x="65330" y="291839"/>
                    <a:pt x="0" y="226508"/>
                    <a:pt x="0" y="145919"/>
                  </a:cubicBezTo>
                  <a:lnTo>
                    <a:pt x="0" y="145919"/>
                  </a:lnTo>
                  <a:cubicBezTo>
                    <a:pt x="0" y="65330"/>
                    <a:pt x="65330" y="0"/>
                    <a:pt x="145919" y="0"/>
                  </a:cubicBezTo>
                  <a:close/>
                </a:path>
              </a:pathLst>
            </a:custGeom>
            <a:solidFill>
              <a:srgbClr val="E3E5E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0" y="-47625"/>
              <a:ext cx="688295" cy="339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Attitude Control</a:t>
              </a:r>
            </a:p>
          </p:txBody>
        </p:sp>
      </p:grpSp>
      <p:sp>
        <p:nvSpPr>
          <p:cNvPr id="64" name="AutoShape 64"/>
          <p:cNvSpPr/>
          <p:nvPr/>
        </p:nvSpPr>
        <p:spPr>
          <a:xfrm>
            <a:off x="1679913" y="1531102"/>
            <a:ext cx="1530531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5" name="AutoShape 65"/>
          <p:cNvSpPr/>
          <p:nvPr/>
        </p:nvSpPr>
        <p:spPr>
          <a:xfrm flipH="1">
            <a:off x="16985223" y="1531102"/>
            <a:ext cx="0" cy="177011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6" name="AutoShape 66"/>
          <p:cNvSpPr/>
          <p:nvPr/>
        </p:nvSpPr>
        <p:spPr>
          <a:xfrm flipV="1">
            <a:off x="4917403" y="2628909"/>
            <a:ext cx="9368728" cy="176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7" name="AutoShape 67"/>
          <p:cNvSpPr/>
          <p:nvPr/>
        </p:nvSpPr>
        <p:spPr>
          <a:xfrm>
            <a:off x="1679913" y="1531102"/>
            <a:ext cx="0" cy="81393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8" name="AutoShape 68"/>
          <p:cNvSpPr/>
          <p:nvPr/>
        </p:nvSpPr>
        <p:spPr>
          <a:xfrm>
            <a:off x="1679913" y="2345038"/>
            <a:ext cx="741327" cy="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9" name="AutoShape 69"/>
          <p:cNvSpPr/>
          <p:nvPr/>
        </p:nvSpPr>
        <p:spPr>
          <a:xfrm flipV="1">
            <a:off x="1152366" y="2609470"/>
            <a:ext cx="136886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sp>
        <p:nvSpPr>
          <p:cNvPr id="70" name="AutoShape 70"/>
          <p:cNvSpPr/>
          <p:nvPr/>
        </p:nvSpPr>
        <p:spPr>
          <a:xfrm flipV="1">
            <a:off x="6822371" y="4944140"/>
            <a:ext cx="1001107" cy="47121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sp>
        <p:nvSpPr>
          <p:cNvPr id="71" name="AutoShape 71"/>
          <p:cNvSpPr/>
          <p:nvPr/>
        </p:nvSpPr>
        <p:spPr>
          <a:xfrm flipV="1">
            <a:off x="6822371" y="3978914"/>
            <a:ext cx="1001107" cy="32836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sp>
        <p:nvSpPr>
          <p:cNvPr id="72" name="AutoShape 72"/>
          <p:cNvSpPr/>
          <p:nvPr/>
        </p:nvSpPr>
        <p:spPr>
          <a:xfrm flipV="1">
            <a:off x="7204081" y="6068478"/>
            <a:ext cx="42345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73" name="Group 73"/>
          <p:cNvGrpSpPr/>
          <p:nvPr/>
        </p:nvGrpSpPr>
        <p:grpSpPr>
          <a:xfrm>
            <a:off x="8331565" y="2133947"/>
            <a:ext cx="1624870" cy="509478"/>
            <a:chOff x="0" y="-28575"/>
            <a:chExt cx="427949" cy="176037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427949" cy="122924"/>
            </a:xfrm>
            <a:custGeom>
              <a:avLst/>
              <a:gdLst/>
              <a:ahLst/>
              <a:cxnLst/>
              <a:rect l="l" t="t" r="r" b="b"/>
              <a:pathLst>
                <a:path w="427949" h="122924">
                  <a:moveTo>
                    <a:pt x="61462" y="0"/>
                  </a:moveTo>
                  <a:lnTo>
                    <a:pt x="366488" y="0"/>
                  </a:lnTo>
                  <a:cubicBezTo>
                    <a:pt x="382788" y="0"/>
                    <a:pt x="398421" y="6475"/>
                    <a:pt x="409948" y="18002"/>
                  </a:cubicBezTo>
                  <a:cubicBezTo>
                    <a:pt x="421474" y="29528"/>
                    <a:pt x="427949" y="45161"/>
                    <a:pt x="427949" y="61462"/>
                  </a:cubicBezTo>
                  <a:lnTo>
                    <a:pt x="427949" y="61462"/>
                  </a:lnTo>
                  <a:cubicBezTo>
                    <a:pt x="427949" y="95406"/>
                    <a:pt x="400432" y="122924"/>
                    <a:pt x="366488" y="122924"/>
                  </a:cubicBezTo>
                  <a:lnTo>
                    <a:pt x="61462" y="122924"/>
                  </a:lnTo>
                  <a:cubicBezTo>
                    <a:pt x="27517" y="122924"/>
                    <a:pt x="0" y="95406"/>
                    <a:pt x="0" y="61462"/>
                  </a:cubicBezTo>
                  <a:lnTo>
                    <a:pt x="0" y="61462"/>
                  </a:lnTo>
                  <a:cubicBezTo>
                    <a:pt x="0" y="27517"/>
                    <a:pt x="27517" y="0"/>
                    <a:pt x="61462" y="0"/>
                  </a:cubicBezTo>
                  <a:close/>
                </a:path>
              </a:pathLst>
            </a:custGeom>
            <a:solidFill>
              <a:srgbClr val="FDFDF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5" name="TextBox 75"/>
            <p:cNvSpPr txBox="1"/>
            <p:nvPr/>
          </p:nvSpPr>
          <p:spPr>
            <a:xfrm>
              <a:off x="0" y="-28575"/>
              <a:ext cx="427949" cy="1760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 b="1" dirty="0">
                  <a:solidFill>
                    <a:srgbClr val="FF3131"/>
                  </a:solidFill>
                  <a:latin typeface="Garet Bold"/>
                  <a:ea typeface="Garet Bold"/>
                  <a:cs typeface="Garet Bold"/>
                  <a:sym typeface="Garet Bold"/>
                </a:rPr>
                <a:t>Thrust (Fz)</a:t>
              </a:r>
            </a:p>
          </p:txBody>
        </p:sp>
      </p:grpSp>
      <p:grpSp>
        <p:nvGrpSpPr>
          <p:cNvPr id="76" name="Group 76"/>
          <p:cNvGrpSpPr/>
          <p:nvPr/>
        </p:nvGrpSpPr>
        <p:grpSpPr>
          <a:xfrm>
            <a:off x="469931" y="2376107"/>
            <a:ext cx="682435" cy="466726"/>
            <a:chOff x="0" y="0"/>
            <a:chExt cx="179736" cy="122924"/>
          </a:xfrm>
        </p:grpSpPr>
        <p:sp>
          <p:nvSpPr>
            <p:cNvPr id="77" name="Freeform 77"/>
            <p:cNvSpPr/>
            <p:nvPr/>
          </p:nvSpPr>
          <p:spPr>
            <a:xfrm>
              <a:off x="0" y="0"/>
              <a:ext cx="179736" cy="122924"/>
            </a:xfrm>
            <a:custGeom>
              <a:avLst/>
              <a:gdLst/>
              <a:ahLst/>
              <a:cxnLst/>
              <a:rect l="l" t="t" r="r" b="b"/>
              <a:pathLst>
                <a:path w="179736" h="122924">
                  <a:moveTo>
                    <a:pt x="61462" y="0"/>
                  </a:moveTo>
                  <a:lnTo>
                    <a:pt x="118274" y="0"/>
                  </a:lnTo>
                  <a:cubicBezTo>
                    <a:pt x="134575" y="0"/>
                    <a:pt x="150208" y="6475"/>
                    <a:pt x="161734" y="18002"/>
                  </a:cubicBezTo>
                  <a:cubicBezTo>
                    <a:pt x="173261" y="29528"/>
                    <a:pt x="179736" y="45161"/>
                    <a:pt x="179736" y="61462"/>
                  </a:cubicBezTo>
                  <a:lnTo>
                    <a:pt x="179736" y="61462"/>
                  </a:lnTo>
                  <a:cubicBezTo>
                    <a:pt x="179736" y="95406"/>
                    <a:pt x="152219" y="122924"/>
                    <a:pt x="118274" y="122924"/>
                  </a:cubicBezTo>
                  <a:lnTo>
                    <a:pt x="61462" y="122924"/>
                  </a:lnTo>
                  <a:cubicBezTo>
                    <a:pt x="27517" y="122924"/>
                    <a:pt x="0" y="95406"/>
                    <a:pt x="0" y="61462"/>
                  </a:cubicBezTo>
                  <a:lnTo>
                    <a:pt x="0" y="61462"/>
                  </a:lnTo>
                  <a:cubicBezTo>
                    <a:pt x="0" y="27517"/>
                    <a:pt x="27517" y="0"/>
                    <a:pt x="61462" y="0"/>
                  </a:cubicBezTo>
                  <a:close/>
                </a:path>
              </a:pathLst>
            </a:custGeom>
            <a:solidFill>
              <a:srgbClr val="FDFDF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8" name="TextBox 78"/>
            <p:cNvSpPr txBox="1"/>
            <p:nvPr/>
          </p:nvSpPr>
          <p:spPr>
            <a:xfrm>
              <a:off x="0" y="-28575"/>
              <a:ext cx="179736" cy="1514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 b="1">
                  <a:solidFill>
                    <a:srgbClr val="FF3131"/>
                  </a:solidFill>
                  <a:latin typeface="Garet Bold"/>
                  <a:ea typeface="Garet Bold"/>
                  <a:cs typeface="Garet Bold"/>
                  <a:sym typeface="Garet Bold"/>
                </a:rPr>
                <a:t>Zd</a:t>
              </a:r>
            </a:p>
          </p:txBody>
        </p:sp>
      </p:grpSp>
      <p:sp>
        <p:nvSpPr>
          <p:cNvPr id="79" name="AutoShape 79"/>
          <p:cNvSpPr/>
          <p:nvPr/>
        </p:nvSpPr>
        <p:spPr>
          <a:xfrm>
            <a:off x="14286132" y="2609470"/>
            <a:ext cx="0" cy="69174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sp>
        <p:nvSpPr>
          <p:cNvPr id="80" name="AutoShape 80"/>
          <p:cNvSpPr/>
          <p:nvPr/>
        </p:nvSpPr>
        <p:spPr>
          <a:xfrm>
            <a:off x="16451521" y="6087528"/>
            <a:ext cx="0" cy="6828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1" name="AutoShape 81"/>
          <p:cNvSpPr/>
          <p:nvPr/>
        </p:nvSpPr>
        <p:spPr>
          <a:xfrm>
            <a:off x="16798260" y="6087528"/>
            <a:ext cx="0" cy="106507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2" name="AutoShape 82"/>
          <p:cNvSpPr/>
          <p:nvPr/>
        </p:nvSpPr>
        <p:spPr>
          <a:xfrm>
            <a:off x="17153528" y="6087528"/>
            <a:ext cx="0" cy="136582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3" name="AutoShape 83"/>
          <p:cNvSpPr/>
          <p:nvPr/>
        </p:nvSpPr>
        <p:spPr>
          <a:xfrm>
            <a:off x="17508796" y="6087528"/>
            <a:ext cx="0" cy="17124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4" name="AutoShape 84"/>
          <p:cNvSpPr/>
          <p:nvPr/>
        </p:nvSpPr>
        <p:spPr>
          <a:xfrm flipH="1">
            <a:off x="9956435" y="6770413"/>
            <a:ext cx="649508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5" name="AutoShape 85"/>
          <p:cNvSpPr/>
          <p:nvPr/>
        </p:nvSpPr>
        <p:spPr>
          <a:xfrm flipH="1">
            <a:off x="7204081" y="7133550"/>
            <a:ext cx="9574071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6" name="AutoShape 86"/>
          <p:cNvSpPr/>
          <p:nvPr/>
        </p:nvSpPr>
        <p:spPr>
          <a:xfrm flipH="1" flipV="1">
            <a:off x="4511055" y="7453356"/>
            <a:ext cx="1264247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7" name="AutoShape 87"/>
          <p:cNvSpPr/>
          <p:nvPr/>
        </p:nvSpPr>
        <p:spPr>
          <a:xfrm flipH="1">
            <a:off x="1152366" y="7815306"/>
            <a:ext cx="1635642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8" name="AutoShape 88"/>
          <p:cNvSpPr/>
          <p:nvPr/>
        </p:nvSpPr>
        <p:spPr>
          <a:xfrm>
            <a:off x="9956435" y="6021228"/>
            <a:ext cx="0" cy="7491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9" name="AutoShape 89"/>
          <p:cNvSpPr/>
          <p:nvPr/>
        </p:nvSpPr>
        <p:spPr>
          <a:xfrm flipH="1">
            <a:off x="7226847" y="6087528"/>
            <a:ext cx="0" cy="106507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90" name="AutoShape 90"/>
          <p:cNvSpPr/>
          <p:nvPr/>
        </p:nvSpPr>
        <p:spPr>
          <a:xfrm>
            <a:off x="4492005" y="5751439"/>
            <a:ext cx="0" cy="17124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91" name="AutoShape 91"/>
          <p:cNvSpPr/>
          <p:nvPr/>
        </p:nvSpPr>
        <p:spPr>
          <a:xfrm>
            <a:off x="1171416" y="5685164"/>
            <a:ext cx="0" cy="213014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92" name="AutoShape 92"/>
          <p:cNvSpPr/>
          <p:nvPr/>
        </p:nvSpPr>
        <p:spPr>
          <a:xfrm>
            <a:off x="1152366" y="5704214"/>
            <a:ext cx="71407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sp>
        <p:nvSpPr>
          <p:cNvPr id="93" name="AutoShape 93"/>
          <p:cNvSpPr/>
          <p:nvPr/>
        </p:nvSpPr>
        <p:spPr>
          <a:xfrm>
            <a:off x="4471050" y="5732389"/>
            <a:ext cx="33202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sp>
        <p:nvSpPr>
          <p:cNvPr id="94" name="AutoShape 94"/>
          <p:cNvSpPr/>
          <p:nvPr/>
        </p:nvSpPr>
        <p:spPr>
          <a:xfrm>
            <a:off x="9939274" y="6002178"/>
            <a:ext cx="36060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sp>
        <p:nvSpPr>
          <p:cNvPr id="95" name="AutoShape 95"/>
          <p:cNvSpPr/>
          <p:nvPr/>
        </p:nvSpPr>
        <p:spPr>
          <a:xfrm>
            <a:off x="9365471" y="3959864"/>
            <a:ext cx="1145480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sp>
        <p:nvSpPr>
          <p:cNvPr id="96" name="AutoShape 96"/>
          <p:cNvSpPr/>
          <p:nvPr/>
        </p:nvSpPr>
        <p:spPr>
          <a:xfrm flipV="1">
            <a:off x="9365471" y="5751439"/>
            <a:ext cx="1145480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sp>
        <p:nvSpPr>
          <p:cNvPr id="97" name="AutoShape 97"/>
          <p:cNvSpPr/>
          <p:nvPr/>
        </p:nvSpPr>
        <p:spPr>
          <a:xfrm flipV="1">
            <a:off x="6822371" y="5770489"/>
            <a:ext cx="1001107" cy="31703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sp>
        <p:nvSpPr>
          <p:cNvPr id="98" name="AutoShape 98"/>
          <p:cNvSpPr/>
          <p:nvPr/>
        </p:nvSpPr>
        <p:spPr>
          <a:xfrm>
            <a:off x="12284335" y="3959864"/>
            <a:ext cx="98223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sp>
        <p:nvSpPr>
          <p:cNvPr id="99" name="AutoShape 99"/>
          <p:cNvSpPr/>
          <p:nvPr/>
        </p:nvSpPr>
        <p:spPr>
          <a:xfrm>
            <a:off x="12284335" y="4842262"/>
            <a:ext cx="98223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sp>
        <p:nvSpPr>
          <p:cNvPr id="100" name="AutoShape 100"/>
          <p:cNvSpPr/>
          <p:nvPr/>
        </p:nvSpPr>
        <p:spPr>
          <a:xfrm>
            <a:off x="12284335" y="5789539"/>
            <a:ext cx="101874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sp>
        <p:nvSpPr>
          <p:cNvPr id="101" name="AutoShape 101"/>
          <p:cNvSpPr/>
          <p:nvPr/>
        </p:nvSpPr>
        <p:spPr>
          <a:xfrm>
            <a:off x="15156072" y="3959864"/>
            <a:ext cx="71437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sp>
        <p:nvSpPr>
          <p:cNvPr id="102" name="AutoShape 102"/>
          <p:cNvSpPr/>
          <p:nvPr/>
        </p:nvSpPr>
        <p:spPr>
          <a:xfrm>
            <a:off x="15156072" y="4358231"/>
            <a:ext cx="71437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sp>
        <p:nvSpPr>
          <p:cNvPr id="103" name="AutoShape 103"/>
          <p:cNvSpPr/>
          <p:nvPr/>
        </p:nvSpPr>
        <p:spPr>
          <a:xfrm>
            <a:off x="15156072" y="4796381"/>
            <a:ext cx="71437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sp>
        <p:nvSpPr>
          <p:cNvPr id="104" name="AutoShape 104"/>
          <p:cNvSpPr/>
          <p:nvPr/>
        </p:nvSpPr>
        <p:spPr>
          <a:xfrm>
            <a:off x="15156072" y="5235040"/>
            <a:ext cx="71437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105" name="Group 105"/>
          <p:cNvGrpSpPr/>
          <p:nvPr/>
        </p:nvGrpSpPr>
        <p:grpSpPr>
          <a:xfrm>
            <a:off x="15302827" y="3585362"/>
            <a:ext cx="420865" cy="327683"/>
            <a:chOff x="0" y="0"/>
            <a:chExt cx="561153" cy="436911"/>
          </a:xfrm>
        </p:grpSpPr>
        <p:sp>
          <p:nvSpPr>
            <p:cNvPr id="106" name="Freeform 106"/>
            <p:cNvSpPr/>
            <p:nvPr/>
          </p:nvSpPr>
          <p:spPr>
            <a:xfrm>
              <a:off x="0" y="0"/>
              <a:ext cx="459950" cy="295518"/>
            </a:xfrm>
            <a:custGeom>
              <a:avLst/>
              <a:gdLst/>
              <a:ahLst/>
              <a:cxnLst/>
              <a:rect l="l" t="t" r="r" b="b"/>
              <a:pathLst>
                <a:path w="459950" h="295518">
                  <a:moveTo>
                    <a:pt x="0" y="0"/>
                  </a:moveTo>
                  <a:lnTo>
                    <a:pt x="459950" y="0"/>
                  </a:lnTo>
                  <a:lnTo>
                    <a:pt x="459950" y="295518"/>
                  </a:lnTo>
                  <a:lnTo>
                    <a:pt x="0" y="2955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07" name="TextBox 107"/>
            <p:cNvSpPr txBox="1"/>
            <p:nvPr/>
          </p:nvSpPr>
          <p:spPr>
            <a:xfrm>
              <a:off x="459950" y="125550"/>
              <a:ext cx="101203" cy="311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 b="1">
                  <a:solidFill>
                    <a:srgbClr val="FF3131"/>
                  </a:solidFill>
                  <a:latin typeface="Garet Bold"/>
                  <a:ea typeface="Garet Bold"/>
                  <a:cs typeface="Garet Bold"/>
                  <a:sym typeface="Garet Bold"/>
                </a:rPr>
                <a:t>1</a:t>
              </a:r>
            </a:p>
          </p:txBody>
        </p:sp>
      </p:grpSp>
      <p:grpSp>
        <p:nvGrpSpPr>
          <p:cNvPr id="108" name="Group 108"/>
          <p:cNvGrpSpPr/>
          <p:nvPr/>
        </p:nvGrpSpPr>
        <p:grpSpPr>
          <a:xfrm>
            <a:off x="15302827" y="4049598"/>
            <a:ext cx="420865" cy="327683"/>
            <a:chOff x="0" y="0"/>
            <a:chExt cx="561153" cy="436911"/>
          </a:xfrm>
        </p:grpSpPr>
        <p:sp>
          <p:nvSpPr>
            <p:cNvPr id="109" name="Freeform 109"/>
            <p:cNvSpPr/>
            <p:nvPr/>
          </p:nvSpPr>
          <p:spPr>
            <a:xfrm>
              <a:off x="0" y="0"/>
              <a:ext cx="459950" cy="295518"/>
            </a:xfrm>
            <a:custGeom>
              <a:avLst/>
              <a:gdLst/>
              <a:ahLst/>
              <a:cxnLst/>
              <a:rect l="l" t="t" r="r" b="b"/>
              <a:pathLst>
                <a:path w="459950" h="295518">
                  <a:moveTo>
                    <a:pt x="0" y="0"/>
                  </a:moveTo>
                  <a:lnTo>
                    <a:pt x="459950" y="0"/>
                  </a:lnTo>
                  <a:lnTo>
                    <a:pt x="459950" y="295518"/>
                  </a:lnTo>
                  <a:lnTo>
                    <a:pt x="0" y="2955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10" name="TextBox 110"/>
            <p:cNvSpPr txBox="1"/>
            <p:nvPr/>
          </p:nvSpPr>
          <p:spPr>
            <a:xfrm>
              <a:off x="459950" y="125550"/>
              <a:ext cx="101203" cy="311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 b="1">
                  <a:solidFill>
                    <a:srgbClr val="FF3131"/>
                  </a:solidFill>
                  <a:latin typeface="Garet Bold"/>
                  <a:ea typeface="Garet Bold"/>
                  <a:cs typeface="Garet Bold"/>
                  <a:sym typeface="Garet Bold"/>
                </a:rPr>
                <a:t>2</a:t>
              </a:r>
            </a:p>
          </p:txBody>
        </p:sp>
      </p:grpSp>
      <p:grpSp>
        <p:nvGrpSpPr>
          <p:cNvPr id="111" name="Group 111"/>
          <p:cNvGrpSpPr/>
          <p:nvPr/>
        </p:nvGrpSpPr>
        <p:grpSpPr>
          <a:xfrm>
            <a:off x="15352376" y="4468698"/>
            <a:ext cx="420865" cy="327683"/>
            <a:chOff x="0" y="0"/>
            <a:chExt cx="561153" cy="436911"/>
          </a:xfrm>
        </p:grpSpPr>
        <p:sp>
          <p:nvSpPr>
            <p:cNvPr id="112" name="Freeform 112"/>
            <p:cNvSpPr/>
            <p:nvPr/>
          </p:nvSpPr>
          <p:spPr>
            <a:xfrm>
              <a:off x="0" y="0"/>
              <a:ext cx="459950" cy="295518"/>
            </a:xfrm>
            <a:custGeom>
              <a:avLst/>
              <a:gdLst/>
              <a:ahLst/>
              <a:cxnLst/>
              <a:rect l="l" t="t" r="r" b="b"/>
              <a:pathLst>
                <a:path w="459950" h="295518">
                  <a:moveTo>
                    <a:pt x="0" y="0"/>
                  </a:moveTo>
                  <a:lnTo>
                    <a:pt x="459950" y="0"/>
                  </a:lnTo>
                  <a:lnTo>
                    <a:pt x="459950" y="295518"/>
                  </a:lnTo>
                  <a:lnTo>
                    <a:pt x="0" y="2955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13" name="TextBox 113"/>
            <p:cNvSpPr txBox="1"/>
            <p:nvPr/>
          </p:nvSpPr>
          <p:spPr>
            <a:xfrm>
              <a:off x="459950" y="125550"/>
              <a:ext cx="101203" cy="311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 b="1">
                  <a:solidFill>
                    <a:srgbClr val="FF3131"/>
                  </a:solidFill>
                  <a:latin typeface="Garet Bold"/>
                  <a:ea typeface="Garet Bold"/>
                  <a:cs typeface="Garet Bold"/>
                  <a:sym typeface="Garet Bold"/>
                </a:rPr>
                <a:t>3</a:t>
              </a:r>
            </a:p>
          </p:txBody>
        </p:sp>
      </p:grpSp>
      <p:sp>
        <p:nvSpPr>
          <p:cNvPr id="114" name="Freeform 114"/>
          <p:cNvSpPr/>
          <p:nvPr/>
        </p:nvSpPr>
        <p:spPr>
          <a:xfrm>
            <a:off x="15321707" y="4910840"/>
            <a:ext cx="383104" cy="296427"/>
          </a:xfrm>
          <a:custGeom>
            <a:avLst/>
            <a:gdLst/>
            <a:ahLst/>
            <a:cxnLst/>
            <a:rect l="l" t="t" r="r" b="b"/>
            <a:pathLst>
              <a:path w="383104" h="296427">
                <a:moveTo>
                  <a:pt x="0" y="0"/>
                </a:moveTo>
                <a:lnTo>
                  <a:pt x="383104" y="0"/>
                </a:lnTo>
                <a:lnTo>
                  <a:pt x="383104" y="296427"/>
                </a:lnTo>
                <a:lnTo>
                  <a:pt x="0" y="296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5" name="TextBox 115"/>
          <p:cNvSpPr txBox="1"/>
          <p:nvPr/>
        </p:nvSpPr>
        <p:spPr>
          <a:xfrm>
            <a:off x="4511055" y="141605"/>
            <a:ext cx="926589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Control System Architecture</a:t>
            </a:r>
          </a:p>
        </p:txBody>
      </p:sp>
      <p:sp>
        <p:nvSpPr>
          <p:cNvPr id="116" name="TextBox 116"/>
          <p:cNvSpPr txBox="1"/>
          <p:nvPr/>
        </p:nvSpPr>
        <p:spPr>
          <a:xfrm>
            <a:off x="1401025" y="1644291"/>
            <a:ext cx="19630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F3131"/>
                </a:solidFill>
                <a:latin typeface="Garet Bold"/>
                <a:ea typeface="Garet Bold"/>
                <a:cs typeface="Garet Bold"/>
                <a:sym typeface="Garet Bold"/>
              </a:rPr>
              <a:t>Z</a:t>
            </a:r>
          </a:p>
        </p:txBody>
      </p:sp>
      <p:sp>
        <p:nvSpPr>
          <p:cNvPr id="117" name="TextBox 117"/>
          <p:cNvSpPr txBox="1"/>
          <p:nvPr/>
        </p:nvSpPr>
        <p:spPr>
          <a:xfrm>
            <a:off x="4315827" y="4030548"/>
            <a:ext cx="362992" cy="230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75"/>
              </a:lnSpc>
              <a:spcBef>
                <a:spcPct val="0"/>
              </a:spcBef>
            </a:pPr>
            <a:r>
              <a:rPr lang="en-US" sz="1410" b="1">
                <a:solidFill>
                  <a:srgbClr val="FF3131"/>
                </a:solidFill>
                <a:latin typeface="Garet Bold"/>
                <a:ea typeface="Garet Bold"/>
                <a:cs typeface="Garet Bold"/>
                <a:sym typeface="Garet Bold"/>
              </a:rPr>
              <a:t>Vxd</a:t>
            </a:r>
          </a:p>
        </p:txBody>
      </p:sp>
      <p:sp>
        <p:nvSpPr>
          <p:cNvPr id="118" name="TextBox 118"/>
          <p:cNvSpPr txBox="1"/>
          <p:nvPr/>
        </p:nvSpPr>
        <p:spPr>
          <a:xfrm>
            <a:off x="13973249" y="6279745"/>
            <a:ext cx="1108918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F3131"/>
                </a:solidFill>
                <a:latin typeface="Garet Bold"/>
                <a:ea typeface="Garet Bold"/>
                <a:cs typeface="Garet Bold"/>
                <a:sym typeface="Garet Bold"/>
              </a:rPr>
              <a:t>[p q r]`</a:t>
            </a:r>
          </a:p>
        </p:txBody>
      </p:sp>
      <p:grpSp>
        <p:nvGrpSpPr>
          <p:cNvPr id="119" name="Group 119"/>
          <p:cNvGrpSpPr/>
          <p:nvPr/>
        </p:nvGrpSpPr>
        <p:grpSpPr>
          <a:xfrm>
            <a:off x="6467103" y="6021228"/>
            <a:ext cx="310953" cy="339708"/>
            <a:chOff x="0" y="0"/>
            <a:chExt cx="654469" cy="701528"/>
          </a:xfrm>
        </p:grpSpPr>
        <p:sp>
          <p:nvSpPr>
            <p:cNvPr id="120" name="Freeform 120"/>
            <p:cNvSpPr/>
            <p:nvPr/>
          </p:nvSpPr>
          <p:spPr>
            <a:xfrm>
              <a:off x="0" y="0"/>
              <a:ext cx="565371" cy="573980"/>
            </a:xfrm>
            <a:custGeom>
              <a:avLst/>
              <a:gdLst/>
              <a:ahLst/>
              <a:cxnLst/>
              <a:rect l="l" t="t" r="r" b="b"/>
              <a:pathLst>
                <a:path w="565371" h="573980">
                  <a:moveTo>
                    <a:pt x="0" y="0"/>
                  </a:moveTo>
                  <a:lnTo>
                    <a:pt x="565371" y="0"/>
                  </a:lnTo>
                  <a:lnTo>
                    <a:pt x="565371" y="573980"/>
                  </a:lnTo>
                  <a:lnTo>
                    <a:pt x="0" y="5739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21" name="TextBox 121"/>
            <p:cNvSpPr txBox="1"/>
            <p:nvPr/>
          </p:nvSpPr>
          <p:spPr>
            <a:xfrm>
              <a:off x="476272" y="368153"/>
              <a:ext cx="178197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  <a:r>
                <a:rPr lang="en-US" sz="1500" b="1">
                  <a:solidFill>
                    <a:srgbClr val="FF3131"/>
                  </a:solidFill>
                  <a:latin typeface="Garet Bold"/>
                  <a:ea typeface="Garet Bold"/>
                  <a:cs typeface="Garet Bold"/>
                  <a:sym typeface="Garet Bold"/>
                </a:rPr>
                <a:t>d</a:t>
              </a:r>
            </a:p>
          </p:txBody>
        </p:sp>
      </p:grpSp>
      <p:grpSp>
        <p:nvGrpSpPr>
          <p:cNvPr id="122" name="Group 122"/>
          <p:cNvGrpSpPr/>
          <p:nvPr/>
        </p:nvGrpSpPr>
        <p:grpSpPr>
          <a:xfrm>
            <a:off x="7752822" y="6702020"/>
            <a:ext cx="1534774" cy="374650"/>
            <a:chOff x="0" y="0"/>
            <a:chExt cx="2046365" cy="499533"/>
          </a:xfrm>
        </p:grpSpPr>
        <p:sp>
          <p:nvSpPr>
            <p:cNvPr id="123" name="TextBox 123"/>
            <p:cNvSpPr txBox="1"/>
            <p:nvPr/>
          </p:nvSpPr>
          <p:spPr>
            <a:xfrm>
              <a:off x="0" y="-47625"/>
              <a:ext cx="2046365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 b="1">
                  <a:solidFill>
                    <a:srgbClr val="FF3131"/>
                  </a:solidFill>
                  <a:latin typeface="Garet Bold"/>
                  <a:ea typeface="Garet Bold"/>
                  <a:cs typeface="Garet Bold"/>
                  <a:sym typeface="Garet Bold"/>
                </a:rPr>
                <a:t>[  </a:t>
              </a:r>
              <a:r>
                <a:rPr lang="en-US" sz="2499" b="1">
                  <a:solidFill>
                    <a:srgbClr val="F1303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  ,    , </a:t>
              </a:r>
              <a:r>
                <a:rPr lang="en-US" sz="2499" b="1">
                  <a:solidFill>
                    <a:srgbClr val="FF3131"/>
                  </a:solidFill>
                  <a:latin typeface="Garet Bold"/>
                  <a:ea typeface="Garet Bold"/>
                  <a:cs typeface="Garet Bold"/>
                  <a:sym typeface="Garet Bold"/>
                </a:rPr>
                <a:t>   ]`</a:t>
              </a:r>
            </a:p>
          </p:txBody>
        </p:sp>
        <p:sp>
          <p:nvSpPr>
            <p:cNvPr id="124" name="Freeform 124"/>
            <p:cNvSpPr/>
            <p:nvPr/>
          </p:nvSpPr>
          <p:spPr>
            <a:xfrm>
              <a:off x="788129" y="45595"/>
              <a:ext cx="278184" cy="408344"/>
            </a:xfrm>
            <a:custGeom>
              <a:avLst/>
              <a:gdLst/>
              <a:ahLst/>
              <a:cxnLst/>
              <a:rect l="l" t="t" r="r" b="b"/>
              <a:pathLst>
                <a:path w="278184" h="408344">
                  <a:moveTo>
                    <a:pt x="0" y="0"/>
                  </a:moveTo>
                  <a:lnTo>
                    <a:pt x="278184" y="0"/>
                  </a:lnTo>
                  <a:lnTo>
                    <a:pt x="278184" y="408343"/>
                  </a:lnTo>
                  <a:lnTo>
                    <a:pt x="0" y="4083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25" name="Freeform 125"/>
            <p:cNvSpPr/>
            <p:nvPr/>
          </p:nvSpPr>
          <p:spPr>
            <a:xfrm>
              <a:off x="226976" y="84973"/>
              <a:ext cx="341472" cy="341900"/>
            </a:xfrm>
            <a:custGeom>
              <a:avLst/>
              <a:gdLst/>
              <a:ahLst/>
              <a:cxnLst/>
              <a:rect l="l" t="t" r="r" b="b"/>
              <a:pathLst>
                <a:path w="341472" h="341900">
                  <a:moveTo>
                    <a:pt x="0" y="0"/>
                  </a:moveTo>
                  <a:lnTo>
                    <a:pt x="341473" y="0"/>
                  </a:lnTo>
                  <a:lnTo>
                    <a:pt x="341473" y="341899"/>
                  </a:lnTo>
                  <a:lnTo>
                    <a:pt x="0" y="3418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26" name="Freeform 126"/>
            <p:cNvSpPr/>
            <p:nvPr/>
          </p:nvSpPr>
          <p:spPr>
            <a:xfrm>
              <a:off x="1282213" y="92893"/>
              <a:ext cx="309041" cy="313747"/>
            </a:xfrm>
            <a:custGeom>
              <a:avLst/>
              <a:gdLst/>
              <a:ahLst/>
              <a:cxnLst/>
              <a:rect l="l" t="t" r="r" b="b"/>
              <a:pathLst>
                <a:path w="309041" h="313747">
                  <a:moveTo>
                    <a:pt x="0" y="0"/>
                  </a:moveTo>
                  <a:lnTo>
                    <a:pt x="309042" y="0"/>
                  </a:lnTo>
                  <a:lnTo>
                    <a:pt x="309042" y="313747"/>
                  </a:lnTo>
                  <a:lnTo>
                    <a:pt x="0" y="3137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7" name="Group 127"/>
          <p:cNvGrpSpPr/>
          <p:nvPr/>
        </p:nvGrpSpPr>
        <p:grpSpPr>
          <a:xfrm>
            <a:off x="4946721" y="6992596"/>
            <a:ext cx="1934857" cy="374650"/>
            <a:chOff x="0" y="0"/>
            <a:chExt cx="2579810" cy="499533"/>
          </a:xfrm>
        </p:grpSpPr>
        <p:sp>
          <p:nvSpPr>
            <p:cNvPr id="128" name="TextBox 128"/>
            <p:cNvSpPr txBox="1"/>
            <p:nvPr/>
          </p:nvSpPr>
          <p:spPr>
            <a:xfrm>
              <a:off x="0" y="-47625"/>
              <a:ext cx="2579810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 b="1">
                  <a:solidFill>
                    <a:srgbClr val="FF3131"/>
                  </a:solidFill>
                  <a:latin typeface="Garet Bold"/>
                  <a:ea typeface="Garet Bold"/>
                  <a:cs typeface="Garet Bold"/>
                  <a:sym typeface="Garet Bold"/>
                </a:rPr>
                <a:t>[Vx , Vy ,    ]`</a:t>
              </a:r>
            </a:p>
          </p:txBody>
        </p:sp>
        <p:sp>
          <p:nvSpPr>
            <p:cNvPr id="129" name="Freeform 129"/>
            <p:cNvSpPr/>
            <p:nvPr/>
          </p:nvSpPr>
          <p:spPr>
            <a:xfrm>
              <a:off x="1852723" y="82232"/>
              <a:ext cx="330043" cy="335069"/>
            </a:xfrm>
            <a:custGeom>
              <a:avLst/>
              <a:gdLst/>
              <a:ahLst/>
              <a:cxnLst/>
              <a:rect l="l" t="t" r="r" b="b"/>
              <a:pathLst>
                <a:path w="330043" h="335069">
                  <a:moveTo>
                    <a:pt x="0" y="0"/>
                  </a:moveTo>
                  <a:lnTo>
                    <a:pt x="330043" y="0"/>
                  </a:lnTo>
                  <a:lnTo>
                    <a:pt x="330043" y="335069"/>
                  </a:lnTo>
                  <a:lnTo>
                    <a:pt x="0" y="3350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30" name="Group 130"/>
          <p:cNvGrpSpPr/>
          <p:nvPr/>
        </p:nvGrpSpPr>
        <p:grpSpPr>
          <a:xfrm>
            <a:off x="1906269" y="7260029"/>
            <a:ext cx="1821656" cy="407670"/>
            <a:chOff x="0" y="0"/>
            <a:chExt cx="2428875" cy="543560"/>
          </a:xfrm>
        </p:grpSpPr>
        <p:sp>
          <p:nvSpPr>
            <p:cNvPr id="131" name="TextBox 131"/>
            <p:cNvSpPr txBox="1"/>
            <p:nvPr/>
          </p:nvSpPr>
          <p:spPr>
            <a:xfrm>
              <a:off x="0" y="-47625"/>
              <a:ext cx="2428875" cy="5911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 b="1">
                  <a:solidFill>
                    <a:srgbClr val="FF3131"/>
                  </a:solidFill>
                  <a:latin typeface="Garet Bold"/>
                  <a:ea typeface="Garet Bold"/>
                  <a:cs typeface="Garet Bold"/>
                  <a:sym typeface="Garet Bold"/>
                </a:rPr>
                <a:t>[x , y ,    ]`</a:t>
              </a:r>
            </a:p>
          </p:txBody>
        </p:sp>
        <p:sp>
          <p:nvSpPr>
            <p:cNvPr id="132" name="Freeform 132"/>
            <p:cNvSpPr/>
            <p:nvPr/>
          </p:nvSpPr>
          <p:spPr>
            <a:xfrm>
              <a:off x="1586911" y="124521"/>
              <a:ext cx="330043" cy="335069"/>
            </a:xfrm>
            <a:custGeom>
              <a:avLst/>
              <a:gdLst/>
              <a:ahLst/>
              <a:cxnLst/>
              <a:rect l="l" t="t" r="r" b="b"/>
              <a:pathLst>
                <a:path w="330043" h="335069">
                  <a:moveTo>
                    <a:pt x="0" y="0"/>
                  </a:moveTo>
                  <a:lnTo>
                    <a:pt x="330043" y="0"/>
                  </a:lnTo>
                  <a:lnTo>
                    <a:pt x="330043" y="335068"/>
                  </a:lnTo>
                  <a:lnTo>
                    <a:pt x="0" y="3350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3" name="TextBox 133"/>
          <p:cNvSpPr txBox="1"/>
          <p:nvPr/>
        </p:nvSpPr>
        <p:spPr>
          <a:xfrm>
            <a:off x="4304888" y="5035565"/>
            <a:ext cx="384870" cy="257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b="1">
                <a:solidFill>
                  <a:srgbClr val="FF3131"/>
                </a:solidFill>
                <a:latin typeface="Garet Bold"/>
                <a:ea typeface="Garet Bold"/>
                <a:cs typeface="Garet Bold"/>
                <a:sym typeface="Garet Bold"/>
              </a:rPr>
              <a:t>Vyd</a:t>
            </a:r>
          </a:p>
        </p:txBody>
      </p:sp>
      <p:grpSp>
        <p:nvGrpSpPr>
          <p:cNvPr id="134" name="Group 134"/>
          <p:cNvGrpSpPr/>
          <p:nvPr/>
        </p:nvGrpSpPr>
        <p:grpSpPr>
          <a:xfrm>
            <a:off x="7162800" y="3661244"/>
            <a:ext cx="281188" cy="382430"/>
            <a:chOff x="0" y="0"/>
            <a:chExt cx="561893" cy="680964"/>
          </a:xfrm>
        </p:grpSpPr>
        <p:sp>
          <p:nvSpPr>
            <p:cNvPr id="135" name="Freeform 135"/>
            <p:cNvSpPr/>
            <p:nvPr/>
          </p:nvSpPr>
          <p:spPr>
            <a:xfrm>
              <a:off x="0" y="0"/>
              <a:ext cx="472794" cy="473386"/>
            </a:xfrm>
            <a:custGeom>
              <a:avLst/>
              <a:gdLst/>
              <a:ahLst/>
              <a:cxnLst/>
              <a:rect l="l" t="t" r="r" b="b"/>
              <a:pathLst>
                <a:path w="472794" h="473386">
                  <a:moveTo>
                    <a:pt x="0" y="0"/>
                  </a:moveTo>
                  <a:lnTo>
                    <a:pt x="472794" y="0"/>
                  </a:lnTo>
                  <a:lnTo>
                    <a:pt x="472794" y="473386"/>
                  </a:lnTo>
                  <a:lnTo>
                    <a:pt x="0" y="4733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36" name="TextBox 136"/>
            <p:cNvSpPr txBox="1"/>
            <p:nvPr/>
          </p:nvSpPr>
          <p:spPr>
            <a:xfrm>
              <a:off x="383696" y="347589"/>
              <a:ext cx="178197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  <a:r>
                <a:rPr lang="en-US" sz="1500" b="1">
                  <a:solidFill>
                    <a:srgbClr val="FF3131"/>
                  </a:solidFill>
                  <a:latin typeface="Garet Bold"/>
                  <a:ea typeface="Garet Bold"/>
                  <a:cs typeface="Garet Bold"/>
                  <a:sym typeface="Garet Bold"/>
                </a:rPr>
                <a:t>d</a:t>
              </a:r>
            </a:p>
          </p:txBody>
        </p:sp>
      </p:grpSp>
      <p:grpSp>
        <p:nvGrpSpPr>
          <p:cNvPr id="137" name="Group 137"/>
          <p:cNvGrpSpPr/>
          <p:nvPr/>
        </p:nvGrpSpPr>
        <p:grpSpPr>
          <a:xfrm>
            <a:off x="7162800" y="4686300"/>
            <a:ext cx="281189" cy="355144"/>
            <a:chOff x="0" y="0"/>
            <a:chExt cx="456381" cy="577250"/>
          </a:xfrm>
        </p:grpSpPr>
        <p:sp>
          <p:nvSpPr>
            <p:cNvPr id="138" name="TextBox 138"/>
            <p:cNvSpPr txBox="1"/>
            <p:nvPr/>
          </p:nvSpPr>
          <p:spPr>
            <a:xfrm>
              <a:off x="278184" y="243875"/>
              <a:ext cx="178197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  <a:r>
                <a:rPr lang="en-US" sz="1500" b="1">
                  <a:solidFill>
                    <a:srgbClr val="FF3131"/>
                  </a:solidFill>
                  <a:latin typeface="Garet Bold"/>
                  <a:ea typeface="Garet Bold"/>
                  <a:cs typeface="Garet Bold"/>
                  <a:sym typeface="Garet Bold"/>
                </a:rPr>
                <a:t>d</a:t>
              </a:r>
            </a:p>
          </p:txBody>
        </p:sp>
        <p:sp>
          <p:nvSpPr>
            <p:cNvPr id="139" name="Freeform 139"/>
            <p:cNvSpPr/>
            <p:nvPr/>
          </p:nvSpPr>
          <p:spPr>
            <a:xfrm>
              <a:off x="0" y="0"/>
              <a:ext cx="278184" cy="408344"/>
            </a:xfrm>
            <a:custGeom>
              <a:avLst/>
              <a:gdLst/>
              <a:ahLst/>
              <a:cxnLst/>
              <a:rect l="l" t="t" r="r" b="b"/>
              <a:pathLst>
                <a:path w="278184" h="408344">
                  <a:moveTo>
                    <a:pt x="0" y="0"/>
                  </a:moveTo>
                  <a:lnTo>
                    <a:pt x="278184" y="0"/>
                  </a:lnTo>
                  <a:lnTo>
                    <a:pt x="278184" y="408344"/>
                  </a:lnTo>
                  <a:lnTo>
                    <a:pt x="0" y="4083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 dirty="0"/>
            </a:p>
          </p:txBody>
        </p:sp>
      </p:grpSp>
      <p:grpSp>
        <p:nvGrpSpPr>
          <p:cNvPr id="140" name="Group 140"/>
          <p:cNvGrpSpPr/>
          <p:nvPr/>
        </p:nvGrpSpPr>
        <p:grpSpPr>
          <a:xfrm>
            <a:off x="9784150" y="3418220"/>
            <a:ext cx="289471" cy="511902"/>
            <a:chOff x="0" y="0"/>
            <a:chExt cx="385961" cy="682536"/>
          </a:xfrm>
        </p:grpSpPr>
        <p:sp>
          <p:nvSpPr>
            <p:cNvPr id="141" name="TextBox 141"/>
            <p:cNvSpPr txBox="1"/>
            <p:nvPr/>
          </p:nvSpPr>
          <p:spPr>
            <a:xfrm>
              <a:off x="0" y="-47625"/>
              <a:ext cx="296862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 b="1">
                  <a:solidFill>
                    <a:srgbClr val="FF3131"/>
                  </a:solidFill>
                  <a:latin typeface="Garet Bold"/>
                  <a:ea typeface="Garet Bold"/>
                  <a:cs typeface="Garet Bold"/>
                  <a:sym typeface="Garet Bold"/>
                </a:rPr>
                <a:t>p</a:t>
              </a:r>
            </a:p>
          </p:txBody>
        </p:sp>
        <p:sp>
          <p:nvSpPr>
            <p:cNvPr id="142" name="TextBox 142"/>
            <p:cNvSpPr txBox="1"/>
            <p:nvPr/>
          </p:nvSpPr>
          <p:spPr>
            <a:xfrm>
              <a:off x="207764" y="349161"/>
              <a:ext cx="178197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  <a:r>
                <a:rPr lang="en-US" sz="1500" b="1">
                  <a:solidFill>
                    <a:srgbClr val="FF3131"/>
                  </a:solidFill>
                  <a:latin typeface="Garet Bold"/>
                  <a:ea typeface="Garet Bold"/>
                  <a:cs typeface="Garet Bold"/>
                  <a:sym typeface="Garet Bold"/>
                </a:rPr>
                <a:t>d</a:t>
              </a:r>
            </a:p>
          </p:txBody>
        </p:sp>
      </p:grpSp>
      <p:grpSp>
        <p:nvGrpSpPr>
          <p:cNvPr id="144" name="Group 144"/>
          <p:cNvGrpSpPr/>
          <p:nvPr/>
        </p:nvGrpSpPr>
        <p:grpSpPr>
          <a:xfrm>
            <a:off x="9755583" y="4377281"/>
            <a:ext cx="367382" cy="477749"/>
            <a:chOff x="0" y="0"/>
            <a:chExt cx="489843" cy="636999"/>
          </a:xfrm>
        </p:grpSpPr>
        <p:sp>
          <p:nvSpPr>
            <p:cNvPr id="145" name="TextBox 145"/>
            <p:cNvSpPr txBox="1"/>
            <p:nvPr/>
          </p:nvSpPr>
          <p:spPr>
            <a:xfrm>
              <a:off x="0" y="-47625"/>
              <a:ext cx="296862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 b="1">
                  <a:solidFill>
                    <a:srgbClr val="FF3131"/>
                  </a:solidFill>
                  <a:latin typeface="Garet Bold"/>
                  <a:ea typeface="Garet Bold"/>
                  <a:cs typeface="Garet Bold"/>
                  <a:sym typeface="Garet Bold"/>
                </a:rPr>
                <a:t>q</a:t>
              </a:r>
            </a:p>
          </p:txBody>
        </p:sp>
        <p:sp>
          <p:nvSpPr>
            <p:cNvPr id="146" name="TextBox 146"/>
            <p:cNvSpPr txBox="1"/>
            <p:nvPr/>
          </p:nvSpPr>
          <p:spPr>
            <a:xfrm>
              <a:off x="311646" y="303624"/>
              <a:ext cx="178197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  <a:r>
                <a:rPr lang="en-US" sz="1500" b="1">
                  <a:solidFill>
                    <a:srgbClr val="FF3131"/>
                  </a:solidFill>
                  <a:latin typeface="Garet Bold"/>
                  <a:ea typeface="Garet Bold"/>
                  <a:cs typeface="Garet Bold"/>
                  <a:sym typeface="Garet Bold"/>
                </a:rPr>
                <a:t>d</a:t>
              </a:r>
            </a:p>
          </p:txBody>
        </p:sp>
      </p:grpSp>
      <p:grpSp>
        <p:nvGrpSpPr>
          <p:cNvPr id="147" name="Group 147"/>
          <p:cNvGrpSpPr/>
          <p:nvPr/>
        </p:nvGrpSpPr>
        <p:grpSpPr>
          <a:xfrm>
            <a:off x="9784150" y="5235040"/>
            <a:ext cx="251222" cy="511902"/>
            <a:chOff x="0" y="0"/>
            <a:chExt cx="334962" cy="682536"/>
          </a:xfrm>
        </p:grpSpPr>
        <p:sp>
          <p:nvSpPr>
            <p:cNvPr id="148" name="TextBox 148"/>
            <p:cNvSpPr txBox="1"/>
            <p:nvPr/>
          </p:nvSpPr>
          <p:spPr>
            <a:xfrm>
              <a:off x="0" y="-47625"/>
              <a:ext cx="194866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 b="1">
                  <a:solidFill>
                    <a:srgbClr val="FF3131"/>
                  </a:solidFill>
                  <a:latin typeface="Garet Bold"/>
                  <a:ea typeface="Garet Bold"/>
                  <a:cs typeface="Garet Bold"/>
                  <a:sym typeface="Garet Bold"/>
                </a:rPr>
                <a:t>r</a:t>
              </a:r>
            </a:p>
          </p:txBody>
        </p:sp>
        <p:sp>
          <p:nvSpPr>
            <p:cNvPr id="149" name="TextBox 149"/>
            <p:cNvSpPr txBox="1"/>
            <p:nvPr/>
          </p:nvSpPr>
          <p:spPr>
            <a:xfrm>
              <a:off x="156766" y="349161"/>
              <a:ext cx="178197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  <a:r>
                <a:rPr lang="en-US" sz="1500" b="1">
                  <a:solidFill>
                    <a:srgbClr val="FF3131"/>
                  </a:solidFill>
                  <a:latin typeface="Garet Bold"/>
                  <a:ea typeface="Garet Bold"/>
                  <a:cs typeface="Garet Bold"/>
                  <a:sym typeface="Garet Bold"/>
                </a:rPr>
                <a:t>d</a:t>
              </a:r>
            </a:p>
          </p:txBody>
        </p:sp>
      </p:grpSp>
      <p:grpSp>
        <p:nvGrpSpPr>
          <p:cNvPr id="150" name="Group 150"/>
          <p:cNvGrpSpPr/>
          <p:nvPr/>
        </p:nvGrpSpPr>
        <p:grpSpPr>
          <a:xfrm>
            <a:off x="12725691" y="3435296"/>
            <a:ext cx="367382" cy="477749"/>
            <a:chOff x="0" y="0"/>
            <a:chExt cx="489843" cy="636999"/>
          </a:xfrm>
        </p:grpSpPr>
        <p:sp>
          <p:nvSpPr>
            <p:cNvPr id="151" name="TextBox 151"/>
            <p:cNvSpPr txBox="1"/>
            <p:nvPr/>
          </p:nvSpPr>
          <p:spPr>
            <a:xfrm>
              <a:off x="0" y="-47625"/>
              <a:ext cx="296862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 b="1">
                  <a:solidFill>
                    <a:srgbClr val="FF3131"/>
                  </a:solidFill>
                  <a:latin typeface="Garet Bold"/>
                  <a:ea typeface="Garet Bold"/>
                  <a:cs typeface="Garet Bold"/>
                  <a:sym typeface="Garet Bold"/>
                </a:rPr>
                <a:t>T</a:t>
              </a:r>
            </a:p>
          </p:txBody>
        </p:sp>
        <p:sp>
          <p:nvSpPr>
            <p:cNvPr id="152" name="TextBox 152"/>
            <p:cNvSpPr txBox="1"/>
            <p:nvPr/>
          </p:nvSpPr>
          <p:spPr>
            <a:xfrm>
              <a:off x="311646" y="303624"/>
              <a:ext cx="178197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  <a:r>
                <a:rPr lang="en-US" sz="1500" b="1">
                  <a:solidFill>
                    <a:srgbClr val="FF3131"/>
                  </a:solidFill>
                  <a:latin typeface="Garet Bold"/>
                  <a:ea typeface="Garet Bold"/>
                  <a:cs typeface="Garet Bold"/>
                  <a:sym typeface="Garet Bold"/>
                </a:rPr>
                <a:t>x</a:t>
              </a:r>
            </a:p>
          </p:txBody>
        </p:sp>
      </p:grpSp>
      <p:grpSp>
        <p:nvGrpSpPr>
          <p:cNvPr id="153" name="Group 153"/>
          <p:cNvGrpSpPr/>
          <p:nvPr/>
        </p:nvGrpSpPr>
        <p:grpSpPr>
          <a:xfrm>
            <a:off x="12691075" y="4307275"/>
            <a:ext cx="367382" cy="477749"/>
            <a:chOff x="0" y="0"/>
            <a:chExt cx="489843" cy="636999"/>
          </a:xfrm>
        </p:grpSpPr>
        <p:sp>
          <p:nvSpPr>
            <p:cNvPr id="154" name="TextBox 154"/>
            <p:cNvSpPr txBox="1"/>
            <p:nvPr/>
          </p:nvSpPr>
          <p:spPr>
            <a:xfrm>
              <a:off x="0" y="-47625"/>
              <a:ext cx="296862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 b="1">
                  <a:solidFill>
                    <a:srgbClr val="FF3131"/>
                  </a:solidFill>
                  <a:latin typeface="Garet Bold"/>
                  <a:ea typeface="Garet Bold"/>
                  <a:cs typeface="Garet Bold"/>
                  <a:sym typeface="Garet Bold"/>
                </a:rPr>
                <a:t>T</a:t>
              </a:r>
            </a:p>
          </p:txBody>
        </p:sp>
        <p:sp>
          <p:nvSpPr>
            <p:cNvPr id="155" name="TextBox 155"/>
            <p:cNvSpPr txBox="1"/>
            <p:nvPr/>
          </p:nvSpPr>
          <p:spPr>
            <a:xfrm>
              <a:off x="311646" y="303624"/>
              <a:ext cx="178197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  <a:r>
                <a:rPr lang="en-US" sz="1500" b="1">
                  <a:solidFill>
                    <a:srgbClr val="FF3131"/>
                  </a:solidFill>
                  <a:latin typeface="Garet Bold"/>
                  <a:ea typeface="Garet Bold"/>
                  <a:cs typeface="Garet Bold"/>
                  <a:sym typeface="Garet Bold"/>
                </a:rPr>
                <a:t>y</a:t>
              </a:r>
            </a:p>
          </p:txBody>
        </p:sp>
      </p:grpSp>
      <p:grpSp>
        <p:nvGrpSpPr>
          <p:cNvPr id="156" name="Group 156"/>
          <p:cNvGrpSpPr/>
          <p:nvPr/>
        </p:nvGrpSpPr>
        <p:grpSpPr>
          <a:xfrm>
            <a:off x="12725691" y="5292740"/>
            <a:ext cx="367382" cy="477749"/>
            <a:chOff x="0" y="0"/>
            <a:chExt cx="489843" cy="636999"/>
          </a:xfrm>
        </p:grpSpPr>
        <p:sp>
          <p:nvSpPr>
            <p:cNvPr id="157" name="TextBox 157"/>
            <p:cNvSpPr txBox="1"/>
            <p:nvPr/>
          </p:nvSpPr>
          <p:spPr>
            <a:xfrm>
              <a:off x="0" y="-47625"/>
              <a:ext cx="296862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 b="1">
                  <a:solidFill>
                    <a:srgbClr val="FF3131"/>
                  </a:solidFill>
                  <a:latin typeface="Garet Bold"/>
                  <a:ea typeface="Garet Bold"/>
                  <a:cs typeface="Garet Bold"/>
                  <a:sym typeface="Garet Bold"/>
                </a:rPr>
                <a:t>T</a:t>
              </a:r>
            </a:p>
          </p:txBody>
        </p:sp>
        <p:sp>
          <p:nvSpPr>
            <p:cNvPr id="158" name="TextBox 158"/>
            <p:cNvSpPr txBox="1"/>
            <p:nvPr/>
          </p:nvSpPr>
          <p:spPr>
            <a:xfrm>
              <a:off x="311646" y="303624"/>
              <a:ext cx="178197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  <a:r>
                <a:rPr lang="en-US" sz="1500" b="1">
                  <a:solidFill>
                    <a:srgbClr val="FF3131"/>
                  </a:solidFill>
                  <a:latin typeface="Garet Bold"/>
                  <a:ea typeface="Garet Bold"/>
                  <a:cs typeface="Garet Bold"/>
                  <a:sym typeface="Garet Bold"/>
                </a:rPr>
                <a:t>z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99C4A2-0970-DD38-6D68-2B013CE88373}"/>
              </a:ext>
            </a:extLst>
          </p:cNvPr>
          <p:cNvSpPr txBox="1"/>
          <p:nvPr/>
        </p:nvSpPr>
        <p:spPr>
          <a:xfrm>
            <a:off x="1447800" y="1790700"/>
            <a:ext cx="16383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000000"/>
                </a:solidFill>
                <a:effectLst/>
              </a:rPr>
              <a:t>Completion of Simulink Model for the control system architecture</a:t>
            </a:r>
          </a:p>
          <a:p>
            <a:pPr algn="l" rtl="0"/>
            <a:endParaRPr lang="en-US" sz="4000" dirty="0">
              <a:effectLst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000000"/>
                </a:solidFill>
                <a:effectLst/>
              </a:rPr>
              <a:t>Simulate for different case scenario - Straight Flight , Infinity Loop (Figure 8 ) .</a:t>
            </a:r>
            <a:endParaRPr lang="en-US" sz="4000" dirty="0">
              <a:effectLst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rgbClr val="000000"/>
              </a:solidFill>
              <a:effectLst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000000"/>
                </a:solidFill>
                <a:effectLst/>
              </a:rPr>
              <a:t>Performance Calculations using BEMT Code.</a:t>
            </a:r>
            <a:endParaRPr lang="en-US" sz="4000" dirty="0">
              <a:effectLst/>
            </a:endParaRPr>
          </a:p>
        </p:txBody>
      </p:sp>
      <p:sp>
        <p:nvSpPr>
          <p:cNvPr id="4" name="TextBox 115">
            <a:extLst>
              <a:ext uri="{FF2B5EF4-FFF2-40B4-BE49-F238E27FC236}">
                <a16:creationId xmlns:a16="http://schemas.microsoft.com/office/drawing/2014/main" id="{90B476AD-3611-7479-7ED7-8F5694B7DD4C}"/>
              </a:ext>
            </a:extLst>
          </p:cNvPr>
          <p:cNvSpPr txBox="1"/>
          <p:nvPr/>
        </p:nvSpPr>
        <p:spPr>
          <a:xfrm>
            <a:off x="4511055" y="141605"/>
            <a:ext cx="926589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144351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407</Words>
  <Application>Microsoft Office PowerPoint</Application>
  <PresentationFormat>Custom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Garet Bold</vt:lpstr>
      <vt:lpstr>Canva Sans Bold</vt:lpstr>
      <vt:lpstr>Canva Sans</vt:lpstr>
      <vt:lpstr>Arial</vt:lpstr>
      <vt:lpstr>Calibri</vt:lpstr>
      <vt:lpstr>Open Sans Extra Bold</vt:lpstr>
      <vt:lpstr>Poppins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AE-668 Individual Project Presentation</dc:title>
  <cp:lastModifiedBy>Dharshan S Hegde</cp:lastModifiedBy>
  <cp:revision>5</cp:revision>
  <dcterms:created xsi:type="dcterms:W3CDTF">2006-08-16T00:00:00Z</dcterms:created>
  <dcterms:modified xsi:type="dcterms:W3CDTF">2025-03-21T08:59:22Z</dcterms:modified>
  <dc:identifier>DAGdmg7vYYw</dc:identifier>
</cp:coreProperties>
</file>