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D7AB64-E270-42FE-8439-D9DF0820B927}"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6F6C5C-678C-4742-8DA5-F8E56DDCF384}" type="slidenum">
              <a:rPr lang="en-IN" smtClean="0"/>
              <a:t>‹#›</a:t>
            </a:fld>
            <a:endParaRPr lang="en-IN"/>
          </a:p>
        </p:txBody>
      </p:sp>
    </p:spTree>
    <p:extLst>
      <p:ext uri="{BB962C8B-B14F-4D97-AF65-F5344CB8AC3E}">
        <p14:creationId xmlns:p14="http://schemas.microsoft.com/office/powerpoint/2010/main" val="946303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D7AB64-E270-42FE-8439-D9DF0820B927}"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6F6C5C-678C-4742-8DA5-F8E56DDCF384}" type="slidenum">
              <a:rPr lang="en-IN" smtClean="0"/>
              <a:t>‹#›</a:t>
            </a:fld>
            <a:endParaRPr lang="en-IN"/>
          </a:p>
        </p:txBody>
      </p:sp>
    </p:spTree>
    <p:extLst>
      <p:ext uri="{BB962C8B-B14F-4D97-AF65-F5344CB8AC3E}">
        <p14:creationId xmlns:p14="http://schemas.microsoft.com/office/powerpoint/2010/main" val="223062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D7AB64-E270-42FE-8439-D9DF0820B927}"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6F6C5C-678C-4742-8DA5-F8E56DDCF384}" type="slidenum">
              <a:rPr lang="en-IN" smtClean="0"/>
              <a:t>‹#›</a:t>
            </a:fld>
            <a:endParaRPr lang="en-IN"/>
          </a:p>
        </p:txBody>
      </p:sp>
    </p:spTree>
    <p:extLst>
      <p:ext uri="{BB962C8B-B14F-4D97-AF65-F5344CB8AC3E}">
        <p14:creationId xmlns:p14="http://schemas.microsoft.com/office/powerpoint/2010/main" val="3883480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D7AB64-E270-42FE-8439-D9DF0820B927}"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6F6C5C-678C-4742-8DA5-F8E56DDCF38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79013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D7AB64-E270-42FE-8439-D9DF0820B927}"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6F6C5C-678C-4742-8DA5-F8E56DDCF384}" type="slidenum">
              <a:rPr lang="en-IN" smtClean="0"/>
              <a:t>‹#›</a:t>
            </a:fld>
            <a:endParaRPr lang="en-IN"/>
          </a:p>
        </p:txBody>
      </p:sp>
    </p:spTree>
    <p:extLst>
      <p:ext uri="{BB962C8B-B14F-4D97-AF65-F5344CB8AC3E}">
        <p14:creationId xmlns:p14="http://schemas.microsoft.com/office/powerpoint/2010/main" val="1335015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D7AB64-E270-42FE-8439-D9DF0820B927}" type="datetimeFigureOut">
              <a:rPr lang="en-IN" smtClean="0"/>
              <a:t>04-11-2022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6F6C5C-678C-4742-8DA5-F8E56DDCF384}" type="slidenum">
              <a:rPr lang="en-IN" smtClean="0"/>
              <a:t>‹#›</a:t>
            </a:fld>
            <a:endParaRPr lang="en-IN"/>
          </a:p>
        </p:txBody>
      </p:sp>
    </p:spTree>
    <p:extLst>
      <p:ext uri="{BB962C8B-B14F-4D97-AF65-F5344CB8AC3E}">
        <p14:creationId xmlns:p14="http://schemas.microsoft.com/office/powerpoint/2010/main" val="350652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D7AB64-E270-42FE-8439-D9DF0820B927}" type="datetimeFigureOut">
              <a:rPr lang="en-IN" smtClean="0"/>
              <a:t>04-11-2022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6F6C5C-678C-4742-8DA5-F8E56DDCF384}" type="slidenum">
              <a:rPr lang="en-IN" smtClean="0"/>
              <a:t>‹#›</a:t>
            </a:fld>
            <a:endParaRPr lang="en-IN"/>
          </a:p>
        </p:txBody>
      </p:sp>
    </p:spTree>
    <p:extLst>
      <p:ext uri="{BB962C8B-B14F-4D97-AF65-F5344CB8AC3E}">
        <p14:creationId xmlns:p14="http://schemas.microsoft.com/office/powerpoint/2010/main" val="2550829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7AB64-E270-42FE-8439-D9DF0820B927}"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6F6C5C-678C-4742-8DA5-F8E56DDCF384}" type="slidenum">
              <a:rPr lang="en-IN" smtClean="0"/>
              <a:t>‹#›</a:t>
            </a:fld>
            <a:endParaRPr lang="en-IN"/>
          </a:p>
        </p:txBody>
      </p:sp>
    </p:spTree>
    <p:extLst>
      <p:ext uri="{BB962C8B-B14F-4D97-AF65-F5344CB8AC3E}">
        <p14:creationId xmlns:p14="http://schemas.microsoft.com/office/powerpoint/2010/main" val="1522645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7AB64-E270-42FE-8439-D9DF0820B927}"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6F6C5C-678C-4742-8DA5-F8E56DDCF384}" type="slidenum">
              <a:rPr lang="en-IN" smtClean="0"/>
              <a:t>‹#›</a:t>
            </a:fld>
            <a:endParaRPr lang="en-IN"/>
          </a:p>
        </p:txBody>
      </p:sp>
    </p:spTree>
    <p:extLst>
      <p:ext uri="{BB962C8B-B14F-4D97-AF65-F5344CB8AC3E}">
        <p14:creationId xmlns:p14="http://schemas.microsoft.com/office/powerpoint/2010/main" val="81078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7AB64-E270-42FE-8439-D9DF0820B927}"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6F6C5C-678C-4742-8DA5-F8E56DDCF384}" type="slidenum">
              <a:rPr lang="en-IN" smtClean="0"/>
              <a:t>‹#›</a:t>
            </a:fld>
            <a:endParaRPr lang="en-IN"/>
          </a:p>
        </p:txBody>
      </p:sp>
    </p:spTree>
    <p:extLst>
      <p:ext uri="{BB962C8B-B14F-4D97-AF65-F5344CB8AC3E}">
        <p14:creationId xmlns:p14="http://schemas.microsoft.com/office/powerpoint/2010/main" val="31483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D7AB64-E270-42FE-8439-D9DF0820B927}"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6F6C5C-678C-4742-8DA5-F8E56DDCF384}" type="slidenum">
              <a:rPr lang="en-IN" smtClean="0"/>
              <a:t>‹#›</a:t>
            </a:fld>
            <a:endParaRPr lang="en-IN"/>
          </a:p>
        </p:txBody>
      </p:sp>
    </p:spTree>
    <p:extLst>
      <p:ext uri="{BB962C8B-B14F-4D97-AF65-F5344CB8AC3E}">
        <p14:creationId xmlns:p14="http://schemas.microsoft.com/office/powerpoint/2010/main" val="136949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D7AB64-E270-42FE-8439-D9DF0820B927}"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6F6C5C-678C-4742-8DA5-F8E56DDCF384}" type="slidenum">
              <a:rPr lang="en-IN" smtClean="0"/>
              <a:t>‹#›</a:t>
            </a:fld>
            <a:endParaRPr lang="en-IN"/>
          </a:p>
        </p:txBody>
      </p:sp>
    </p:spTree>
    <p:extLst>
      <p:ext uri="{BB962C8B-B14F-4D97-AF65-F5344CB8AC3E}">
        <p14:creationId xmlns:p14="http://schemas.microsoft.com/office/powerpoint/2010/main" val="182402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7AB64-E270-42FE-8439-D9DF0820B927}" type="datetimeFigureOut">
              <a:rPr lang="en-IN" smtClean="0"/>
              <a:t>04-11-2022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6F6C5C-678C-4742-8DA5-F8E56DDCF384}" type="slidenum">
              <a:rPr lang="en-IN" smtClean="0"/>
              <a:t>‹#›</a:t>
            </a:fld>
            <a:endParaRPr lang="en-IN"/>
          </a:p>
        </p:txBody>
      </p:sp>
    </p:spTree>
    <p:extLst>
      <p:ext uri="{BB962C8B-B14F-4D97-AF65-F5344CB8AC3E}">
        <p14:creationId xmlns:p14="http://schemas.microsoft.com/office/powerpoint/2010/main" val="301217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D7AB64-E270-42FE-8439-D9DF0820B927}" type="datetimeFigureOut">
              <a:rPr lang="en-IN" smtClean="0"/>
              <a:t>04-11-2022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6F6C5C-678C-4742-8DA5-F8E56DDCF384}" type="slidenum">
              <a:rPr lang="en-IN" smtClean="0"/>
              <a:t>‹#›</a:t>
            </a:fld>
            <a:endParaRPr lang="en-IN"/>
          </a:p>
        </p:txBody>
      </p:sp>
    </p:spTree>
    <p:extLst>
      <p:ext uri="{BB962C8B-B14F-4D97-AF65-F5344CB8AC3E}">
        <p14:creationId xmlns:p14="http://schemas.microsoft.com/office/powerpoint/2010/main" val="28393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7AB64-E270-42FE-8439-D9DF0820B927}" type="datetimeFigureOut">
              <a:rPr lang="en-IN" smtClean="0"/>
              <a:t>04-11-2022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6F6C5C-678C-4742-8DA5-F8E56DDCF384}" type="slidenum">
              <a:rPr lang="en-IN" smtClean="0"/>
              <a:t>‹#›</a:t>
            </a:fld>
            <a:endParaRPr lang="en-IN"/>
          </a:p>
        </p:txBody>
      </p:sp>
    </p:spTree>
    <p:extLst>
      <p:ext uri="{BB962C8B-B14F-4D97-AF65-F5344CB8AC3E}">
        <p14:creationId xmlns:p14="http://schemas.microsoft.com/office/powerpoint/2010/main" val="127510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D7AB64-E270-42FE-8439-D9DF0820B927}"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6F6C5C-678C-4742-8DA5-F8E56DDCF384}" type="slidenum">
              <a:rPr lang="en-IN" smtClean="0"/>
              <a:t>‹#›</a:t>
            </a:fld>
            <a:endParaRPr lang="en-IN"/>
          </a:p>
        </p:txBody>
      </p:sp>
    </p:spTree>
    <p:extLst>
      <p:ext uri="{BB962C8B-B14F-4D97-AF65-F5344CB8AC3E}">
        <p14:creationId xmlns:p14="http://schemas.microsoft.com/office/powerpoint/2010/main" val="131567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D7AB64-E270-42FE-8439-D9DF0820B927}"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6F6C5C-678C-4742-8DA5-F8E56DDCF384}" type="slidenum">
              <a:rPr lang="en-IN" smtClean="0"/>
              <a:t>‹#›</a:t>
            </a:fld>
            <a:endParaRPr lang="en-IN"/>
          </a:p>
        </p:txBody>
      </p:sp>
    </p:spTree>
    <p:extLst>
      <p:ext uri="{BB962C8B-B14F-4D97-AF65-F5344CB8AC3E}">
        <p14:creationId xmlns:p14="http://schemas.microsoft.com/office/powerpoint/2010/main" val="348698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D7AB64-E270-42FE-8439-D9DF0820B927}" type="datetimeFigureOut">
              <a:rPr lang="en-IN" smtClean="0"/>
              <a:t>04-11-2022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E6F6C5C-678C-4742-8DA5-F8E56DDCF384}" type="slidenum">
              <a:rPr lang="en-IN" smtClean="0"/>
              <a:t>‹#›</a:t>
            </a:fld>
            <a:endParaRPr lang="en-IN"/>
          </a:p>
        </p:txBody>
      </p:sp>
    </p:spTree>
    <p:extLst>
      <p:ext uri="{BB962C8B-B14F-4D97-AF65-F5344CB8AC3E}">
        <p14:creationId xmlns:p14="http://schemas.microsoft.com/office/powerpoint/2010/main" val="36212924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3370-DA27-4BEF-A319-53E1700E671E}"/>
              </a:ext>
            </a:extLst>
          </p:cNvPr>
          <p:cNvSpPr>
            <a:spLocks noGrp="1"/>
          </p:cNvSpPr>
          <p:nvPr>
            <p:ph type="ctrTitle"/>
          </p:nvPr>
        </p:nvSpPr>
        <p:spPr>
          <a:xfrm>
            <a:off x="865772" y="1018892"/>
            <a:ext cx="10963677" cy="2410108"/>
          </a:xfrm>
        </p:spPr>
        <p:txBody>
          <a:bodyPr/>
          <a:lstStyle/>
          <a:p>
            <a:r>
              <a:rPr lang="en-IN" dirty="0">
                <a:latin typeface="Amasis MT Pro Black" panose="020B0604020202020204" pitchFamily="18" charset="0"/>
              </a:rPr>
              <a:t>DEBUGGING in </a:t>
            </a:r>
            <a:r>
              <a:rPr lang="en-IN" dirty="0" err="1">
                <a:latin typeface="Amasis MT Pro Black" panose="020B0604020202020204" pitchFamily="18" charset="0"/>
              </a:rPr>
              <a:t>c#</a:t>
            </a:r>
            <a:r>
              <a:rPr lang="en-IN" dirty="0">
                <a:latin typeface="Amasis MT Pro Black" panose="020B0604020202020204" pitchFamily="18" charset="0"/>
              </a:rPr>
              <a:t> and angular</a:t>
            </a:r>
          </a:p>
        </p:txBody>
      </p:sp>
    </p:spTree>
    <p:extLst>
      <p:ext uri="{BB962C8B-B14F-4D97-AF65-F5344CB8AC3E}">
        <p14:creationId xmlns:p14="http://schemas.microsoft.com/office/powerpoint/2010/main" val="2113269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DEC59-D3EF-90CB-5C19-3C9DEDF7B224}"/>
              </a:ext>
            </a:extLst>
          </p:cNvPr>
          <p:cNvSpPr>
            <a:spLocks noGrp="1"/>
          </p:cNvSpPr>
          <p:nvPr>
            <p:ph idx="1"/>
          </p:nvPr>
        </p:nvSpPr>
        <p:spPr/>
        <p:txBody>
          <a:bodyPr/>
          <a:lstStyle/>
          <a:p>
            <a:r>
              <a:rPr kumimoji="0" lang="en-US" altLang="en-US" sz="2000" b="0" i="0" u="none" strike="noStrike" cap="none" normalizeH="0" baseline="0" dirty="0">
                <a:ln>
                  <a:noFill/>
                </a:ln>
                <a:effectLst/>
                <a:latin typeface="Open Sans" panose="020B0606030504020204" pitchFamily="34" charset="0"/>
                <a:cs typeface="Open Sans" panose="020B0606030504020204" pitchFamily="34" charset="0"/>
              </a:rPr>
              <a:t>Once a debug session starts, the Debug toolbar will appear on the top of the editor</a:t>
            </a:r>
            <a:r>
              <a:rPr kumimoji="0" lang="en-US" altLang="en-US" sz="20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a:t>
            </a:r>
          </a:p>
          <a:p>
            <a:endParaRPr lang="en-IN" dirty="0"/>
          </a:p>
          <a:p>
            <a:endParaRPr lang="en-IN"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Open Sans" panose="020B0606030504020204" pitchFamily="34" charset="0"/>
                <a:cs typeface="Open Sans" panose="020B0606030504020204" pitchFamily="34" charset="0"/>
              </a:rPr>
              <a:t>Continue / Pause -  F5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Open Sans" panose="020B0606030504020204" pitchFamily="34" charset="0"/>
                <a:cs typeface="Open Sans" panose="020B0606030504020204" pitchFamily="34" charset="0"/>
              </a:rPr>
              <a:t>Step Over -  F10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Open Sans" panose="020B0606030504020204" pitchFamily="34" charset="0"/>
                <a:cs typeface="Open Sans" panose="020B0606030504020204" pitchFamily="34" charset="0"/>
              </a:rPr>
              <a:t>Step Into -  F11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Open Sans" panose="020B0606030504020204" pitchFamily="34" charset="0"/>
                <a:cs typeface="Open Sans" panose="020B0606030504020204" pitchFamily="34" charset="0"/>
              </a:rPr>
              <a:t>Step Out -Shift+F11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Open Sans" panose="020B0606030504020204" pitchFamily="34" charset="0"/>
                <a:cs typeface="Open Sans" panose="020B0606030504020204" pitchFamily="34" charset="0"/>
              </a:rPr>
              <a:t>Restart  - Ctrl+Shift+F5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Open Sans" panose="020B0606030504020204" pitchFamily="34" charset="0"/>
                <a:cs typeface="Open Sans" panose="020B0606030504020204" pitchFamily="34" charset="0"/>
              </a:rPr>
              <a:t>Stop - Shift+F5</a:t>
            </a:r>
          </a:p>
          <a:p>
            <a:pPr marL="0" indent="0">
              <a:buNone/>
            </a:pPr>
            <a:endParaRPr lang="en-IN" dirty="0"/>
          </a:p>
        </p:txBody>
      </p:sp>
      <p:pic>
        <p:nvPicPr>
          <p:cNvPr id="3074" name="Picture 2">
            <a:extLst>
              <a:ext uri="{FF2B5EF4-FFF2-40B4-BE49-F238E27FC236}">
                <a16:creationId xmlns:a16="http://schemas.microsoft.com/office/drawing/2014/main" id="{96AD8830-B770-AA75-AE92-899CDE524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715" y="1804381"/>
            <a:ext cx="1533525" cy="3619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ebug Actions">
            <a:extLst>
              <a:ext uri="{FF2B5EF4-FFF2-40B4-BE49-F238E27FC236}">
                <a16:creationId xmlns:a16="http://schemas.microsoft.com/office/drawing/2014/main" id="{5E18C29C-49E9-F18B-04F9-53263CE48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842" y="2698767"/>
            <a:ext cx="2057400" cy="304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A5E1845-30A5-CED1-310C-C1F139197207}"/>
              </a:ext>
            </a:extLst>
          </p:cNvPr>
          <p:cNvSpPr txBox="1"/>
          <p:nvPr/>
        </p:nvSpPr>
        <p:spPr>
          <a:xfrm>
            <a:off x="913795" y="1361535"/>
            <a:ext cx="6094428" cy="369332"/>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open sans" panose="020B0606030504020204" pitchFamily="34" charset="0"/>
              </a:rPr>
              <a:t>Now, set your breakpoint, and run debug</a:t>
            </a:r>
            <a:r>
              <a:rPr lang="en-US" b="0" i="0" dirty="0">
                <a:solidFill>
                  <a:srgbClr val="212121"/>
                </a:solidFill>
                <a:effectLst/>
                <a:latin typeface="open sans" panose="020B0606030504020204" pitchFamily="34" charset="0"/>
              </a:rPr>
              <a:t>,</a:t>
            </a:r>
            <a:endParaRPr lang="en-IN" dirty="0"/>
          </a:p>
        </p:txBody>
      </p:sp>
      <p:sp>
        <p:nvSpPr>
          <p:cNvPr id="8" name="TextBox 7">
            <a:extLst>
              <a:ext uri="{FF2B5EF4-FFF2-40B4-BE49-F238E27FC236}">
                <a16:creationId xmlns:a16="http://schemas.microsoft.com/office/drawing/2014/main" id="{FCE7B16F-6D18-8305-3188-7A74AA92C55D}"/>
              </a:ext>
            </a:extLst>
          </p:cNvPr>
          <p:cNvSpPr txBox="1"/>
          <p:nvPr/>
        </p:nvSpPr>
        <p:spPr>
          <a:xfrm>
            <a:off x="913795" y="725985"/>
            <a:ext cx="6094428" cy="369332"/>
          </a:xfrm>
          <a:prstGeom prst="rect">
            <a:avLst/>
          </a:prstGeom>
          <a:noFill/>
        </p:spPr>
        <p:txBody>
          <a:bodyPr wrap="square">
            <a:spAutoFit/>
          </a:bodyPr>
          <a:lstStyle/>
          <a:p>
            <a:pPr marL="285750" indent="-285750">
              <a:buFont typeface="Arial" panose="020B0604020202020204" pitchFamily="34" charset="0"/>
              <a:buChar char="•"/>
            </a:pPr>
            <a:r>
              <a:rPr lang="en-US" b="1" i="0" dirty="0">
                <a:effectLst/>
                <a:latin typeface="open sans" panose="020B0606030504020204" pitchFamily="34" charset="0"/>
              </a:rPr>
              <a:t>STEP 05: </a:t>
            </a:r>
            <a:endParaRPr lang="en-IN" dirty="0"/>
          </a:p>
        </p:txBody>
      </p:sp>
    </p:spTree>
    <p:extLst>
      <p:ext uri="{BB962C8B-B14F-4D97-AF65-F5344CB8AC3E}">
        <p14:creationId xmlns:p14="http://schemas.microsoft.com/office/powerpoint/2010/main" val="1114664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33349-59DA-81B3-4604-45448049D3A8}"/>
              </a:ext>
            </a:extLst>
          </p:cNvPr>
          <p:cNvSpPr>
            <a:spLocks noGrp="1"/>
          </p:cNvSpPr>
          <p:nvPr>
            <p:ph idx="1"/>
          </p:nvPr>
        </p:nvSpPr>
        <p:spPr>
          <a:xfrm>
            <a:off x="913794" y="597202"/>
            <a:ext cx="10353762" cy="3695136"/>
          </a:xfrm>
        </p:spPr>
        <p:txBody>
          <a:bodyPr/>
          <a:lstStyle/>
          <a:p>
            <a:r>
              <a:rPr lang="en-US" b="1" i="0" dirty="0">
                <a:effectLst/>
                <a:latin typeface="open sans" panose="020B0606030504020204" pitchFamily="34" charset="0"/>
              </a:rPr>
              <a:t>STEP 06: </a:t>
            </a:r>
            <a:endParaRPr lang="en-IN" dirty="0"/>
          </a:p>
          <a:p>
            <a:r>
              <a:rPr lang="en-US" b="0" i="0" dirty="0">
                <a:effectLst/>
                <a:latin typeface="open sans" panose="020B0606030504020204" pitchFamily="34" charset="0"/>
              </a:rPr>
              <a:t>The debug session is on like this,</a:t>
            </a:r>
          </a:p>
          <a:p>
            <a:pPr marL="0" indent="0">
              <a:buNone/>
            </a:pPr>
            <a:endParaRPr lang="en-IN" dirty="0"/>
          </a:p>
        </p:txBody>
      </p:sp>
      <p:pic>
        <p:nvPicPr>
          <p:cNvPr id="5" name="Picture 4">
            <a:extLst>
              <a:ext uri="{FF2B5EF4-FFF2-40B4-BE49-F238E27FC236}">
                <a16:creationId xmlns:a16="http://schemas.microsoft.com/office/drawing/2014/main" id="{65BF2162-96DA-CA99-2D05-20614F429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183" y="1908387"/>
            <a:ext cx="9165633" cy="3936231"/>
          </a:xfrm>
          <a:prstGeom prst="rect">
            <a:avLst/>
          </a:prstGeom>
        </p:spPr>
      </p:pic>
    </p:spTree>
    <p:extLst>
      <p:ext uri="{BB962C8B-B14F-4D97-AF65-F5344CB8AC3E}">
        <p14:creationId xmlns:p14="http://schemas.microsoft.com/office/powerpoint/2010/main" val="143834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6EA542-25B2-A6B7-7E92-ABEFAC60C2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27" y="207391"/>
            <a:ext cx="11880582" cy="6449478"/>
          </a:xfrm>
        </p:spPr>
      </p:pic>
    </p:spTree>
    <p:extLst>
      <p:ext uri="{BB962C8B-B14F-4D97-AF65-F5344CB8AC3E}">
        <p14:creationId xmlns:p14="http://schemas.microsoft.com/office/powerpoint/2010/main" val="116851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0C6A-D5A3-4051-B5DB-FC138FA01608}"/>
              </a:ext>
            </a:extLst>
          </p:cNvPr>
          <p:cNvSpPr>
            <a:spLocks noGrp="1"/>
          </p:cNvSpPr>
          <p:nvPr>
            <p:ph type="title"/>
          </p:nvPr>
        </p:nvSpPr>
        <p:spPr/>
        <p:txBody>
          <a:bodyPr/>
          <a:lstStyle/>
          <a:p>
            <a:r>
              <a:rPr lang="en-IN" dirty="0"/>
              <a:t>Debugging in </a:t>
            </a:r>
            <a:r>
              <a:rPr lang="en-IN" dirty="0" err="1"/>
              <a:t>c#</a:t>
            </a:r>
            <a:endParaRPr lang="en-IN" dirty="0"/>
          </a:p>
        </p:txBody>
      </p:sp>
      <p:sp>
        <p:nvSpPr>
          <p:cNvPr id="3" name="Content Placeholder 2">
            <a:extLst>
              <a:ext uri="{FF2B5EF4-FFF2-40B4-BE49-F238E27FC236}">
                <a16:creationId xmlns:a16="http://schemas.microsoft.com/office/drawing/2014/main" id="{74376BB4-4408-43D9-96AA-DEE6FCBDE89C}"/>
              </a:ext>
            </a:extLst>
          </p:cNvPr>
          <p:cNvSpPr>
            <a:spLocks noGrp="1"/>
          </p:cNvSpPr>
          <p:nvPr>
            <p:ph idx="1"/>
          </p:nvPr>
        </p:nvSpPr>
        <p:spPr/>
        <p:txBody>
          <a:bodyPr>
            <a:normAutofit/>
          </a:bodyPr>
          <a:lstStyle/>
          <a:p>
            <a:r>
              <a:rPr lang="en-IN" sz="3200" b="0" i="0" dirty="0">
                <a:effectLst/>
                <a:latin typeface="Times New Roman" panose="02020603050405020304" pitchFamily="18" charset="0"/>
                <a:cs typeface="Times New Roman" panose="02020603050405020304" pitchFamily="18" charset="0"/>
              </a:rPr>
              <a:t>Debugging is the process of locating and removing coding mistakes in computer programs. In information technology and engineering, the word 'bug' is a synonym for the word 'error.' The goal of debugging is to identify and correct an error's root cause.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5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CF0C-8477-4237-9C2A-C94791A523F8}"/>
              </a:ext>
            </a:extLst>
          </p:cNvPr>
          <p:cNvSpPr>
            <a:spLocks noGrp="1"/>
          </p:cNvSpPr>
          <p:nvPr>
            <p:ph type="title"/>
          </p:nvPr>
        </p:nvSpPr>
        <p:spPr>
          <a:xfrm>
            <a:off x="1141412" y="327514"/>
            <a:ext cx="9905998" cy="1478570"/>
          </a:xfrm>
        </p:spPr>
        <p:txBody>
          <a:bodyPr/>
          <a:lstStyle/>
          <a:p>
            <a:r>
              <a:rPr lang="en-IN" dirty="0"/>
              <a:t>Why debugging?</a:t>
            </a:r>
          </a:p>
        </p:txBody>
      </p:sp>
      <p:sp>
        <p:nvSpPr>
          <p:cNvPr id="3" name="Content Placeholder 2">
            <a:extLst>
              <a:ext uri="{FF2B5EF4-FFF2-40B4-BE49-F238E27FC236}">
                <a16:creationId xmlns:a16="http://schemas.microsoft.com/office/drawing/2014/main" id="{8B4DFA94-D42B-49AF-A78F-87BF1C563CA9}"/>
              </a:ext>
            </a:extLst>
          </p:cNvPr>
          <p:cNvSpPr>
            <a:spLocks noGrp="1"/>
          </p:cNvSpPr>
          <p:nvPr>
            <p:ph idx="1"/>
          </p:nvPr>
        </p:nvSpPr>
        <p:spPr>
          <a:xfrm>
            <a:off x="1141412" y="1732547"/>
            <a:ext cx="9905999" cy="4058654"/>
          </a:xfrm>
        </p:spPr>
        <p:txBody>
          <a:bodyPr>
            <a:normAutofit fontScale="92500" lnSpcReduction="10000"/>
          </a:bodyPr>
          <a:lstStyle/>
          <a:p>
            <a:r>
              <a:rPr lang="en-IN" dirty="0">
                <a:latin typeface="arial" panose="020B0604020202020204" pitchFamily="34" charset="0"/>
              </a:rPr>
              <a:t>D</a:t>
            </a:r>
            <a:r>
              <a:rPr lang="en-IN" b="0" i="0" dirty="0">
                <a:effectLst/>
                <a:latin typeface="arial" panose="020B0604020202020204" pitchFamily="34" charset="0"/>
              </a:rPr>
              <a:t>ebugging is an important activity during software development and maintenance. Testing is performed </a:t>
            </a:r>
            <a:r>
              <a:rPr lang="en-IN" b="1" i="0" dirty="0">
                <a:effectLst/>
                <a:latin typeface="arial" panose="020B0604020202020204" pitchFamily="34" charset="0"/>
              </a:rPr>
              <a:t>to check if the code contains errors</a:t>
            </a:r>
            <a:r>
              <a:rPr lang="en-IN" b="0" i="0" dirty="0">
                <a:effectLst/>
                <a:latin typeface="arial" panose="020B0604020202020204" pitchFamily="34" charset="0"/>
              </a:rPr>
              <a:t> whereas de- bugging is done to locate and fix these errors.</a:t>
            </a:r>
          </a:p>
          <a:p>
            <a:pPr algn="l" rtl="0">
              <a:buFont typeface="Arial" panose="020B0604020202020204" pitchFamily="34" charset="0"/>
              <a:buChar char="•"/>
            </a:pPr>
            <a:r>
              <a:rPr lang="en-IN" b="0" i="0" dirty="0">
                <a:effectLst/>
                <a:latin typeface="Open Sans" panose="020B0606030504020204" pitchFamily="34" charset="0"/>
              </a:rPr>
              <a:t>Identification of the problem and ready the report.</a:t>
            </a:r>
          </a:p>
          <a:p>
            <a:pPr algn="l" rtl="0">
              <a:buFont typeface="Arial" panose="020B0604020202020204" pitchFamily="34" charset="0"/>
              <a:buChar char="•"/>
            </a:pPr>
            <a:r>
              <a:rPr lang="en-IN" b="0" i="0" dirty="0">
                <a:effectLst/>
                <a:latin typeface="Open Sans" panose="020B0606030504020204" pitchFamily="34" charset="0"/>
              </a:rPr>
              <a:t>Describe the bug and Assigning the report to the software engineer.</a:t>
            </a:r>
          </a:p>
          <a:p>
            <a:pPr algn="l" rtl="0">
              <a:buFont typeface="Arial" panose="020B0604020202020204" pitchFamily="34" charset="0"/>
              <a:buChar char="•"/>
            </a:pPr>
            <a:r>
              <a:rPr lang="en-IN" b="0" i="0" dirty="0">
                <a:effectLst/>
                <a:latin typeface="Open Sans" panose="020B0606030504020204" pitchFamily="34" charset="0"/>
              </a:rPr>
              <a:t>Defect Analysis using modelling, documentation, finding and testing candidate flaws, etc.</a:t>
            </a:r>
          </a:p>
          <a:p>
            <a:pPr algn="l" rtl="0">
              <a:buFont typeface="Arial" panose="020B0604020202020204" pitchFamily="34" charset="0"/>
              <a:buChar char="•"/>
            </a:pPr>
            <a:r>
              <a:rPr lang="en-IN" b="0" i="0" dirty="0">
                <a:effectLst/>
                <a:latin typeface="Open Sans" panose="020B0606030504020204" pitchFamily="34" charset="0"/>
              </a:rPr>
              <a:t>Defect Resolution by making the required changes to the system. Based on that try to find the cause of the bug.</a:t>
            </a:r>
          </a:p>
          <a:p>
            <a:pPr algn="l" rtl="0">
              <a:buFont typeface="Arial" panose="020B0604020202020204" pitchFamily="34" charset="0"/>
              <a:buChar char="•"/>
            </a:pPr>
            <a:r>
              <a:rPr lang="en-IN" b="0" i="0" dirty="0">
                <a:effectLst/>
                <a:latin typeface="Open Sans" panose="020B0606030504020204" pitchFamily="34" charset="0"/>
              </a:rPr>
              <a:t>During the fix existing bug check that any new bug does not occur.</a:t>
            </a:r>
          </a:p>
          <a:p>
            <a:endParaRPr lang="en-IN" dirty="0"/>
          </a:p>
        </p:txBody>
      </p:sp>
    </p:spTree>
    <p:extLst>
      <p:ext uri="{BB962C8B-B14F-4D97-AF65-F5344CB8AC3E}">
        <p14:creationId xmlns:p14="http://schemas.microsoft.com/office/powerpoint/2010/main" val="408644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02D9-B0B9-4FBB-89F6-256FADB67732}"/>
              </a:ext>
            </a:extLst>
          </p:cNvPr>
          <p:cNvSpPr>
            <a:spLocks noGrp="1"/>
          </p:cNvSpPr>
          <p:nvPr>
            <p:ph type="title"/>
          </p:nvPr>
        </p:nvSpPr>
        <p:spPr>
          <a:xfrm>
            <a:off x="1135690" y="-54054"/>
            <a:ext cx="9905998" cy="1478570"/>
          </a:xfrm>
        </p:spPr>
        <p:txBody>
          <a:bodyPr/>
          <a:lstStyle/>
          <a:p>
            <a:r>
              <a:rPr lang="en-IN" dirty="0"/>
              <a:t>breakpoints</a:t>
            </a:r>
          </a:p>
        </p:txBody>
      </p:sp>
      <p:pic>
        <p:nvPicPr>
          <p:cNvPr id="1026" name="Picture 2">
            <a:extLst>
              <a:ext uri="{FF2B5EF4-FFF2-40B4-BE49-F238E27FC236}">
                <a16:creationId xmlns:a16="http://schemas.microsoft.com/office/drawing/2014/main" id="{6F3AA92A-99F7-44CB-A952-3E3DA6DFB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856" y="1715882"/>
            <a:ext cx="6384994" cy="28897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13AB0D04-EB7B-4850-90CC-37B668BD6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883" y="3121695"/>
            <a:ext cx="484939" cy="344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1FDC6EB-6ED5-4197-9D05-80FF5F719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4747" y="3675827"/>
            <a:ext cx="584167" cy="41987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5BB8518C-E3A9-4C68-A88D-C1E4FFD148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0811" y="4616344"/>
            <a:ext cx="603417" cy="3965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8CAC8C5-B1FD-4B67-AAD1-FA79BB9A73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2055" y="5500111"/>
            <a:ext cx="461979" cy="36958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78E8CC5C-DAA8-4F01-91B8-337A92271F6A}"/>
              </a:ext>
            </a:extLst>
          </p:cNvPr>
          <p:cNvSpPr txBox="1"/>
          <p:nvPr/>
        </p:nvSpPr>
        <p:spPr>
          <a:xfrm>
            <a:off x="1156847" y="1009169"/>
            <a:ext cx="10149021" cy="646331"/>
          </a:xfrm>
          <a:prstGeom prst="rect">
            <a:avLst/>
          </a:prstGeom>
          <a:noFill/>
        </p:spPr>
        <p:txBody>
          <a:bodyPr wrap="square">
            <a:spAutoFit/>
          </a:bodyPr>
          <a:lstStyle/>
          <a:p>
            <a:r>
              <a:rPr lang="en-IN" b="0" i="0" dirty="0">
                <a:effectLst/>
                <a:latin typeface="Whitney"/>
              </a:rPr>
              <a:t>Breakpoint – A line number of interest in your program. When the debugger is running it halts execution of the program at this line.</a:t>
            </a:r>
            <a:endParaRPr lang="en-IN" dirty="0"/>
          </a:p>
        </p:txBody>
      </p:sp>
      <p:sp>
        <p:nvSpPr>
          <p:cNvPr id="21" name="TextBox 20">
            <a:extLst>
              <a:ext uri="{FF2B5EF4-FFF2-40B4-BE49-F238E27FC236}">
                <a16:creationId xmlns:a16="http://schemas.microsoft.com/office/drawing/2014/main" id="{1F5908F9-418A-48EA-B15C-A8811F9D2CA0}"/>
              </a:ext>
            </a:extLst>
          </p:cNvPr>
          <p:cNvSpPr txBox="1"/>
          <p:nvPr/>
        </p:nvSpPr>
        <p:spPr>
          <a:xfrm>
            <a:off x="1135690" y="2164573"/>
            <a:ext cx="10149021" cy="646331"/>
          </a:xfrm>
          <a:prstGeom prst="rect">
            <a:avLst/>
          </a:prstGeom>
          <a:noFill/>
        </p:spPr>
        <p:txBody>
          <a:bodyPr wrap="square">
            <a:spAutoFit/>
          </a:bodyPr>
          <a:lstStyle/>
          <a:p>
            <a:pPr algn="l"/>
            <a:r>
              <a:rPr lang="en-IN" b="0" i="0" dirty="0">
                <a:effectLst/>
                <a:latin typeface="Whitney"/>
              </a:rPr>
              <a:t>Call stack – A list of functions in the debugger that explains how the program got to where it currently is. Think of this as a live stack trace, without the exception.</a:t>
            </a:r>
          </a:p>
        </p:txBody>
      </p:sp>
      <p:sp>
        <p:nvSpPr>
          <p:cNvPr id="25" name="TextBox 24">
            <a:extLst>
              <a:ext uri="{FF2B5EF4-FFF2-40B4-BE49-F238E27FC236}">
                <a16:creationId xmlns:a16="http://schemas.microsoft.com/office/drawing/2014/main" id="{B82FB19F-E72A-4BF2-B26D-E8AE23FA1D14}"/>
              </a:ext>
            </a:extLst>
          </p:cNvPr>
          <p:cNvSpPr txBox="1"/>
          <p:nvPr/>
        </p:nvSpPr>
        <p:spPr>
          <a:xfrm>
            <a:off x="1156847" y="2782669"/>
            <a:ext cx="10019899" cy="646331"/>
          </a:xfrm>
          <a:prstGeom prst="rect">
            <a:avLst/>
          </a:prstGeom>
          <a:noFill/>
        </p:spPr>
        <p:txBody>
          <a:bodyPr wrap="square">
            <a:spAutoFit/>
          </a:bodyPr>
          <a:lstStyle/>
          <a:p>
            <a:r>
              <a:rPr kumimoji="0" lang="en-US" altLang="en-US" sz="1800" b="0" i="0" u="none" strike="noStrike" cap="none" normalizeH="0" baseline="0" dirty="0">
                <a:ln>
                  <a:noFill/>
                </a:ln>
                <a:effectLst/>
                <a:latin typeface="Whitney"/>
              </a:rPr>
              <a:t>Continue – An action to take in the debugger that will continue execution until the next breakpoint is reached or the program exits</a:t>
            </a:r>
            <a:endParaRPr lang="en-IN" dirty="0"/>
          </a:p>
        </p:txBody>
      </p:sp>
      <p:sp>
        <p:nvSpPr>
          <p:cNvPr id="27" name="TextBox 26">
            <a:extLst>
              <a:ext uri="{FF2B5EF4-FFF2-40B4-BE49-F238E27FC236}">
                <a16:creationId xmlns:a16="http://schemas.microsoft.com/office/drawing/2014/main" id="{B4BEDAED-CC5C-4730-9506-132A22292664}"/>
              </a:ext>
            </a:extLst>
          </p:cNvPr>
          <p:cNvSpPr txBox="1"/>
          <p:nvPr/>
        </p:nvSpPr>
        <p:spPr>
          <a:xfrm>
            <a:off x="1135689" y="3399956"/>
            <a:ext cx="9854301" cy="646331"/>
          </a:xfrm>
          <a:prstGeom prst="rect">
            <a:avLst/>
          </a:prstGeom>
          <a:noFill/>
        </p:spPr>
        <p:txBody>
          <a:bodyPr wrap="square">
            <a:spAutoFit/>
          </a:bodyPr>
          <a:lstStyle/>
          <a:p>
            <a:r>
              <a:rPr lang="en-IN" b="0" i="0" dirty="0">
                <a:effectLst/>
                <a:latin typeface="Whitney"/>
              </a:rPr>
              <a:t>Step over – An action to take in the debugger that will step over a given line. If the line contains a function the function will be executed and the result returned without debugging each line.</a:t>
            </a:r>
            <a:endParaRPr lang="en-IN" dirty="0"/>
          </a:p>
        </p:txBody>
      </p:sp>
      <p:sp>
        <p:nvSpPr>
          <p:cNvPr id="29" name="TextBox 28">
            <a:extLst>
              <a:ext uri="{FF2B5EF4-FFF2-40B4-BE49-F238E27FC236}">
                <a16:creationId xmlns:a16="http://schemas.microsoft.com/office/drawing/2014/main" id="{C8FA187F-F2D3-4168-9742-909EC429306F}"/>
              </a:ext>
            </a:extLst>
          </p:cNvPr>
          <p:cNvSpPr txBox="1"/>
          <p:nvPr/>
        </p:nvSpPr>
        <p:spPr>
          <a:xfrm>
            <a:off x="1135689" y="4026600"/>
            <a:ext cx="10019898" cy="923330"/>
          </a:xfrm>
          <a:prstGeom prst="rect">
            <a:avLst/>
          </a:prstGeom>
          <a:noFill/>
        </p:spPr>
        <p:txBody>
          <a:bodyPr wrap="square">
            <a:spAutoFit/>
          </a:bodyPr>
          <a:lstStyle/>
          <a:p>
            <a:r>
              <a:rPr lang="en-IN" b="0" i="0" dirty="0">
                <a:effectLst/>
                <a:latin typeface="Whitney"/>
              </a:rPr>
              <a:t>Step into – An action to take in the debugger. If the line does not contain a function it behaves the same as “step over” but if it does the debugger will enter the called function and continue line-by-line debugging there.</a:t>
            </a:r>
            <a:endParaRPr lang="en-IN" dirty="0"/>
          </a:p>
        </p:txBody>
      </p:sp>
      <p:sp>
        <p:nvSpPr>
          <p:cNvPr id="31" name="TextBox 30">
            <a:extLst>
              <a:ext uri="{FF2B5EF4-FFF2-40B4-BE49-F238E27FC236}">
                <a16:creationId xmlns:a16="http://schemas.microsoft.com/office/drawing/2014/main" id="{86900C58-ABEB-4185-998D-2DD7775C409B}"/>
              </a:ext>
            </a:extLst>
          </p:cNvPr>
          <p:cNvSpPr txBox="1"/>
          <p:nvPr/>
        </p:nvSpPr>
        <p:spPr>
          <a:xfrm>
            <a:off x="1109840" y="5118119"/>
            <a:ext cx="9905997" cy="646331"/>
          </a:xfrm>
          <a:prstGeom prst="rect">
            <a:avLst/>
          </a:prstGeom>
          <a:noFill/>
        </p:spPr>
        <p:txBody>
          <a:bodyPr wrap="square">
            <a:spAutoFit/>
          </a:bodyPr>
          <a:lstStyle/>
          <a:p>
            <a:r>
              <a:rPr lang="en-IN" b="0" i="0" dirty="0">
                <a:effectLst/>
                <a:latin typeface="Whitney"/>
              </a:rPr>
              <a:t>Step out – An action to take in the debugger that returns to the line where the current function was called.</a:t>
            </a:r>
            <a:endParaRPr lang="en-IN" dirty="0"/>
          </a:p>
        </p:txBody>
      </p:sp>
    </p:spTree>
    <p:extLst>
      <p:ext uri="{BB962C8B-B14F-4D97-AF65-F5344CB8AC3E}">
        <p14:creationId xmlns:p14="http://schemas.microsoft.com/office/powerpoint/2010/main" val="355197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6C24F-4DEA-4E9F-8006-B192F9E3D266}"/>
              </a:ext>
            </a:extLst>
          </p:cNvPr>
          <p:cNvSpPr>
            <a:spLocks noGrp="1"/>
          </p:cNvSpPr>
          <p:nvPr>
            <p:ph type="title"/>
          </p:nvPr>
        </p:nvSpPr>
        <p:spPr>
          <a:xfrm>
            <a:off x="913795" y="119406"/>
            <a:ext cx="10353761" cy="1326321"/>
          </a:xfrm>
        </p:spPr>
        <p:txBody>
          <a:bodyPr/>
          <a:lstStyle/>
          <a:p>
            <a:r>
              <a:rPr lang="en-IN" dirty="0"/>
              <a:t>Debugging in angular</a:t>
            </a:r>
          </a:p>
        </p:txBody>
      </p:sp>
      <p:sp>
        <p:nvSpPr>
          <p:cNvPr id="3" name="Content Placeholder 2">
            <a:extLst>
              <a:ext uri="{FF2B5EF4-FFF2-40B4-BE49-F238E27FC236}">
                <a16:creationId xmlns:a16="http://schemas.microsoft.com/office/drawing/2014/main" id="{C093048A-25CF-491C-8AE3-9CEB97992E55}"/>
              </a:ext>
            </a:extLst>
          </p:cNvPr>
          <p:cNvSpPr>
            <a:spLocks noGrp="1"/>
          </p:cNvSpPr>
          <p:nvPr>
            <p:ph idx="1"/>
          </p:nvPr>
        </p:nvSpPr>
        <p:spPr>
          <a:xfrm>
            <a:off x="998637" y="1219371"/>
            <a:ext cx="10353762" cy="3695136"/>
          </a:xfrm>
        </p:spPr>
        <p:txBody>
          <a:bodyPr/>
          <a:lstStyle/>
          <a:p>
            <a:pPr algn="l"/>
            <a:r>
              <a:rPr lang="en-US" b="1" i="0" dirty="0">
                <a:effectLst/>
                <a:latin typeface="open sans" panose="020B0606030504020204" pitchFamily="34" charset="0"/>
              </a:rPr>
              <a:t>STEP 01:</a:t>
            </a:r>
          </a:p>
          <a:p>
            <a:pPr algn="l"/>
            <a:r>
              <a:rPr lang="en-US" b="1" i="0" dirty="0">
                <a:effectLst/>
                <a:latin typeface="open sans" panose="020B0606030504020204" pitchFamily="34" charset="0"/>
              </a:rPr>
              <a:t> Install Debugger for Chrome </a:t>
            </a:r>
            <a:r>
              <a:rPr lang="en-US" b="0" i="0" dirty="0">
                <a:effectLst/>
                <a:latin typeface="open sans" panose="020B0606030504020204" pitchFamily="34" charset="0"/>
              </a:rPr>
              <a:t>(you could install other debuggers you like, such as Firefox Debugger) </a:t>
            </a:r>
          </a:p>
          <a:p>
            <a:pPr algn="l"/>
            <a:r>
              <a:rPr lang="en-US" b="0" i="0" dirty="0">
                <a:effectLst/>
                <a:latin typeface="open sans" panose="020B0606030504020204" pitchFamily="34" charset="0"/>
              </a:rPr>
              <a:t>In VS Code environment:  Left Click Manage (Left Bottom Corner) &gt; Extensions (or </a:t>
            </a:r>
            <a:r>
              <a:rPr lang="en-US" b="0" i="0" dirty="0" err="1">
                <a:effectLst/>
                <a:latin typeface="open sans" panose="020B0606030504020204" pitchFamily="34" charset="0"/>
              </a:rPr>
              <a:t>Ctrl+Shift+X</a:t>
            </a:r>
            <a:r>
              <a:rPr lang="en-US" b="0" i="0" dirty="0">
                <a:effectLst/>
                <a:latin typeface="open sans" panose="020B0606030504020204" pitchFamily="34" charset="0"/>
              </a:rPr>
              <a:t>) </a:t>
            </a:r>
          </a:p>
          <a:p>
            <a:pPr algn="l"/>
            <a:endParaRPr lang="en-US" dirty="0">
              <a:effectLst/>
              <a:latin typeface="open sans" panose="020B0606030504020204" pitchFamily="34" charset="0"/>
            </a:endParaRPr>
          </a:p>
          <a:p>
            <a:pPr algn="l"/>
            <a:endParaRPr lang="en-US" b="0" i="0" dirty="0">
              <a:effectLst/>
              <a:latin typeface="open sans" panose="020B0606030504020204" pitchFamily="34" charset="0"/>
            </a:endParaRPr>
          </a:p>
          <a:p>
            <a:endParaRPr lang="en-IN" dirty="0"/>
          </a:p>
        </p:txBody>
      </p:sp>
      <p:pic>
        <p:nvPicPr>
          <p:cNvPr id="5" name="Picture 4">
            <a:extLst>
              <a:ext uri="{FF2B5EF4-FFF2-40B4-BE49-F238E27FC236}">
                <a16:creationId xmlns:a16="http://schemas.microsoft.com/office/drawing/2014/main" id="{EA931E58-8AA7-D6AF-8779-1DF922DF4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4354" y="3226193"/>
            <a:ext cx="3033859" cy="3376627"/>
          </a:xfrm>
          <a:prstGeom prst="rect">
            <a:avLst/>
          </a:prstGeom>
        </p:spPr>
      </p:pic>
    </p:spTree>
    <p:extLst>
      <p:ext uri="{BB962C8B-B14F-4D97-AF65-F5344CB8AC3E}">
        <p14:creationId xmlns:p14="http://schemas.microsoft.com/office/powerpoint/2010/main" val="329784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6280F-7F8D-F1FB-6B34-017747E79AB6}"/>
              </a:ext>
            </a:extLst>
          </p:cNvPr>
          <p:cNvSpPr>
            <a:spLocks noGrp="1"/>
          </p:cNvSpPr>
          <p:nvPr>
            <p:ph idx="1"/>
          </p:nvPr>
        </p:nvSpPr>
        <p:spPr>
          <a:xfrm>
            <a:off x="762966" y="531214"/>
            <a:ext cx="10353762" cy="3695136"/>
          </a:xfrm>
        </p:spPr>
        <p:txBody>
          <a:bodyPr/>
          <a:lstStyle/>
          <a:p>
            <a:r>
              <a:rPr lang="en-US" b="1" i="0" dirty="0">
                <a:effectLst/>
                <a:latin typeface="open sans" panose="020B0606030504020204" pitchFamily="34" charset="0"/>
              </a:rPr>
              <a:t>STEP 02:</a:t>
            </a:r>
          </a:p>
          <a:p>
            <a:r>
              <a:rPr lang="en-US" b="0" i="0" dirty="0">
                <a:effectLst/>
                <a:latin typeface="open sans" panose="020B0606030504020204" pitchFamily="34" charset="0"/>
              </a:rPr>
              <a:t>Open the Extensions view.  Then type 'chrome' in the search box. You'll see the extensions: Debugger for Chrome</a:t>
            </a:r>
            <a:r>
              <a:rPr lang="en-US" b="0" i="0" dirty="0">
                <a:solidFill>
                  <a:srgbClr val="212121"/>
                </a:solidFill>
                <a:effectLst/>
                <a:latin typeface="open sans" panose="020B0606030504020204" pitchFamily="34" charset="0"/>
              </a:rPr>
              <a:t>.</a:t>
            </a:r>
          </a:p>
          <a:p>
            <a:endParaRPr lang="en-US" b="1" i="0" dirty="0">
              <a:effectLst/>
              <a:latin typeface="open sans" panose="020B0606030504020204" pitchFamily="34" charset="0"/>
            </a:endParaRPr>
          </a:p>
          <a:p>
            <a:endParaRPr lang="en-IN" dirty="0"/>
          </a:p>
        </p:txBody>
      </p:sp>
      <p:pic>
        <p:nvPicPr>
          <p:cNvPr id="5" name="Picture 4">
            <a:extLst>
              <a:ext uri="{FF2B5EF4-FFF2-40B4-BE49-F238E27FC236}">
                <a16:creationId xmlns:a16="http://schemas.microsoft.com/office/drawing/2014/main" id="{F074FAF7-F614-9178-BB1B-654BC448F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758" y="1904214"/>
            <a:ext cx="3904366" cy="3780732"/>
          </a:xfrm>
          <a:prstGeom prst="rect">
            <a:avLst/>
          </a:prstGeom>
        </p:spPr>
      </p:pic>
      <p:sp>
        <p:nvSpPr>
          <p:cNvPr id="7" name="TextBox 6">
            <a:extLst>
              <a:ext uri="{FF2B5EF4-FFF2-40B4-BE49-F238E27FC236}">
                <a16:creationId xmlns:a16="http://schemas.microsoft.com/office/drawing/2014/main" id="{FFC3A202-4E65-108B-6568-9D2ED04994CB}"/>
              </a:ext>
            </a:extLst>
          </p:cNvPr>
          <p:cNvSpPr txBox="1"/>
          <p:nvPr/>
        </p:nvSpPr>
        <p:spPr>
          <a:xfrm>
            <a:off x="762965" y="5798069"/>
            <a:ext cx="10266395" cy="369332"/>
          </a:xfrm>
          <a:prstGeom prst="rect">
            <a:avLst/>
          </a:prstGeom>
          <a:noFill/>
        </p:spPr>
        <p:txBody>
          <a:bodyPr wrap="square">
            <a:spAutoFit/>
          </a:bodyPr>
          <a:lstStyle/>
          <a:p>
            <a:r>
              <a:rPr lang="en-US" b="0" i="0" dirty="0">
                <a:effectLst/>
                <a:latin typeface="open sans" panose="020B0606030504020204" pitchFamily="34" charset="0"/>
              </a:rPr>
              <a:t>In VS Code environment: Click Run Button on the left side (or Ctrl+Shift+D) </a:t>
            </a:r>
            <a:endParaRPr lang="en-IN" dirty="0"/>
          </a:p>
        </p:txBody>
      </p:sp>
    </p:spTree>
    <p:extLst>
      <p:ext uri="{BB962C8B-B14F-4D97-AF65-F5344CB8AC3E}">
        <p14:creationId xmlns:p14="http://schemas.microsoft.com/office/powerpoint/2010/main" val="203646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2B8597-3F96-118A-0898-5BA8745E31FC}"/>
              </a:ext>
            </a:extLst>
          </p:cNvPr>
          <p:cNvSpPr>
            <a:spLocks noGrp="1"/>
          </p:cNvSpPr>
          <p:nvPr>
            <p:ph idx="1"/>
          </p:nvPr>
        </p:nvSpPr>
        <p:spPr>
          <a:xfrm>
            <a:off x="696979" y="292395"/>
            <a:ext cx="10353762" cy="3695136"/>
          </a:xfrm>
        </p:spPr>
        <p:txBody>
          <a:bodyPr/>
          <a:lstStyle/>
          <a:p>
            <a:r>
              <a:rPr lang="en-US" b="1" i="0" dirty="0">
                <a:effectLst/>
                <a:latin typeface="open sans" panose="020B0606030504020204" pitchFamily="34" charset="0"/>
              </a:rPr>
              <a:t>STEP 03:</a:t>
            </a:r>
          </a:p>
          <a:p>
            <a:r>
              <a:rPr kumimoji="0" lang="en-US" altLang="en-US" sz="2000" b="0" i="0" u="none" strike="noStrike" cap="none" normalizeH="0" baseline="0" dirty="0">
                <a:ln>
                  <a:noFill/>
                </a:ln>
                <a:effectLst/>
                <a:latin typeface="Open Sans" panose="020B0606030504020204" pitchFamily="34" charset="0"/>
                <a:cs typeface="Open Sans" panose="020B0606030504020204" pitchFamily="34" charset="0"/>
              </a:rPr>
              <a:t>If running and debugging is not yet configured (no </a:t>
            </a:r>
            <a:r>
              <a:rPr kumimoji="0" lang="en-US" altLang="en-US" sz="2000" b="0" i="0" u="none" strike="noStrike" cap="none" normalizeH="0" baseline="0" dirty="0" err="1">
                <a:ln>
                  <a:noFill/>
                </a:ln>
                <a:effectLst/>
                <a:latin typeface="Arial Unicode MS"/>
              </a:rPr>
              <a:t>launch.json</a:t>
            </a:r>
            <a:r>
              <a:rPr kumimoji="0" lang="en-US" altLang="en-US" sz="2000" b="0" i="0" u="none" strike="noStrike" cap="none" normalizeH="0" baseline="0" dirty="0">
                <a:ln>
                  <a:noFill/>
                </a:ln>
                <a:effectLst/>
                <a:latin typeface="Open Sans" panose="020B0606030504020204" pitchFamily="34" charset="0"/>
                <a:cs typeface="Open Sans" panose="020B0606030504020204" pitchFamily="34" charset="0"/>
              </a:rPr>
              <a:t> has been created), VS Code shows the Run start view,</a:t>
            </a:r>
            <a:r>
              <a:rPr kumimoji="0" lang="en-US" altLang="en-US" sz="1100" b="0" i="0" u="none" strike="noStrike" cap="none" normalizeH="0" baseline="0" dirty="0">
                <a:ln>
                  <a:noFill/>
                </a:ln>
                <a:effectLst/>
              </a:rPr>
              <a:t> </a:t>
            </a:r>
            <a:endParaRPr kumimoji="0" lang="en-US" altLang="en-US" sz="3200" b="0" i="0" u="none" strike="noStrike" cap="none" normalizeH="0" baseline="0" dirty="0">
              <a:ln>
                <a:noFill/>
              </a:ln>
              <a:effectLst/>
              <a:latin typeface="Arial" panose="020B0604020202020204" pitchFamily="34" charset="0"/>
            </a:endParaRPr>
          </a:p>
          <a:p>
            <a:endParaRPr lang="en-US" b="1" i="0" dirty="0">
              <a:effectLst/>
              <a:latin typeface="open sans" panose="020B0606030504020204" pitchFamily="34" charset="0"/>
            </a:endParaRPr>
          </a:p>
          <a:p>
            <a:endParaRPr lang="en-US" b="1" i="0" dirty="0">
              <a:effectLst/>
              <a:latin typeface="open sans" panose="020B0606030504020204" pitchFamily="34" charset="0"/>
            </a:endParaRPr>
          </a:p>
          <a:p>
            <a:endParaRPr lang="en-IN" dirty="0"/>
          </a:p>
        </p:txBody>
      </p:sp>
      <p:pic>
        <p:nvPicPr>
          <p:cNvPr id="7" name="Picture 6">
            <a:extLst>
              <a:ext uri="{FF2B5EF4-FFF2-40B4-BE49-F238E27FC236}">
                <a16:creationId xmlns:a16="http://schemas.microsoft.com/office/drawing/2014/main" id="{90316B67-4D29-4BE1-2F63-017363BD2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499" y="1743958"/>
            <a:ext cx="2751847" cy="2029905"/>
          </a:xfrm>
          <a:prstGeom prst="rect">
            <a:avLst/>
          </a:prstGeom>
        </p:spPr>
      </p:pic>
      <p:pic>
        <p:nvPicPr>
          <p:cNvPr id="14" name="Picture 13">
            <a:extLst>
              <a:ext uri="{FF2B5EF4-FFF2-40B4-BE49-F238E27FC236}">
                <a16:creationId xmlns:a16="http://schemas.microsoft.com/office/drawing/2014/main" id="{5BB0089D-64BA-83BB-34BB-74848679A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516" y="4069939"/>
            <a:ext cx="4562033" cy="2310974"/>
          </a:xfrm>
          <a:prstGeom prst="rect">
            <a:avLst/>
          </a:prstGeom>
        </p:spPr>
      </p:pic>
    </p:spTree>
    <p:extLst>
      <p:ext uri="{BB962C8B-B14F-4D97-AF65-F5344CB8AC3E}">
        <p14:creationId xmlns:p14="http://schemas.microsoft.com/office/powerpoint/2010/main" val="187225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798E-06DA-23C2-6E20-853BDDE515E2}"/>
              </a:ext>
            </a:extLst>
          </p:cNvPr>
          <p:cNvSpPr>
            <a:spLocks noGrp="1"/>
          </p:cNvSpPr>
          <p:nvPr>
            <p:ph type="title"/>
          </p:nvPr>
        </p:nvSpPr>
        <p:spPr>
          <a:xfrm>
            <a:off x="913794" y="485480"/>
            <a:ext cx="10353761" cy="1162639"/>
          </a:xfrm>
        </p:spPr>
        <p:txBody>
          <a:bodyPr>
            <a:normAutofit/>
          </a:bodyPr>
          <a:lstStyle/>
          <a:p>
            <a:pPr algn="l"/>
            <a:r>
              <a:rPr kumimoji="0" lang="en-US" altLang="en-US" sz="18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You can configure the environment by creating </a:t>
            </a:r>
            <a:r>
              <a:rPr kumimoji="0" lang="en-US" altLang="en-US" sz="1800" b="0" i="0" u="none" strike="noStrike" cap="none" normalizeH="0" baseline="0" dirty="0" err="1">
                <a:ln>
                  <a:noFill/>
                </a:ln>
                <a:effectLst/>
                <a:latin typeface="open sans" panose="020B0606030504020204" pitchFamily="34" charset="0"/>
                <a:ea typeface="open sans" panose="020B0606030504020204" pitchFamily="34" charset="0"/>
                <a:cs typeface="open sans" panose="020B0606030504020204" pitchFamily="34" charset="0"/>
              </a:rPr>
              <a:t>launch.json</a:t>
            </a:r>
            <a:r>
              <a:rPr kumimoji="0" lang="en-US" altLang="en-US" sz="18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 file yourself manually, but you can do that automatically by Clicking the Run and Debug button to open the Select Environment dialog box, </a:t>
            </a:r>
            <a:br>
              <a:rPr kumimoji="0" lang="en-US" altLang="en-US" sz="1800" b="0" i="0" u="none" strike="noStrike" cap="none" normalizeH="0" baseline="0" dirty="0">
                <a:ln>
                  <a:noFill/>
                </a:ln>
                <a:effectLst/>
                <a:latin typeface="Arial" panose="020B0604020202020204" pitchFamily="34" charset="0"/>
              </a:rPr>
            </a:br>
            <a:endParaRPr lang="en-IN" sz="1800" dirty="0"/>
          </a:p>
        </p:txBody>
      </p:sp>
      <p:pic>
        <p:nvPicPr>
          <p:cNvPr id="7" name="Content Placeholder 6">
            <a:extLst>
              <a:ext uri="{FF2B5EF4-FFF2-40B4-BE49-F238E27FC236}">
                <a16:creationId xmlns:a16="http://schemas.microsoft.com/office/drawing/2014/main" id="{EE8F7ABF-F395-69D5-19FD-7A7145F143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7661" y="1400279"/>
            <a:ext cx="5722511" cy="2140188"/>
          </a:xfrm>
        </p:spPr>
      </p:pic>
      <p:pic>
        <p:nvPicPr>
          <p:cNvPr id="9" name="Picture 8">
            <a:extLst>
              <a:ext uri="{FF2B5EF4-FFF2-40B4-BE49-F238E27FC236}">
                <a16:creationId xmlns:a16="http://schemas.microsoft.com/office/drawing/2014/main" id="{C5B79CFD-310B-08AB-775F-B8773E3A1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9802" y="3656416"/>
            <a:ext cx="7032396" cy="2918719"/>
          </a:xfrm>
          <a:prstGeom prst="rect">
            <a:avLst/>
          </a:prstGeom>
        </p:spPr>
      </p:pic>
    </p:spTree>
    <p:extLst>
      <p:ext uri="{BB962C8B-B14F-4D97-AF65-F5344CB8AC3E}">
        <p14:creationId xmlns:p14="http://schemas.microsoft.com/office/powerpoint/2010/main" val="138250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B315D0-B25C-6063-1411-72BC7260D1B4}"/>
              </a:ext>
            </a:extLst>
          </p:cNvPr>
          <p:cNvSpPr>
            <a:spLocks noGrp="1"/>
          </p:cNvSpPr>
          <p:nvPr>
            <p:ph idx="1"/>
          </p:nvPr>
        </p:nvSpPr>
        <p:spPr>
          <a:xfrm>
            <a:off x="395926" y="216816"/>
            <a:ext cx="10965899" cy="3795465"/>
          </a:xfrm>
        </p:spPr>
        <p:txBody>
          <a:bodyPr/>
          <a:lstStyle/>
          <a:p>
            <a:r>
              <a:rPr lang="en-US" b="1" i="0" dirty="0">
                <a:effectLst/>
                <a:latin typeface="open sans" panose="020B0606030504020204" pitchFamily="34" charset="0"/>
              </a:rPr>
              <a:t>STEP 04: </a:t>
            </a:r>
            <a:r>
              <a:rPr lang="en-US" b="0" i="0" dirty="0">
                <a:effectLst/>
                <a:latin typeface="open sans" panose="020B0606030504020204" pitchFamily="34" charset="0"/>
              </a:rPr>
              <a:t>Now, in VS Code, if you Click Run Button on the left side (or </a:t>
            </a:r>
            <a:r>
              <a:rPr lang="en-US" b="0" i="0" dirty="0" err="1">
                <a:effectLst/>
                <a:latin typeface="open sans" panose="020B0606030504020204" pitchFamily="34" charset="0"/>
              </a:rPr>
              <a:t>Ctrl+Shift+D</a:t>
            </a:r>
            <a:r>
              <a:rPr lang="en-US" b="0" i="0" dirty="0">
                <a:effectLst/>
                <a:latin typeface="open sans" panose="020B0606030504020204" pitchFamily="34" charset="0"/>
              </a:rPr>
              <a:t>), you will have a debugging environment like this,</a:t>
            </a:r>
            <a:endParaRPr lang="en-US" b="1" i="0" dirty="0">
              <a:effectLst/>
              <a:latin typeface="open sans" panose="020B0606030504020204" pitchFamily="34" charset="0"/>
            </a:endParaRPr>
          </a:p>
          <a:p>
            <a:endParaRPr lang="en-IN" dirty="0"/>
          </a:p>
        </p:txBody>
      </p:sp>
      <p:pic>
        <p:nvPicPr>
          <p:cNvPr id="5" name="Picture 4">
            <a:extLst>
              <a:ext uri="{FF2B5EF4-FFF2-40B4-BE49-F238E27FC236}">
                <a16:creationId xmlns:a16="http://schemas.microsoft.com/office/drawing/2014/main" id="{156C92ED-A068-E61B-9F48-084016AF1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432" y="1155166"/>
            <a:ext cx="8098305" cy="5385689"/>
          </a:xfrm>
          <a:prstGeom prst="rect">
            <a:avLst/>
          </a:prstGeom>
        </p:spPr>
      </p:pic>
    </p:spTree>
    <p:extLst>
      <p:ext uri="{BB962C8B-B14F-4D97-AF65-F5344CB8AC3E}">
        <p14:creationId xmlns:p14="http://schemas.microsoft.com/office/powerpoint/2010/main" val="3023085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119</TotalTime>
  <Words>621</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Amasis MT Pro Black</vt:lpstr>
      <vt:lpstr>Arial</vt:lpstr>
      <vt:lpstr>Arial</vt:lpstr>
      <vt:lpstr>Arial Unicode MS</vt:lpstr>
      <vt:lpstr>Bookman Old Style</vt:lpstr>
      <vt:lpstr>Open Sans</vt:lpstr>
      <vt:lpstr>Open Sans</vt:lpstr>
      <vt:lpstr>Rockwell</vt:lpstr>
      <vt:lpstr>Times New Roman</vt:lpstr>
      <vt:lpstr>Whitney</vt:lpstr>
      <vt:lpstr>Damask</vt:lpstr>
      <vt:lpstr>DEBUGGING in c# and angular</vt:lpstr>
      <vt:lpstr>Debugging in c#</vt:lpstr>
      <vt:lpstr>Why debugging?</vt:lpstr>
      <vt:lpstr>breakpoints</vt:lpstr>
      <vt:lpstr>Debugging in angular</vt:lpstr>
      <vt:lpstr>PowerPoint Presentation</vt:lpstr>
      <vt:lpstr>PowerPoint Presentation</vt:lpstr>
      <vt:lpstr>You can configure the environment by creating launch.json file yourself manually, but you can do that automatically by Clicking the Run and Debug button to open the Select Environment dialog box,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in c# and angular</dc:title>
  <dc:creator>., Dinesh Kumar</dc:creator>
  <cp:lastModifiedBy>Dinesh Kumar S</cp:lastModifiedBy>
  <cp:revision>3</cp:revision>
  <dcterms:created xsi:type="dcterms:W3CDTF">2022-11-04T07:18:48Z</dcterms:created>
  <dcterms:modified xsi:type="dcterms:W3CDTF">2022-11-04T09:28:22Z</dcterms:modified>
</cp:coreProperties>
</file>