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81" r:id="rId4"/>
    <p:sldId id="282" r:id="rId5"/>
    <p:sldId id="283" r:id="rId6"/>
    <p:sldId id="307" r:id="rId7"/>
    <p:sldId id="308" r:id="rId8"/>
    <p:sldId id="309" r:id="rId9"/>
    <p:sldId id="284" r:id="rId10"/>
    <p:sldId id="296" r:id="rId11"/>
    <p:sldId id="286" r:id="rId12"/>
    <p:sldId id="293" r:id="rId13"/>
    <p:sldId id="294" r:id="rId14"/>
    <p:sldId id="297" r:id="rId15"/>
    <p:sldId id="298" r:id="rId16"/>
    <p:sldId id="299" r:id="rId17"/>
    <p:sldId id="300" r:id="rId18"/>
    <p:sldId id="302" r:id="rId19"/>
    <p:sldId id="301" r:id="rId20"/>
    <p:sldId id="303" r:id="rId21"/>
    <p:sldId id="304" r:id="rId22"/>
    <p:sldId id="306" r:id="rId23"/>
    <p:sldId id="305" r:id="rId24"/>
    <p:sldId id="31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8200"/>
    <a:srgbClr val="49702E"/>
    <a:srgbClr val="FFD2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94660"/>
  </p:normalViewPr>
  <p:slideViewPr>
    <p:cSldViewPr snapToGrid="0">
      <p:cViewPr varScale="1">
        <p:scale>
          <a:sx n="54" d="100"/>
          <a:sy n="54" d="100"/>
        </p:scale>
        <p:origin x="64" y="3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82564-02E3-D3A0-BA72-B0A78FAA4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2AAC36-044B-0AC7-04BD-D3EF41002E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01FF40F-5AB0-F5DD-976B-9FF8DFA666A8}"/>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16F2387E-73A3-349E-15F7-BE3AE12E96F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BE79C7-CF5E-5077-F11B-5EBBDE8BC2EB}"/>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3819458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E461B-53FC-A840-D721-F8ABFDD7B0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9630C99-0236-8EB5-B981-78BA0E76611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1B9C54-BDFF-328D-D032-B4E071E1470E}"/>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0251614A-B311-9079-E687-2860B710B2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856BAF-F0A9-4D2F-8FD7-3094670F876C}"/>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299826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64A427-07D7-BDC7-1B2A-DF6055FF45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D41D35-5E89-DBBF-DDF6-01486BCBA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9A7CFB-D1E0-89A9-0E4B-4E3EB52679C3}"/>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8153F659-0FEF-8989-D194-DB4C237A12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B5BC4A2-0DDE-0107-9E82-727ECD7F6AD0}"/>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39521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55398-A0B4-B0C1-DECD-80E12899A4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69374D-B4BE-73F9-B380-032879DD1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F2132E-FC93-5E72-7583-ABB7E447DF65}"/>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5D17B354-C429-150F-AE4F-2B5E7D4B4B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E8026B-9298-63EE-E6B0-AF6C0F4C25A6}"/>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4130322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2E8D-5B1B-76F5-895C-FBEB64706C1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2C92B5-D491-A147-6CDB-7805C69610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6FF255-8411-B0ED-33E0-3EE5E3E00154}"/>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AEEDAED0-6617-D137-5BD0-E80CE02FF5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5620E0-A920-FF59-A2AE-60E3CF4A512C}"/>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1956788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427C2-A667-C5A6-E3C5-B88D467D29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B0831C-FC7B-CE98-57EE-2D90E6C816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F9BDFF2-08E7-647B-5BC2-489469F12E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B76DAB2-CA57-9EF2-72C1-AA1D1803F87E}"/>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6" name="Footer Placeholder 5">
            <a:extLst>
              <a:ext uri="{FF2B5EF4-FFF2-40B4-BE49-F238E27FC236}">
                <a16:creationId xmlns:a16="http://schemas.microsoft.com/office/drawing/2014/main" id="{9D958573-0091-6A5F-D557-F5A9D748DE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2A30C0-D94A-37F3-F971-187E729440C4}"/>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1620905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3371-4EEE-A878-4263-338DDD3149D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9CBE2E-A214-8FF7-B506-1A702BFF2B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EDAC51-5D38-7B60-6563-40673FF1BF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1C1DB67-A87F-3CDD-21C0-93C0A5D663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F70B5D-5589-6CA5-EDEA-7D4CF8B397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4DE1FBC-4633-0991-2985-FE63EE57B75A}"/>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8" name="Footer Placeholder 7">
            <a:extLst>
              <a:ext uri="{FF2B5EF4-FFF2-40B4-BE49-F238E27FC236}">
                <a16:creationId xmlns:a16="http://schemas.microsoft.com/office/drawing/2014/main" id="{DD1993A1-3B5D-5366-0C06-2EB03266EC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CC6CA13-FC18-E849-3427-03A45AA6BD05}"/>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268514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1E75-81F5-A7DC-F534-D2655BB3567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DD95CF9-0E1D-D9D7-AC2E-4303B4B4BEAB}"/>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4" name="Footer Placeholder 3">
            <a:extLst>
              <a:ext uri="{FF2B5EF4-FFF2-40B4-BE49-F238E27FC236}">
                <a16:creationId xmlns:a16="http://schemas.microsoft.com/office/drawing/2014/main" id="{3A03264F-63EC-355B-220A-E96E5AC2081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009A40-590D-C6D0-45FE-1D0AE3221D16}"/>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38837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4B1193-338A-8592-D4B1-C00B44427164}"/>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3" name="Footer Placeholder 2">
            <a:extLst>
              <a:ext uri="{FF2B5EF4-FFF2-40B4-BE49-F238E27FC236}">
                <a16:creationId xmlns:a16="http://schemas.microsoft.com/office/drawing/2014/main" id="{913B8F80-119B-994B-FFC7-08461ECD8E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2CA22B5-9194-D4B4-96D6-57F6D5D828B6}"/>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2154531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1B807-24DD-6095-3850-528464C730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244A17B-48B0-F839-7626-DE987E65EA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0316A98-E6DE-04F8-2B26-50F3F83E4E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6704CD-B260-0D9E-D8B5-38F8583142AF}"/>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6" name="Footer Placeholder 5">
            <a:extLst>
              <a:ext uri="{FF2B5EF4-FFF2-40B4-BE49-F238E27FC236}">
                <a16:creationId xmlns:a16="http://schemas.microsoft.com/office/drawing/2014/main" id="{82EC88D0-A159-448F-FBA7-F89632DFB1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4BC0BF-26DD-30E3-0872-2D0A97304A29}"/>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600172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C36C3-104A-78CB-751D-E8B5227D9B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5719CD-AB8E-AC7F-EE9A-77B74F19218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BFF2481-AE12-4965-C447-B494277AED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78F691-75D4-97B6-9E85-54F493D70E2E}"/>
              </a:ext>
            </a:extLst>
          </p:cNvPr>
          <p:cNvSpPr>
            <a:spLocks noGrp="1"/>
          </p:cNvSpPr>
          <p:nvPr>
            <p:ph type="dt" sz="half" idx="10"/>
          </p:nvPr>
        </p:nvSpPr>
        <p:spPr/>
        <p:txBody>
          <a:bodyPr/>
          <a:lstStyle/>
          <a:p>
            <a:fld id="{A8B7FD77-64CE-4E94-98DD-310047DA4970}" type="datetimeFigureOut">
              <a:rPr lang="en-IN" smtClean="0"/>
              <a:t>26-09-2025</a:t>
            </a:fld>
            <a:endParaRPr lang="en-IN"/>
          </a:p>
        </p:txBody>
      </p:sp>
      <p:sp>
        <p:nvSpPr>
          <p:cNvPr id="6" name="Footer Placeholder 5">
            <a:extLst>
              <a:ext uri="{FF2B5EF4-FFF2-40B4-BE49-F238E27FC236}">
                <a16:creationId xmlns:a16="http://schemas.microsoft.com/office/drawing/2014/main" id="{CC741D0A-1F30-272B-9D94-85507D5747F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EA8210-996A-0F35-7A07-5042A5746D84}"/>
              </a:ext>
            </a:extLst>
          </p:cNvPr>
          <p:cNvSpPr>
            <a:spLocks noGrp="1"/>
          </p:cNvSpPr>
          <p:nvPr>
            <p:ph type="sldNum" sz="quarter" idx="12"/>
          </p:nvPr>
        </p:nvSpPr>
        <p:spPr/>
        <p:txBody>
          <a:bodyPr/>
          <a:lstStyle/>
          <a:p>
            <a:fld id="{EF1D8B05-D458-4BD0-8766-5A7BBDA2FD9D}" type="slidenum">
              <a:rPr lang="en-IN" smtClean="0"/>
              <a:t>‹#›</a:t>
            </a:fld>
            <a:endParaRPr lang="en-IN"/>
          </a:p>
        </p:txBody>
      </p:sp>
    </p:spTree>
    <p:extLst>
      <p:ext uri="{BB962C8B-B14F-4D97-AF65-F5344CB8AC3E}">
        <p14:creationId xmlns:p14="http://schemas.microsoft.com/office/powerpoint/2010/main" val="2312860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B7AFEC-E822-BD39-3C5F-93B07B5F1E5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27F2F92-BAA3-25DD-FD21-B89602C4E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E70D4F-1F93-4291-1D25-0A877C5D2F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B7FD77-64CE-4E94-98DD-310047DA4970}" type="datetimeFigureOut">
              <a:rPr lang="en-IN" smtClean="0"/>
              <a:t>26-09-2025</a:t>
            </a:fld>
            <a:endParaRPr lang="en-IN"/>
          </a:p>
        </p:txBody>
      </p:sp>
      <p:sp>
        <p:nvSpPr>
          <p:cNvPr id="5" name="Footer Placeholder 4">
            <a:extLst>
              <a:ext uri="{FF2B5EF4-FFF2-40B4-BE49-F238E27FC236}">
                <a16:creationId xmlns:a16="http://schemas.microsoft.com/office/drawing/2014/main" id="{05D3E490-7CBD-8DC6-71E8-F21BE7C544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C72400-5D52-84D1-F483-F93DDC8334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1D8B05-D458-4BD0-8766-5A7BBDA2FD9D}" type="slidenum">
              <a:rPr lang="en-IN" smtClean="0"/>
              <a:t>‹#›</a:t>
            </a:fld>
            <a:endParaRPr lang="en-IN"/>
          </a:p>
        </p:txBody>
      </p:sp>
    </p:spTree>
    <p:extLst>
      <p:ext uri="{BB962C8B-B14F-4D97-AF65-F5344CB8AC3E}">
        <p14:creationId xmlns:p14="http://schemas.microsoft.com/office/powerpoint/2010/main" val="19065580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2.bin"/><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9FEDD-E5F3-BC11-C456-8613D3B84634}"/>
            </a:ext>
          </a:extLst>
        </p:cNvPr>
        <p:cNvGrpSpPr/>
        <p:nvPr/>
      </p:nvGrpSpPr>
      <p:grpSpPr>
        <a:xfrm>
          <a:off x="0" y="0"/>
          <a:ext cx="0" cy="0"/>
          <a:chOff x="0" y="0"/>
          <a:chExt cx="0" cy="0"/>
        </a:xfrm>
      </p:grpSpPr>
      <p:pic>
        <p:nvPicPr>
          <p:cNvPr id="1034" name="Picture 10" descr="Unlocking Potential: The Chronicles of Order Editing in Blinkit | by ...">
            <a:extLst>
              <a:ext uri="{FF2B5EF4-FFF2-40B4-BE49-F238E27FC236}">
                <a16:creationId xmlns:a16="http://schemas.microsoft.com/office/drawing/2014/main" id="{F8D92ED8-1D47-8529-E5C4-63AD8C7FFB1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876"/>
          <a:stretch>
            <a:fillRect/>
          </a:stretch>
        </p:blipFill>
        <p:spPr bwMode="auto">
          <a:xfrm>
            <a:off x="-19640" y="-11048"/>
            <a:ext cx="12211641" cy="686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97281F8-2A27-CF50-6D70-026DCD60CEE2}"/>
              </a:ext>
            </a:extLst>
          </p:cNvPr>
          <p:cNvSpPr txBox="1"/>
          <p:nvPr/>
        </p:nvSpPr>
        <p:spPr>
          <a:xfrm>
            <a:off x="389299" y="3866713"/>
            <a:ext cx="8022211" cy="2123658"/>
          </a:xfrm>
          <a:prstGeom prst="rect">
            <a:avLst/>
          </a:prstGeom>
          <a:noFill/>
        </p:spPr>
        <p:txBody>
          <a:bodyPr wrap="square" rtlCol="0">
            <a:spAutoFit/>
          </a:bodyPr>
          <a:lstStyle/>
          <a:p>
            <a:r>
              <a:rPr lang="en-US" sz="6600" b="1" u="sng" dirty="0">
                <a:solidFill>
                  <a:schemeClr val="tx1">
                    <a:lumMod val="95000"/>
                    <a:lumOff val="5000"/>
                  </a:schemeClr>
                </a:solidFill>
                <a:latin typeface="Aptos Display" panose="020B0004020202020204" pitchFamily="34" charset="0"/>
              </a:rPr>
              <a:t>CAPSTONE</a:t>
            </a:r>
            <a:r>
              <a:rPr lang="en-US" sz="6600" b="1" dirty="0">
                <a:solidFill>
                  <a:schemeClr val="tx1">
                    <a:lumMod val="95000"/>
                    <a:lumOff val="5000"/>
                  </a:schemeClr>
                </a:solidFill>
                <a:latin typeface="Aptos Display" panose="020B0004020202020204" pitchFamily="34" charset="0"/>
              </a:rPr>
              <a:t> </a:t>
            </a:r>
          </a:p>
          <a:p>
            <a:r>
              <a:rPr lang="en-US" sz="6600" b="1" u="sng" dirty="0">
                <a:solidFill>
                  <a:schemeClr val="tx1">
                    <a:lumMod val="95000"/>
                    <a:lumOff val="5000"/>
                  </a:schemeClr>
                </a:solidFill>
                <a:latin typeface="Aptos Display" panose="020B0004020202020204" pitchFamily="34" charset="0"/>
              </a:rPr>
              <a:t>PROJECT</a:t>
            </a:r>
          </a:p>
        </p:txBody>
      </p:sp>
      <p:sp>
        <p:nvSpPr>
          <p:cNvPr id="3" name="TextBox 2">
            <a:extLst>
              <a:ext uri="{FF2B5EF4-FFF2-40B4-BE49-F238E27FC236}">
                <a16:creationId xmlns:a16="http://schemas.microsoft.com/office/drawing/2014/main" id="{ABC9D2FD-E995-6000-2723-6DE8B449AD67}"/>
              </a:ext>
            </a:extLst>
          </p:cNvPr>
          <p:cNvSpPr txBox="1"/>
          <p:nvPr/>
        </p:nvSpPr>
        <p:spPr>
          <a:xfrm>
            <a:off x="524759" y="3224398"/>
            <a:ext cx="4996206" cy="584775"/>
          </a:xfrm>
          <a:prstGeom prst="rect">
            <a:avLst/>
          </a:prstGeom>
          <a:noFill/>
        </p:spPr>
        <p:txBody>
          <a:bodyPr wrap="square" rtlCol="0">
            <a:spAutoFit/>
          </a:bodyPr>
          <a:lstStyle/>
          <a:p>
            <a:r>
              <a:rPr lang="en-US" sz="3200" b="1" dirty="0">
                <a:solidFill>
                  <a:srgbClr val="168200"/>
                </a:solidFill>
              </a:rPr>
              <a:t>(SQL, PYTHON, POWERBI)</a:t>
            </a:r>
          </a:p>
        </p:txBody>
      </p:sp>
      <p:pic>
        <p:nvPicPr>
          <p:cNvPr id="2050" name="Picture 2" descr="Microsoft Power BI 2.2.200116.2110762 Download APK for Android - Aptoide">
            <a:extLst>
              <a:ext uri="{FF2B5EF4-FFF2-40B4-BE49-F238E27FC236}">
                <a16:creationId xmlns:a16="http://schemas.microsoft.com/office/drawing/2014/main" id="{D514B268-E506-9E69-1E7D-26419FB50F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0197" y="5936972"/>
            <a:ext cx="921028" cy="92102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zure SQL Logo - PNG Logo Vector Brand Downloads (SVG, EPS)">
            <a:extLst>
              <a:ext uri="{FF2B5EF4-FFF2-40B4-BE49-F238E27FC236}">
                <a16:creationId xmlns:a16="http://schemas.microsoft.com/office/drawing/2014/main" id="{5EF73640-DDBC-AD2D-1D28-C2DCADFB77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1519" y="5989440"/>
            <a:ext cx="1112362" cy="80614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55ECD07F-8150-DFBD-3156-7C48D4834B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34779" y="6105734"/>
            <a:ext cx="1110601" cy="7699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02399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0398-B462-1C97-B743-EB993CD4D9C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0169AC7-7D4D-20E6-DE67-A63740E94B99}"/>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7441B52F-7AE7-32B0-CB8C-379FAB1A78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0BE241-BDE8-864A-CC20-5AE156A879BB}"/>
              </a:ext>
            </a:extLst>
          </p:cNvPr>
          <p:cNvSpPr txBox="1"/>
          <p:nvPr/>
        </p:nvSpPr>
        <p:spPr>
          <a:xfrm>
            <a:off x="1141094" y="1564194"/>
            <a:ext cx="10176509" cy="1864806"/>
          </a:xfrm>
          <a:prstGeom prst="rect">
            <a:avLst/>
          </a:prstGeom>
          <a:noFill/>
        </p:spPr>
        <p:txBody>
          <a:bodyPr wrap="square">
            <a:spAutoFit/>
          </a:bodyPr>
          <a:lstStyle/>
          <a:p>
            <a:pPr marL="0" marR="0" algn="just">
              <a:lnSpc>
                <a:spcPct val="150000"/>
              </a:lnSpc>
              <a:spcAft>
                <a:spcPts val="800"/>
              </a:spcAft>
              <a:buNone/>
            </a:pPr>
            <a:r>
              <a:rPr lang="en-IN" sz="2800" kern="100" dirty="0">
                <a:effectLst/>
                <a:latin typeface="Calibri" panose="020F0502020204030204" pitchFamily="34" charset="0"/>
                <a:ea typeface="Calibri" panose="020F0502020204030204" pitchFamily="34" charset="0"/>
                <a:cs typeface="Mangal" panose="02040503050203030202" pitchFamily="18" charset="0"/>
              </a:rPr>
              <a:t>After executing this query check the data has been cleaned or not using below query</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Mangal" panose="02040503050203030202" pitchFamily="18"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DISTINCT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1">
            <a:extLst>
              <a:ext uri="{FF2B5EF4-FFF2-40B4-BE49-F238E27FC236}">
                <a16:creationId xmlns:a16="http://schemas.microsoft.com/office/drawing/2014/main" id="{F59AD34E-E7BE-F1CB-6C87-73EDE17E02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8540" y="3969536"/>
            <a:ext cx="5567032" cy="2263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524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C43E6A0B-E654-2D74-1FCE-62A63BC2466B}"/>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9521DC4E-38D3-8864-AAA8-4E730FB4A4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F927C65-AC29-B22E-A61B-18574EAEE25F}"/>
              </a:ext>
            </a:extLst>
          </p:cNvPr>
          <p:cNvSpPr txBox="1"/>
          <p:nvPr/>
        </p:nvSpPr>
        <p:spPr>
          <a:xfrm>
            <a:off x="863599" y="1391177"/>
            <a:ext cx="9872133" cy="3481722"/>
          </a:xfrm>
          <a:prstGeom prst="rect">
            <a:avLst/>
          </a:prstGeom>
          <a:noFill/>
        </p:spPr>
        <p:txBody>
          <a:bodyPr wrap="square">
            <a:spAutoFit/>
          </a:bodyPr>
          <a:lstStyle/>
          <a:p>
            <a:pPr marL="0" marR="0">
              <a:lnSpc>
                <a:spcPct val="150000"/>
              </a:lnSpc>
              <a:spcAft>
                <a:spcPts val="800"/>
              </a:spcAft>
              <a:buNone/>
            </a:pPr>
            <a:r>
              <a:rPr lang="en-IN" sz="36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 KPI’s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Aft>
                <a:spcPts val="800"/>
              </a:spcAft>
              <a:buNone/>
            </a:pPr>
            <a:r>
              <a:rPr lang="en-IN" sz="2800" b="1" kern="100" dirty="0">
                <a:effectLst/>
                <a:latin typeface="Calibri" panose="020F0502020204030204" pitchFamily="34" charset="0"/>
                <a:ea typeface="Calibri" panose="020F0502020204030204" pitchFamily="34" charset="0"/>
                <a:cs typeface="Mangal" panose="02040503050203030202" pitchFamily="18" charset="0"/>
              </a:rPr>
              <a:t>1. TOTAL 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1000000.0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Total_Sales_Million</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B16DA90B-8816-7E32-22F4-3D52644AE8F9}"/>
              </a:ext>
            </a:extLst>
          </p:cNvPr>
          <p:cNvPicPr>
            <a:picLocks noChangeAspect="1"/>
          </p:cNvPicPr>
          <p:nvPr/>
        </p:nvPicPr>
        <p:blipFill>
          <a:blip r:embed="rId3"/>
          <a:stretch>
            <a:fillRect/>
          </a:stretch>
        </p:blipFill>
        <p:spPr>
          <a:xfrm>
            <a:off x="6485641" y="4237390"/>
            <a:ext cx="4651947" cy="2224038"/>
          </a:xfrm>
          <a:prstGeom prst="rect">
            <a:avLst/>
          </a:prstGeom>
        </p:spPr>
      </p:pic>
    </p:spTree>
    <p:extLst>
      <p:ext uri="{BB962C8B-B14F-4D97-AF65-F5344CB8AC3E}">
        <p14:creationId xmlns:p14="http://schemas.microsoft.com/office/powerpoint/2010/main" val="245498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4EE68-B33E-F532-C3CB-D619B634BAC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1C7427D-B18B-1228-0654-5D8E3A3F6A28}"/>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DE55C47E-9404-520E-9392-FE98C4D92C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24F6A7-77EF-2FC4-712E-5A5A73F5104F}"/>
              </a:ext>
            </a:extLst>
          </p:cNvPr>
          <p:cNvSpPr txBox="1"/>
          <p:nvPr/>
        </p:nvSpPr>
        <p:spPr>
          <a:xfrm>
            <a:off x="1117706" y="1847629"/>
            <a:ext cx="9414933" cy="1994136"/>
          </a:xfrm>
          <a:prstGeom prst="rect">
            <a:avLst/>
          </a:prstGeom>
          <a:noFill/>
        </p:spPr>
        <p:txBody>
          <a:bodyPr wrap="square">
            <a:spAutoFit/>
          </a:bodyPr>
          <a:lstStyle/>
          <a:p>
            <a:pPr marL="0" marR="0" algn="just">
              <a:lnSpc>
                <a:spcPct val="150000"/>
              </a:lnSpc>
              <a:spcAft>
                <a:spcPts val="800"/>
              </a:spcAft>
              <a:buNone/>
            </a:pPr>
            <a:r>
              <a:rPr lang="en-IN" sz="2800" b="1" kern="100" dirty="0">
                <a:effectLst/>
                <a:latin typeface="Calibri" panose="020F0502020204030204" pitchFamily="34" charset="0"/>
                <a:ea typeface="Calibri" panose="020F0502020204030204" pitchFamily="34" charset="0"/>
                <a:cs typeface="Mangal" panose="02040503050203030202" pitchFamily="18" charset="0"/>
              </a:rPr>
              <a:t>2. AVERAGE 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Avg_Sales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8A2D47D2-554D-5CA5-A385-3D4BF5A49791}"/>
              </a:ext>
            </a:extLst>
          </p:cNvPr>
          <p:cNvPicPr>
            <a:picLocks noChangeAspect="1"/>
          </p:cNvPicPr>
          <p:nvPr/>
        </p:nvPicPr>
        <p:blipFill>
          <a:blip r:embed="rId3"/>
          <a:stretch>
            <a:fillRect/>
          </a:stretch>
        </p:blipFill>
        <p:spPr>
          <a:xfrm>
            <a:off x="4104788" y="4268845"/>
            <a:ext cx="4804619" cy="1994135"/>
          </a:xfrm>
          <a:prstGeom prst="rect">
            <a:avLst/>
          </a:prstGeom>
        </p:spPr>
      </p:pic>
    </p:spTree>
    <p:extLst>
      <p:ext uri="{BB962C8B-B14F-4D97-AF65-F5344CB8AC3E}">
        <p14:creationId xmlns:p14="http://schemas.microsoft.com/office/powerpoint/2010/main" val="1150567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2C83C-820E-0522-E77C-878C0AFB492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AF04A4A-3F12-86D2-BB7B-2844156F1FF5}"/>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D165A99A-34F8-1FF6-CA0F-A097C116D0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67FC76B-D796-DC61-F359-5DC6200635A3}"/>
              </a:ext>
            </a:extLst>
          </p:cNvPr>
          <p:cNvSpPr txBox="1"/>
          <p:nvPr/>
        </p:nvSpPr>
        <p:spPr>
          <a:xfrm>
            <a:off x="1236558" y="1587396"/>
            <a:ext cx="8500533" cy="2261517"/>
          </a:xfrm>
          <a:prstGeom prst="rect">
            <a:avLst/>
          </a:prstGeom>
          <a:noFill/>
        </p:spPr>
        <p:txBody>
          <a:bodyPr wrap="square">
            <a:spAutoFit/>
          </a:bodyPr>
          <a:lstStyle/>
          <a:p>
            <a:pPr marL="0" marR="0" algn="just">
              <a:lnSpc>
                <a:spcPct val="150000"/>
              </a:lnSpc>
              <a:spcAft>
                <a:spcPts val="800"/>
              </a:spcAft>
              <a:buNone/>
            </a:pPr>
            <a:r>
              <a:rPr lang="en-IN" sz="3200" b="1" kern="100" dirty="0">
                <a:effectLst/>
                <a:latin typeface="Calibri" panose="020F0502020204030204" pitchFamily="34" charset="0"/>
                <a:ea typeface="Calibri" panose="020F0502020204030204" pitchFamily="34" charset="0"/>
                <a:cs typeface="Mangal" panose="02040503050203030202" pitchFamily="18" charset="0"/>
              </a:rPr>
              <a:t>3. NO OF ITEMS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No_of_Orders</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Aft>
                <a:spcPts val="800"/>
              </a:spcAft>
              <a:buNone/>
            </a:pP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9D4AC099-C97D-F691-BC67-46B71B98EAB3}"/>
              </a:ext>
            </a:extLst>
          </p:cNvPr>
          <p:cNvPicPr>
            <a:picLocks noChangeAspect="1"/>
          </p:cNvPicPr>
          <p:nvPr/>
        </p:nvPicPr>
        <p:blipFill>
          <a:blip r:embed="rId3"/>
          <a:stretch>
            <a:fillRect/>
          </a:stretch>
        </p:blipFill>
        <p:spPr>
          <a:xfrm>
            <a:off x="5572044" y="4186407"/>
            <a:ext cx="4599531" cy="1904747"/>
          </a:xfrm>
          <a:prstGeom prst="rect">
            <a:avLst/>
          </a:prstGeom>
        </p:spPr>
      </p:pic>
    </p:spTree>
    <p:extLst>
      <p:ext uri="{BB962C8B-B14F-4D97-AF65-F5344CB8AC3E}">
        <p14:creationId xmlns:p14="http://schemas.microsoft.com/office/powerpoint/2010/main" val="290467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872A-FD51-8D22-D08E-F694C069064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B32FECB-2602-1300-F79D-29C6EA0D3AAA}"/>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7B5DE724-B357-855E-4B28-095579BDB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57DCCB2-D721-57A3-7B23-B8ECE915E8B0}"/>
              </a:ext>
            </a:extLst>
          </p:cNvPr>
          <p:cNvSpPr txBox="1"/>
          <p:nvPr/>
        </p:nvSpPr>
        <p:spPr>
          <a:xfrm>
            <a:off x="551849" y="1693398"/>
            <a:ext cx="11402029" cy="2261517"/>
          </a:xfrm>
          <a:prstGeom prst="rect">
            <a:avLst/>
          </a:prstGeom>
          <a:noFill/>
        </p:spPr>
        <p:txBody>
          <a:bodyPr wrap="square">
            <a:spAutoFit/>
          </a:bodyPr>
          <a:lstStyle/>
          <a:p>
            <a:pPr marL="0" marR="0" algn="just">
              <a:lnSpc>
                <a:spcPct val="150000"/>
              </a:lnSpc>
              <a:spcAft>
                <a:spcPts val="800"/>
              </a:spcAft>
              <a:buNone/>
            </a:pPr>
            <a:r>
              <a:rPr lang="en-IN" sz="3200" b="1" kern="100" dirty="0">
                <a:effectLst/>
                <a:latin typeface="Calibri" panose="020F0502020204030204" pitchFamily="34" charset="0"/>
                <a:ea typeface="Calibri" panose="020F0502020204030204" pitchFamily="34" charset="0"/>
                <a:cs typeface="Mangal" panose="02040503050203030202" pitchFamily="18" charset="0"/>
              </a:rPr>
              <a:t>4. AVG RATING</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Rating</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Avg_Rating</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Aft>
                <a:spcPts val="800"/>
              </a:spcAft>
              <a:buNone/>
            </a:pPr>
            <a:r>
              <a:rPr lang="en-IN" sz="2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8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r>
              <a:rPr lang="en-IN" sz="2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8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46B29DD1-BCE0-C0F4-BC3E-9E3530E795AF}"/>
              </a:ext>
            </a:extLst>
          </p:cNvPr>
          <p:cNvPicPr>
            <a:picLocks noChangeAspect="1"/>
          </p:cNvPicPr>
          <p:nvPr/>
        </p:nvPicPr>
        <p:blipFill>
          <a:blip r:embed="rId3"/>
          <a:stretch>
            <a:fillRect/>
          </a:stretch>
        </p:blipFill>
        <p:spPr>
          <a:xfrm>
            <a:off x="3705859" y="4246618"/>
            <a:ext cx="4337473" cy="1916856"/>
          </a:xfrm>
          <a:prstGeom prst="rect">
            <a:avLst/>
          </a:prstGeom>
        </p:spPr>
      </p:pic>
    </p:spTree>
    <p:extLst>
      <p:ext uri="{BB962C8B-B14F-4D97-AF65-F5344CB8AC3E}">
        <p14:creationId xmlns:p14="http://schemas.microsoft.com/office/powerpoint/2010/main" val="2757854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4EE4E-3328-BD14-714D-62A805533EB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3F9CE18F-1777-3FEE-8D7F-2F6DB02A685F}"/>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B45D6964-2BF3-012B-E938-59FFF80473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735F606-3B46-06DA-589E-9C13640E73EA}"/>
              </a:ext>
            </a:extLst>
          </p:cNvPr>
          <p:cNvSpPr txBox="1"/>
          <p:nvPr/>
        </p:nvSpPr>
        <p:spPr>
          <a:xfrm>
            <a:off x="551849" y="1621327"/>
            <a:ext cx="11463867" cy="2475678"/>
          </a:xfrm>
          <a:prstGeom prst="rect">
            <a:avLst/>
          </a:prstGeom>
          <a:noFill/>
        </p:spPr>
        <p:txBody>
          <a:bodyPr wrap="square">
            <a:spAutoFit/>
          </a:bodyPr>
          <a:lstStyle/>
          <a:p>
            <a:pPr marL="0" marR="0">
              <a:lnSpc>
                <a:spcPct val="150000"/>
              </a:lnSpc>
              <a:spcAft>
                <a:spcPts val="800"/>
              </a:spcAft>
              <a:buNone/>
            </a:pPr>
            <a:r>
              <a:rPr lang="en-IN" sz="32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B. Total Sales by Fat Content: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F67E392C-245E-D9ED-8A6C-4C4235D120DD}"/>
              </a:ext>
            </a:extLst>
          </p:cNvPr>
          <p:cNvPicPr>
            <a:picLocks noChangeAspect="1"/>
          </p:cNvPicPr>
          <p:nvPr/>
        </p:nvPicPr>
        <p:blipFill>
          <a:blip r:embed="rId3"/>
          <a:stretch>
            <a:fillRect/>
          </a:stretch>
        </p:blipFill>
        <p:spPr>
          <a:xfrm>
            <a:off x="3179817" y="4393016"/>
            <a:ext cx="4947040" cy="2043854"/>
          </a:xfrm>
          <a:prstGeom prst="rect">
            <a:avLst/>
          </a:prstGeom>
        </p:spPr>
      </p:pic>
    </p:spTree>
    <p:extLst>
      <p:ext uri="{BB962C8B-B14F-4D97-AF65-F5344CB8AC3E}">
        <p14:creationId xmlns:p14="http://schemas.microsoft.com/office/powerpoint/2010/main" val="9354534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BBEA0-0B13-C34D-F066-40ABB94B4463}"/>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BFDD7A2D-002F-EB5B-47AA-EF09B379C8DD}"/>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0A0BCA1B-CC4E-8380-6149-51F7C174F1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746480-8373-A023-C536-8D2D3BD4DE19}"/>
              </a:ext>
            </a:extLst>
          </p:cNvPr>
          <p:cNvSpPr txBox="1"/>
          <p:nvPr/>
        </p:nvSpPr>
        <p:spPr>
          <a:xfrm>
            <a:off x="2030698" y="1766505"/>
            <a:ext cx="9567333" cy="4045979"/>
          </a:xfrm>
          <a:prstGeom prst="rect">
            <a:avLst/>
          </a:prstGeom>
          <a:noFill/>
        </p:spPr>
        <p:txBody>
          <a:bodyPr wrap="square">
            <a:spAutoFit/>
          </a:bodyPr>
          <a:lstStyle/>
          <a:p>
            <a:pPr marL="0" marR="0">
              <a:lnSpc>
                <a:spcPct val="150000"/>
              </a:lnSpc>
              <a:spcAft>
                <a:spcPts val="800"/>
              </a:spcAft>
              <a:buNone/>
            </a:pPr>
            <a:r>
              <a:rPr lang="en-IN" sz="36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C. Total Sales by Item Type</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Item_Type</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Item_Type</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DESC</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606234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FBE4-8C64-6F0C-9A52-A489065593D8}"/>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84AA88ED-3361-F3D6-E7F7-59A9F904ECA4}"/>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13B0A1A5-2126-81CE-BB98-FE9AAFF7B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116A81F-E1DA-3EA2-546F-2025769B9882}"/>
              </a:ext>
            </a:extLst>
          </p:cNvPr>
          <p:cNvPicPr>
            <a:picLocks noChangeAspect="1"/>
          </p:cNvPicPr>
          <p:nvPr/>
        </p:nvPicPr>
        <p:blipFill>
          <a:blip r:embed="rId3"/>
          <a:stretch>
            <a:fillRect/>
          </a:stretch>
        </p:blipFill>
        <p:spPr>
          <a:xfrm>
            <a:off x="4186237" y="1550700"/>
            <a:ext cx="3433763" cy="4976040"/>
          </a:xfrm>
          <a:prstGeom prst="rect">
            <a:avLst/>
          </a:prstGeom>
        </p:spPr>
      </p:pic>
    </p:spTree>
    <p:extLst>
      <p:ext uri="{BB962C8B-B14F-4D97-AF65-F5344CB8AC3E}">
        <p14:creationId xmlns:p14="http://schemas.microsoft.com/office/powerpoint/2010/main" val="2536777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513EB-7740-547F-A97C-4B9C260FC812}"/>
              </a:ext>
            </a:extLst>
          </p:cNvPr>
          <p:cNvSpPr txBox="1"/>
          <p:nvPr/>
        </p:nvSpPr>
        <p:spPr>
          <a:xfrm>
            <a:off x="568650" y="150821"/>
            <a:ext cx="9932809" cy="6178551"/>
          </a:xfrm>
          <a:prstGeom prst="rect">
            <a:avLst/>
          </a:prstGeom>
          <a:noFill/>
        </p:spPr>
        <p:txBody>
          <a:bodyPr wrap="square">
            <a:spAutoFit/>
          </a:bodyPr>
          <a:lstStyle/>
          <a:p>
            <a:pPr marL="0" marR="0">
              <a:lnSpc>
                <a:spcPct val="150000"/>
              </a:lnSpc>
              <a:spcAft>
                <a:spcPts val="800"/>
              </a:spcAft>
              <a:buNone/>
            </a:pPr>
            <a:r>
              <a:rPr lang="en-IN" sz="20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D. Fat Content by Outlet for Total Sales</a:t>
            </a:r>
            <a:endParaRPr lang="en-US" sz="1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ISNULL</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[Low Fat]</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Low_Fat</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ISNULL</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[Regular]</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Regular</a:t>
            </a:r>
            <a:endParaRPr lang="en-US" sz="1600" b="1" kern="100" dirty="0">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b="1" kern="100" dirty="0">
                <a:latin typeface="Calibri" panose="020F0502020204030204" pitchFamily="34" charset="0"/>
                <a:ea typeface="Calibri" panose="020F0502020204030204" pitchFamily="34" charset="0"/>
                <a:cs typeface="Mangal" panose="02040503050203030202" pitchFamily="18"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r>
              <a:rPr lang="en-US" sz="1600" b="1" kern="100" dirty="0">
                <a:latin typeface="Calibri" panose="020F0502020204030204" pitchFamily="34" charset="0"/>
                <a:ea typeface="Calibri" panose="020F0502020204030204" pitchFamily="34" charset="0"/>
                <a:cs typeface="Mangal" panose="02040503050203030202" pitchFamily="18" charset="0"/>
              </a:rPr>
              <a:t> </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SourceTable</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PIVOT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FOR</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Item_Fat_Content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[Low Fat]</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[Regular]</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PivotTable</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1600" b="1"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1600" b="1"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r>
              <a:rPr lang="en-IN" sz="1600" b="1"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1600" b="1"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3" name="Picture 2">
            <a:extLst>
              <a:ext uri="{FF2B5EF4-FFF2-40B4-BE49-F238E27FC236}">
                <a16:creationId xmlns:a16="http://schemas.microsoft.com/office/drawing/2014/main" id="{4AC1DE83-149F-AC1E-C13B-35B9C5A7EA77}"/>
              </a:ext>
            </a:extLst>
          </p:cNvPr>
          <p:cNvPicPr>
            <a:picLocks noChangeAspect="1"/>
          </p:cNvPicPr>
          <p:nvPr/>
        </p:nvPicPr>
        <p:blipFill>
          <a:blip r:embed="rId2"/>
          <a:stretch>
            <a:fillRect/>
          </a:stretch>
        </p:blipFill>
        <p:spPr>
          <a:xfrm>
            <a:off x="6278428" y="4582922"/>
            <a:ext cx="5913572" cy="2051910"/>
          </a:xfrm>
          <a:prstGeom prst="rect">
            <a:avLst/>
          </a:prstGeom>
        </p:spPr>
      </p:pic>
    </p:spTree>
    <p:extLst>
      <p:ext uri="{BB962C8B-B14F-4D97-AF65-F5344CB8AC3E}">
        <p14:creationId xmlns:p14="http://schemas.microsoft.com/office/powerpoint/2010/main" val="3162888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41F17-E806-99BA-14BE-C05B1FFEDBB2}"/>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4E5E377B-E0B2-3D38-3B07-C3C655B0FB8A}"/>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53002F03-6506-DF49-91F9-C613D3BA1F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4FD47B-E4A2-CC9A-EA88-A3B744FE776B}"/>
              </a:ext>
            </a:extLst>
          </p:cNvPr>
          <p:cNvSpPr txBox="1"/>
          <p:nvPr/>
        </p:nvSpPr>
        <p:spPr>
          <a:xfrm>
            <a:off x="687889" y="1656159"/>
            <a:ext cx="13062551" cy="4148572"/>
          </a:xfrm>
          <a:prstGeom prst="rect">
            <a:avLst/>
          </a:prstGeom>
          <a:noFill/>
        </p:spPr>
        <p:txBody>
          <a:bodyPr wrap="square">
            <a:spAutoFit/>
          </a:bodyPr>
          <a:lstStyle/>
          <a:p>
            <a:pPr marL="0" marR="0">
              <a:lnSpc>
                <a:spcPct val="150000"/>
              </a:lnSpc>
              <a:spcAft>
                <a:spcPts val="800"/>
              </a:spcAft>
              <a:buNone/>
            </a:pPr>
            <a:r>
              <a:rPr lang="en-IN" sz="36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E. Total Sales by Outlet Establishment</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Outlet_Establishment_Year</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Outlet_Establishment_Year</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Outlet_Establishment_Year</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6" name="Picture 5">
            <a:extLst>
              <a:ext uri="{FF2B5EF4-FFF2-40B4-BE49-F238E27FC236}">
                <a16:creationId xmlns:a16="http://schemas.microsoft.com/office/drawing/2014/main" id="{0172A9E9-1BE8-C1B4-AEEF-BF53D4D7A265}"/>
              </a:ext>
            </a:extLst>
          </p:cNvPr>
          <p:cNvPicPr>
            <a:picLocks noChangeAspect="1"/>
          </p:cNvPicPr>
          <p:nvPr/>
        </p:nvPicPr>
        <p:blipFill>
          <a:blip r:embed="rId3"/>
          <a:stretch>
            <a:fillRect/>
          </a:stretch>
        </p:blipFill>
        <p:spPr>
          <a:xfrm>
            <a:off x="7321468" y="3465733"/>
            <a:ext cx="4501049" cy="3604192"/>
          </a:xfrm>
          <a:prstGeom prst="rect">
            <a:avLst/>
          </a:prstGeom>
        </p:spPr>
      </p:pic>
    </p:spTree>
    <p:extLst>
      <p:ext uri="{BB962C8B-B14F-4D97-AF65-F5344CB8AC3E}">
        <p14:creationId xmlns:p14="http://schemas.microsoft.com/office/powerpoint/2010/main" val="1231991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8D0AE1-7B7F-C926-B529-9C9486A33A9B}"/>
              </a:ext>
            </a:extLst>
          </p:cNvPr>
          <p:cNvSpPr txBox="1"/>
          <p:nvPr/>
        </p:nvSpPr>
        <p:spPr>
          <a:xfrm>
            <a:off x="897465" y="307527"/>
            <a:ext cx="6096000" cy="2000548"/>
          </a:xfrm>
          <a:prstGeom prst="rect">
            <a:avLst/>
          </a:prstGeom>
          <a:noFill/>
        </p:spPr>
        <p:txBody>
          <a:bodyPr wrap="square">
            <a:spAutoFit/>
          </a:bodyPr>
          <a:lstStyle/>
          <a:p>
            <a:pPr rtl="0">
              <a:buNone/>
            </a:pPr>
            <a:r>
              <a:rPr lang="en-US" sz="4400" b="1" i="0" u="sng" strike="noStrike" dirty="0">
                <a:solidFill>
                  <a:schemeClr val="accent6">
                    <a:lumMod val="75000"/>
                  </a:schemeClr>
                </a:solidFill>
                <a:effectLst/>
                <a:latin typeface="Arial Rounded"/>
              </a:rPr>
              <a:t>BUSINESS REQUIREMENT</a:t>
            </a:r>
            <a:endParaRPr lang="en-US" sz="4400" b="1" u="sng" dirty="0">
              <a:solidFill>
                <a:schemeClr val="accent6">
                  <a:lumMod val="75000"/>
                </a:schemeClr>
              </a:solidFill>
              <a:effectLst/>
            </a:endParaRPr>
          </a:p>
          <a:p>
            <a:pPr>
              <a:buNone/>
            </a:pPr>
            <a:br>
              <a:rPr lang="en-US" dirty="0"/>
            </a:br>
            <a:endParaRPr lang="en-US" dirty="0"/>
          </a:p>
        </p:txBody>
      </p:sp>
      <p:sp>
        <p:nvSpPr>
          <p:cNvPr id="5" name="TextBox 4">
            <a:extLst>
              <a:ext uri="{FF2B5EF4-FFF2-40B4-BE49-F238E27FC236}">
                <a16:creationId xmlns:a16="http://schemas.microsoft.com/office/drawing/2014/main" id="{F9974D78-AF86-6CA8-E08E-5934B75BFB64}"/>
              </a:ext>
            </a:extLst>
          </p:cNvPr>
          <p:cNvSpPr txBox="1"/>
          <p:nvPr/>
        </p:nvSpPr>
        <p:spPr>
          <a:xfrm>
            <a:off x="897466" y="2000183"/>
            <a:ext cx="9364134" cy="1569660"/>
          </a:xfrm>
          <a:prstGeom prst="rect">
            <a:avLst/>
          </a:prstGeom>
          <a:noFill/>
        </p:spPr>
        <p:txBody>
          <a:bodyPr wrap="square">
            <a:spAutoFit/>
          </a:bodyPr>
          <a:lstStyle/>
          <a:p>
            <a:pPr rtl="0">
              <a:buNone/>
            </a:pPr>
            <a:r>
              <a:rPr lang="en-US" sz="2000" b="1" i="0" u="none" strike="noStrike" dirty="0">
                <a:solidFill>
                  <a:schemeClr val="accent4">
                    <a:lumMod val="75000"/>
                  </a:schemeClr>
                </a:solidFill>
                <a:effectLst/>
                <a:latin typeface="Calibri" panose="020F0502020204030204" pitchFamily="34" charset="0"/>
              </a:rPr>
              <a:t>To conduct a comprehensive analysis of </a:t>
            </a:r>
            <a:r>
              <a:rPr lang="en-US" sz="2000" b="1" i="0" u="none" strike="noStrike" dirty="0" err="1">
                <a:solidFill>
                  <a:schemeClr val="accent4">
                    <a:lumMod val="75000"/>
                  </a:schemeClr>
                </a:solidFill>
                <a:effectLst/>
                <a:latin typeface="Calibri" panose="020F0502020204030204" pitchFamily="34" charset="0"/>
              </a:rPr>
              <a:t>Blinkit's</a:t>
            </a:r>
            <a:r>
              <a:rPr lang="en-US" sz="2000" b="1" i="0" u="none" strike="noStrike" dirty="0">
                <a:solidFill>
                  <a:schemeClr val="accent4">
                    <a:lumMod val="75000"/>
                  </a:schemeClr>
                </a:solidFill>
                <a:effectLst/>
                <a:latin typeface="Calibri" panose="020F0502020204030204" pitchFamily="34" charset="0"/>
              </a:rPr>
              <a:t> sales performance, customer satisfaction, and inventory distribution to identify key insights and opportunities for optimization using various KPIs and visualizations in Power BI</a:t>
            </a:r>
            <a:r>
              <a:rPr lang="en-US" sz="2000" b="1" i="0" u="none" strike="noStrike" dirty="0">
                <a:solidFill>
                  <a:srgbClr val="385623"/>
                </a:solidFill>
                <a:effectLst/>
                <a:latin typeface="Calibri" panose="020F0502020204030204" pitchFamily="34" charset="0"/>
              </a:rPr>
              <a:t>.</a:t>
            </a:r>
            <a:endParaRPr lang="en-US" sz="2000" b="0" dirty="0">
              <a:effectLst/>
            </a:endParaRPr>
          </a:p>
          <a:p>
            <a:pPr>
              <a:buNone/>
            </a:pPr>
            <a:br>
              <a:rPr lang="en-US" dirty="0"/>
            </a:br>
            <a:endParaRPr lang="en-US" dirty="0"/>
          </a:p>
        </p:txBody>
      </p:sp>
      <p:sp>
        <p:nvSpPr>
          <p:cNvPr id="9" name="TextBox 8">
            <a:extLst>
              <a:ext uri="{FF2B5EF4-FFF2-40B4-BE49-F238E27FC236}">
                <a16:creationId xmlns:a16="http://schemas.microsoft.com/office/drawing/2014/main" id="{B67805F8-5563-0829-8257-301C9CF31482}"/>
              </a:ext>
            </a:extLst>
          </p:cNvPr>
          <p:cNvSpPr txBox="1"/>
          <p:nvPr/>
        </p:nvSpPr>
        <p:spPr>
          <a:xfrm>
            <a:off x="846665" y="3934993"/>
            <a:ext cx="10991479" cy="1815882"/>
          </a:xfrm>
          <a:prstGeom prst="rect">
            <a:avLst/>
          </a:prstGeom>
          <a:noFill/>
        </p:spPr>
        <p:txBody>
          <a:bodyPr wrap="square">
            <a:spAutoFit/>
          </a:bodyPr>
          <a:lstStyle/>
          <a:p>
            <a:pPr rtl="0" fontAlgn="base">
              <a:buFont typeface="+mj-lt"/>
              <a:buAutoNum type="arabicPeriod"/>
            </a:pPr>
            <a:r>
              <a:rPr lang="en-US" sz="2800" b="1" i="0" u="none" strike="noStrike" dirty="0">
                <a:solidFill>
                  <a:schemeClr val="accent5">
                    <a:lumMod val="50000"/>
                  </a:schemeClr>
                </a:solidFill>
                <a:effectLst/>
                <a:latin typeface="Arial" panose="020B0604020202020204" pitchFamily="34" charset="0"/>
              </a:rPr>
              <a:t>Total Sales</a:t>
            </a:r>
            <a:r>
              <a:rPr lang="en-US" sz="2800" b="0" i="0" u="none" strike="noStrike" dirty="0">
                <a:solidFill>
                  <a:schemeClr val="accent5">
                    <a:lumMod val="50000"/>
                  </a:schemeClr>
                </a:solidFill>
                <a:effectLst/>
                <a:latin typeface="Arial" panose="020B0604020202020204" pitchFamily="34" charset="0"/>
              </a:rPr>
              <a:t>: The overall revenue generated from all items sold.</a:t>
            </a:r>
            <a:endParaRPr lang="en-US" sz="2800" b="1" i="0" u="none" strike="noStrike" dirty="0">
              <a:solidFill>
                <a:schemeClr val="accent5">
                  <a:lumMod val="50000"/>
                </a:schemeClr>
              </a:solidFill>
              <a:effectLst/>
              <a:latin typeface="Calibri" panose="020F0502020204030204" pitchFamily="34" charset="0"/>
            </a:endParaRPr>
          </a:p>
          <a:p>
            <a:pPr rtl="0" fontAlgn="base">
              <a:buFont typeface="+mj-lt"/>
              <a:buAutoNum type="arabicPeriod"/>
            </a:pPr>
            <a:r>
              <a:rPr lang="en-US" sz="2800" b="1" i="0" u="none" strike="noStrike" dirty="0">
                <a:solidFill>
                  <a:schemeClr val="accent5">
                    <a:lumMod val="50000"/>
                  </a:schemeClr>
                </a:solidFill>
                <a:effectLst/>
                <a:latin typeface="Arial" panose="020B0604020202020204" pitchFamily="34" charset="0"/>
              </a:rPr>
              <a:t>Average Sales</a:t>
            </a:r>
            <a:r>
              <a:rPr lang="en-US" sz="2800" b="0" i="0" u="none" strike="noStrike" dirty="0">
                <a:solidFill>
                  <a:schemeClr val="accent5">
                    <a:lumMod val="50000"/>
                  </a:schemeClr>
                </a:solidFill>
                <a:effectLst/>
                <a:latin typeface="Arial" panose="020B0604020202020204" pitchFamily="34" charset="0"/>
              </a:rPr>
              <a:t>: The average revenue per sale.</a:t>
            </a:r>
            <a:endParaRPr lang="en-US" sz="2800" b="1" i="0" u="none" strike="noStrike" dirty="0">
              <a:solidFill>
                <a:schemeClr val="accent5">
                  <a:lumMod val="50000"/>
                </a:schemeClr>
              </a:solidFill>
              <a:effectLst/>
              <a:latin typeface="Calibri" panose="020F0502020204030204" pitchFamily="34" charset="0"/>
            </a:endParaRPr>
          </a:p>
          <a:p>
            <a:pPr rtl="0" fontAlgn="base">
              <a:buFont typeface="+mj-lt"/>
              <a:buAutoNum type="arabicPeriod"/>
            </a:pPr>
            <a:r>
              <a:rPr lang="en-US" sz="2800" b="1" i="0" u="none" strike="noStrike" dirty="0">
                <a:solidFill>
                  <a:schemeClr val="accent5">
                    <a:lumMod val="50000"/>
                  </a:schemeClr>
                </a:solidFill>
                <a:effectLst/>
                <a:latin typeface="Arial" panose="020B0604020202020204" pitchFamily="34" charset="0"/>
              </a:rPr>
              <a:t>Number of Items</a:t>
            </a:r>
            <a:r>
              <a:rPr lang="en-US" sz="2800" b="0" i="0" u="none" strike="noStrike" dirty="0">
                <a:solidFill>
                  <a:schemeClr val="accent5">
                    <a:lumMod val="50000"/>
                  </a:schemeClr>
                </a:solidFill>
                <a:effectLst/>
                <a:latin typeface="Arial" panose="020B0604020202020204" pitchFamily="34" charset="0"/>
              </a:rPr>
              <a:t>: The total count of different items sold.</a:t>
            </a:r>
            <a:endParaRPr lang="en-US" sz="2800" b="1" i="0" u="none" strike="noStrike" dirty="0">
              <a:solidFill>
                <a:schemeClr val="accent5">
                  <a:lumMod val="50000"/>
                </a:schemeClr>
              </a:solidFill>
              <a:effectLst/>
              <a:latin typeface="Calibri" panose="020F0502020204030204" pitchFamily="34" charset="0"/>
            </a:endParaRPr>
          </a:p>
          <a:p>
            <a:pPr rtl="0" fontAlgn="base">
              <a:buFont typeface="+mj-lt"/>
              <a:buAutoNum type="arabicPeriod"/>
            </a:pPr>
            <a:r>
              <a:rPr lang="en-US" sz="2800" b="1" i="0" u="none" strike="noStrike" dirty="0">
                <a:solidFill>
                  <a:schemeClr val="accent5">
                    <a:lumMod val="50000"/>
                  </a:schemeClr>
                </a:solidFill>
                <a:effectLst/>
                <a:latin typeface="Arial" panose="020B0604020202020204" pitchFamily="34" charset="0"/>
              </a:rPr>
              <a:t>Average Rating</a:t>
            </a:r>
            <a:r>
              <a:rPr lang="en-US" sz="2800" b="0" i="0" u="none" strike="noStrike" dirty="0">
                <a:solidFill>
                  <a:schemeClr val="accent5">
                    <a:lumMod val="50000"/>
                  </a:schemeClr>
                </a:solidFill>
                <a:effectLst/>
                <a:latin typeface="Arial" panose="020B0604020202020204" pitchFamily="34" charset="0"/>
              </a:rPr>
              <a:t>: The average customer rating for items sold. </a:t>
            </a:r>
            <a:endParaRPr lang="en-US" sz="2800" b="1" i="0" u="none" strike="noStrike" dirty="0">
              <a:solidFill>
                <a:schemeClr val="accent5">
                  <a:lumMod val="50000"/>
                </a:schemeClr>
              </a:solidFill>
              <a:effectLst/>
              <a:latin typeface="Calibri" panose="020F0502020204030204" pitchFamily="34" charset="0"/>
            </a:endParaRPr>
          </a:p>
        </p:txBody>
      </p:sp>
      <p:sp>
        <p:nvSpPr>
          <p:cNvPr id="11" name="TextBox 10">
            <a:extLst>
              <a:ext uri="{FF2B5EF4-FFF2-40B4-BE49-F238E27FC236}">
                <a16:creationId xmlns:a16="http://schemas.microsoft.com/office/drawing/2014/main" id="{0649FF49-AC4F-1FA1-04BC-8442EB45C46B}"/>
              </a:ext>
            </a:extLst>
          </p:cNvPr>
          <p:cNvSpPr txBox="1"/>
          <p:nvPr/>
        </p:nvSpPr>
        <p:spPr>
          <a:xfrm>
            <a:off x="1100667" y="3338595"/>
            <a:ext cx="4047066" cy="1384995"/>
          </a:xfrm>
          <a:prstGeom prst="rect">
            <a:avLst/>
          </a:prstGeom>
          <a:noFill/>
        </p:spPr>
        <p:txBody>
          <a:bodyPr wrap="square">
            <a:spAutoFit/>
          </a:bodyPr>
          <a:lstStyle/>
          <a:p>
            <a:pPr rtl="0">
              <a:buNone/>
            </a:pPr>
            <a:r>
              <a:rPr lang="en-US" sz="2800" i="0" u="none" strike="noStrike" dirty="0">
                <a:solidFill>
                  <a:srgbClr val="FF0000"/>
                </a:solidFill>
                <a:effectLst/>
                <a:latin typeface="Arial Rounded"/>
              </a:rPr>
              <a:t>KPI’s Requirements</a:t>
            </a:r>
            <a:endParaRPr lang="en-US" sz="2800" dirty="0">
              <a:solidFill>
                <a:srgbClr val="FF0000"/>
              </a:solidFill>
              <a:effectLst/>
            </a:endParaRPr>
          </a:p>
          <a:p>
            <a:pPr>
              <a:buNone/>
            </a:pPr>
            <a:br>
              <a:rPr lang="en-US" sz="2800" dirty="0">
                <a:solidFill>
                  <a:srgbClr val="FF0000"/>
                </a:solidFill>
              </a:rPr>
            </a:br>
            <a:endParaRPr lang="en-US" sz="2800" dirty="0">
              <a:solidFill>
                <a:srgbClr val="FF0000"/>
              </a:solidFill>
            </a:endParaRPr>
          </a:p>
        </p:txBody>
      </p:sp>
      <p:pic>
        <p:nvPicPr>
          <p:cNvPr id="1026" name="Picture 2">
            <a:extLst>
              <a:ext uri="{FF2B5EF4-FFF2-40B4-BE49-F238E27FC236}">
                <a16:creationId xmlns:a16="http://schemas.microsoft.com/office/drawing/2014/main" id="{1642DEE6-CE07-4673-62FE-6014052DF4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6674" y="168929"/>
            <a:ext cx="2191470" cy="15192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702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87F08-10C0-E0DD-9CB2-693681AC45C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F3DD058-6D77-97EB-C669-1777BBE69A12}"/>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4AA99507-366A-5A3B-A5C0-84D2FFB7D7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9AB2E6C-90CA-3403-F69D-B97CA3F221D8}"/>
              </a:ext>
            </a:extLst>
          </p:cNvPr>
          <p:cNvSpPr txBox="1"/>
          <p:nvPr/>
        </p:nvSpPr>
        <p:spPr>
          <a:xfrm>
            <a:off x="204715" y="1231048"/>
            <a:ext cx="12192000" cy="5194371"/>
          </a:xfrm>
          <a:prstGeom prst="rect">
            <a:avLst/>
          </a:prstGeom>
          <a:noFill/>
        </p:spPr>
        <p:txBody>
          <a:bodyPr wrap="square">
            <a:spAutoFit/>
          </a:bodyPr>
          <a:lstStyle/>
          <a:p>
            <a:pPr marL="0" marR="0">
              <a:lnSpc>
                <a:spcPct val="150000"/>
              </a:lnSpc>
              <a:spcAft>
                <a:spcPts val="800"/>
              </a:spcAft>
              <a:buNone/>
            </a:pPr>
            <a:r>
              <a:rPr lang="en-IN" sz="32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F. Percentage of Sales by Outlet Size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Outlet_Size</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100.0 </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OVER</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Sales_Percentage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Outlet_Size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DESC</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8EF51395-FF91-D643-B502-51EA92DD1BF9}"/>
              </a:ext>
            </a:extLst>
          </p:cNvPr>
          <p:cNvPicPr>
            <a:picLocks noChangeAspect="1"/>
          </p:cNvPicPr>
          <p:nvPr/>
        </p:nvPicPr>
        <p:blipFill>
          <a:blip r:embed="rId3"/>
          <a:stretch>
            <a:fillRect/>
          </a:stretch>
        </p:blipFill>
        <p:spPr>
          <a:xfrm>
            <a:off x="5592698" y="4458879"/>
            <a:ext cx="6107519" cy="2164003"/>
          </a:xfrm>
          <a:prstGeom prst="rect">
            <a:avLst/>
          </a:prstGeom>
        </p:spPr>
      </p:pic>
    </p:spTree>
    <p:extLst>
      <p:ext uri="{BB962C8B-B14F-4D97-AF65-F5344CB8AC3E}">
        <p14:creationId xmlns:p14="http://schemas.microsoft.com/office/powerpoint/2010/main" val="4055995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536735-3321-838C-847C-95DE883704C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4031EE2-7DCD-81FB-5D65-5727DD8F610B}"/>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6E34C683-AE90-3D98-A502-66CE847A89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0289608-04F9-3265-89E1-7E84DAFCDED1}"/>
              </a:ext>
            </a:extLst>
          </p:cNvPr>
          <p:cNvSpPr txBox="1"/>
          <p:nvPr/>
        </p:nvSpPr>
        <p:spPr>
          <a:xfrm>
            <a:off x="496478" y="768817"/>
            <a:ext cx="12073468" cy="4887235"/>
          </a:xfrm>
          <a:prstGeom prst="rect">
            <a:avLst/>
          </a:prstGeom>
          <a:noFill/>
        </p:spPr>
        <p:txBody>
          <a:bodyPr wrap="square">
            <a:spAutoFit/>
          </a:bodyPr>
          <a:lstStyle/>
          <a:p>
            <a:pPr marL="0" marR="0">
              <a:lnSpc>
                <a:spcPct val="150000"/>
              </a:lnSpc>
              <a:spcAft>
                <a:spcPts val="800"/>
              </a:spcAft>
              <a:buNone/>
            </a:pPr>
            <a:r>
              <a:rPr lang="en-IN" sz="32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 </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36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G. Sales by Outlet Location</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4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Outlet_Location_Type</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4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4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DESC</a:t>
            </a:r>
            <a:endParaRPr lang="en-US" sz="2400" kern="100" dirty="0">
              <a:effectLst/>
              <a:latin typeface="Calibri" panose="020F0502020204030204" pitchFamily="34" charset="0"/>
              <a:ea typeface="Calibri" panose="020F0502020204030204" pitchFamily="34" charset="0"/>
              <a:cs typeface="Mangal" panose="02040503050203030202" pitchFamily="18" charset="0"/>
            </a:endParaRPr>
          </a:p>
        </p:txBody>
      </p:sp>
      <p:pic>
        <p:nvPicPr>
          <p:cNvPr id="5" name="Picture 4">
            <a:extLst>
              <a:ext uri="{FF2B5EF4-FFF2-40B4-BE49-F238E27FC236}">
                <a16:creationId xmlns:a16="http://schemas.microsoft.com/office/drawing/2014/main" id="{84CA1A60-55D4-3C17-EA81-C5A9CC983206}"/>
              </a:ext>
            </a:extLst>
          </p:cNvPr>
          <p:cNvPicPr>
            <a:picLocks noChangeAspect="1"/>
          </p:cNvPicPr>
          <p:nvPr/>
        </p:nvPicPr>
        <p:blipFill>
          <a:blip r:embed="rId3"/>
          <a:stretch>
            <a:fillRect/>
          </a:stretch>
        </p:blipFill>
        <p:spPr>
          <a:xfrm>
            <a:off x="5833859" y="3645565"/>
            <a:ext cx="5991227" cy="2881175"/>
          </a:xfrm>
          <a:prstGeom prst="rect">
            <a:avLst/>
          </a:prstGeom>
        </p:spPr>
      </p:pic>
    </p:spTree>
    <p:extLst>
      <p:ext uri="{BB962C8B-B14F-4D97-AF65-F5344CB8AC3E}">
        <p14:creationId xmlns:p14="http://schemas.microsoft.com/office/powerpoint/2010/main" val="38760557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DE8526-7D4B-AC9C-0A31-E1111516D35F}"/>
              </a:ext>
            </a:extLst>
          </p:cNvPr>
          <p:cNvSpPr txBox="1"/>
          <p:nvPr/>
        </p:nvSpPr>
        <p:spPr>
          <a:xfrm>
            <a:off x="827813" y="419572"/>
            <a:ext cx="12039599" cy="5861220"/>
          </a:xfrm>
          <a:prstGeom prst="rect">
            <a:avLst/>
          </a:prstGeom>
          <a:noFill/>
        </p:spPr>
        <p:txBody>
          <a:bodyPr wrap="square">
            <a:spAutoFit/>
          </a:bodyPr>
          <a:lstStyle/>
          <a:p>
            <a:pPr marL="0" marR="0">
              <a:lnSpc>
                <a:spcPct val="150000"/>
              </a:lnSpc>
              <a:spcAft>
                <a:spcPts val="800"/>
              </a:spcAft>
              <a:buNone/>
            </a:pPr>
            <a:r>
              <a:rPr lang="en-IN" sz="32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H. </a:t>
            </a:r>
            <a:r>
              <a:rPr lang="en-US" sz="3200" b="1" kern="100" dirty="0">
                <a:solidFill>
                  <a:srgbClr val="1F3864"/>
                </a:solidFill>
                <a:effectLst/>
                <a:highlight>
                  <a:srgbClr val="FFFF00"/>
                </a:highlight>
                <a:latin typeface="Calibri" panose="020F0502020204030204" pitchFamily="34" charset="0"/>
                <a:ea typeface="Calibri" panose="020F0502020204030204" pitchFamily="34" charset="0"/>
                <a:cs typeface="Mangal" panose="02040503050203030202" pitchFamily="18" charset="0"/>
              </a:rPr>
              <a:t>All Metrics by Outlet Type: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SELECT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Outlet_Type</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457200" marR="0" indent="457200">
              <a:lnSpc>
                <a:spcPct val="150000"/>
              </a:lnSpc>
              <a:spcAft>
                <a:spcPts val="800"/>
              </a:spcAft>
              <a:buNone/>
            </a:pP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SUM</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Avg_Sales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COUNT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No_Of_Items</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Rating</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Avg_Rating</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CAST</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FF00FF"/>
                </a:solidFill>
                <a:effectLst/>
                <a:latin typeface="Consolas" panose="020B0609020204030204" pitchFamily="49" charset="0"/>
                <a:ea typeface="Calibri" panose="020F0502020204030204" pitchFamily="34" charset="0"/>
                <a:cs typeface="Consolas" panose="020B0609020204030204" pitchFamily="49" charset="0"/>
              </a:rPr>
              <a:t>AVG</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Item_Visibility</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DECIMAL</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10</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2</a:t>
            </a:r>
            <a:r>
              <a:rPr lang="en-IN" sz="20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Item_Visibility</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FROM</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blinkit_data</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GROUP</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Outlet_Type</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50000"/>
              </a:lnSpc>
              <a:spcAft>
                <a:spcPts val="800"/>
              </a:spcAft>
              <a:buNone/>
            </a:pP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ORDER</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BY</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Total_Sales</a:t>
            </a:r>
            <a:r>
              <a:rPr lang="en-IN" sz="20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IN" sz="20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DESC</a:t>
            </a:r>
            <a:endParaRPr lang="en-US" sz="20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527145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8E292-A166-E9F1-DAC9-FD6CCA3451F6}"/>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1F8057DE-7B89-F29C-A8BC-F62F7C69B045}"/>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3" name="Picture 2" descr="Azure SQL Logo - PNG Logo Vector Brand Downloads (SVG, EPS)">
            <a:extLst>
              <a:ext uri="{FF2B5EF4-FFF2-40B4-BE49-F238E27FC236}">
                <a16:creationId xmlns:a16="http://schemas.microsoft.com/office/drawing/2014/main" id="{63547E3F-C512-35A0-F5F1-36CBB15075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F7A2282-AB15-7232-E804-7867E87A2DCE}"/>
              </a:ext>
            </a:extLst>
          </p:cNvPr>
          <p:cNvPicPr>
            <a:picLocks noChangeAspect="1"/>
          </p:cNvPicPr>
          <p:nvPr/>
        </p:nvPicPr>
        <p:blipFill>
          <a:blip r:embed="rId3"/>
          <a:stretch>
            <a:fillRect/>
          </a:stretch>
        </p:blipFill>
        <p:spPr>
          <a:xfrm>
            <a:off x="110626" y="2277333"/>
            <a:ext cx="11970747" cy="2691198"/>
          </a:xfrm>
          <a:prstGeom prst="rect">
            <a:avLst/>
          </a:prstGeom>
        </p:spPr>
      </p:pic>
    </p:spTree>
    <p:extLst>
      <p:ext uri="{BB962C8B-B14F-4D97-AF65-F5344CB8AC3E}">
        <p14:creationId xmlns:p14="http://schemas.microsoft.com/office/powerpoint/2010/main" val="15649391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5F8570-BE3C-B9E2-A561-4B9E186A4817}"/>
              </a:ext>
            </a:extLst>
          </p:cNvPr>
          <p:cNvSpPr txBox="1"/>
          <p:nvPr/>
        </p:nvSpPr>
        <p:spPr>
          <a:xfrm>
            <a:off x="1772238" y="1932495"/>
            <a:ext cx="9539926" cy="2646878"/>
          </a:xfrm>
          <a:prstGeom prst="rect">
            <a:avLst/>
          </a:prstGeom>
          <a:noFill/>
        </p:spPr>
        <p:txBody>
          <a:bodyPr wrap="square" rtlCol="0">
            <a:spAutoFit/>
          </a:bodyPr>
          <a:lstStyle/>
          <a:p>
            <a:r>
              <a:rPr lang="en-US" sz="16600" b="1" dirty="0">
                <a:solidFill>
                  <a:srgbClr val="168200"/>
                </a:solidFill>
              </a:rPr>
              <a:t>Thankyou</a:t>
            </a:r>
            <a:endParaRPr lang="en-US" b="1" dirty="0">
              <a:solidFill>
                <a:srgbClr val="168200"/>
              </a:solidFill>
            </a:endParaRPr>
          </a:p>
        </p:txBody>
      </p:sp>
    </p:spTree>
    <p:extLst>
      <p:ext uri="{BB962C8B-B14F-4D97-AF65-F5344CB8AC3E}">
        <p14:creationId xmlns:p14="http://schemas.microsoft.com/office/powerpoint/2010/main" val="795138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F31E8B-2228-FCDD-0BDB-93DAEDED6CFF}"/>
              </a:ext>
            </a:extLst>
          </p:cNvPr>
          <p:cNvSpPr txBox="1"/>
          <p:nvPr/>
        </p:nvSpPr>
        <p:spPr>
          <a:xfrm>
            <a:off x="3217332" y="393105"/>
            <a:ext cx="6891867" cy="1323439"/>
          </a:xfrm>
          <a:prstGeom prst="rect">
            <a:avLst/>
          </a:prstGeom>
          <a:noFill/>
        </p:spPr>
        <p:txBody>
          <a:bodyPr wrap="square">
            <a:spAutoFit/>
          </a:bodyPr>
          <a:lstStyle/>
          <a:p>
            <a:pPr rtl="0">
              <a:buNone/>
            </a:pPr>
            <a:r>
              <a:rPr lang="en-US" sz="4000" b="1" i="0" u="none" strike="noStrike" dirty="0">
                <a:solidFill>
                  <a:srgbClr val="FF0000"/>
                </a:solidFill>
                <a:effectLst/>
                <a:latin typeface="Arial Rounded"/>
              </a:rPr>
              <a:t>Chart’s Requirements</a:t>
            </a:r>
            <a:endParaRPr lang="en-US" sz="4000" b="0" dirty="0">
              <a:solidFill>
                <a:srgbClr val="FF0000"/>
              </a:solidFill>
              <a:effectLst/>
            </a:endParaRPr>
          </a:p>
          <a:p>
            <a:pPr>
              <a:buNone/>
            </a:pPr>
            <a:br>
              <a:rPr lang="en-US" sz="2000" dirty="0"/>
            </a:br>
            <a:endParaRPr lang="en-US" sz="2000" dirty="0"/>
          </a:p>
        </p:txBody>
      </p:sp>
      <p:sp>
        <p:nvSpPr>
          <p:cNvPr id="5" name="TextBox 4">
            <a:extLst>
              <a:ext uri="{FF2B5EF4-FFF2-40B4-BE49-F238E27FC236}">
                <a16:creationId xmlns:a16="http://schemas.microsoft.com/office/drawing/2014/main" id="{A7317206-54A4-73B6-AC37-ED9CDD7A7FBF}"/>
              </a:ext>
            </a:extLst>
          </p:cNvPr>
          <p:cNvSpPr txBox="1"/>
          <p:nvPr/>
        </p:nvSpPr>
        <p:spPr>
          <a:xfrm>
            <a:off x="761999" y="1509692"/>
            <a:ext cx="11057467" cy="4955203"/>
          </a:xfrm>
          <a:prstGeom prst="rect">
            <a:avLst/>
          </a:prstGeom>
          <a:noFill/>
        </p:spPr>
        <p:txBody>
          <a:bodyPr wrap="square">
            <a:spAutoFit/>
          </a:bodyPr>
          <a:lstStyle/>
          <a:p>
            <a:pPr rtl="0">
              <a:buNone/>
            </a:pPr>
            <a:r>
              <a:rPr lang="en-US" sz="2000" b="1" i="0" u="none" strike="noStrike" dirty="0">
                <a:solidFill>
                  <a:srgbClr val="000000"/>
                </a:solidFill>
                <a:effectLst/>
                <a:latin typeface="Arial" panose="020B0604020202020204" pitchFamily="34" charset="0"/>
              </a:rPr>
              <a:t>1. Total Sales by Fat Content</a:t>
            </a:r>
            <a:r>
              <a:rPr lang="en-US" sz="2000" b="0" i="0" u="none" strike="noStrike" dirty="0">
                <a:solidFill>
                  <a:srgbClr val="000000"/>
                </a:solidFill>
                <a:effectLst/>
                <a:latin typeface="Arial" panose="020B0604020202020204" pitchFamily="34" charset="0"/>
              </a:rPr>
              <a:t>:</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Analyze the impact of fat content on total sales.</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Additional KPI Metrics: Assess how other KPIs (Average Sales, Number of Items, Average Rating) vary with fat content.</a:t>
            </a:r>
            <a:r>
              <a:rPr lang="en-US" sz="2000" dirty="0"/>
              <a:t> </a:t>
            </a:r>
            <a:r>
              <a:rPr lang="en-US" sz="2000" b="1" i="0" u="none" strike="noStrike" dirty="0">
                <a:solidFill>
                  <a:srgbClr val="2F5496"/>
                </a:solidFill>
                <a:effectLst/>
                <a:latin typeface="Calibri" panose="020F0502020204030204" pitchFamily="34" charset="0"/>
              </a:rPr>
              <a:t>Chart Type: Donut Chart.</a:t>
            </a:r>
          </a:p>
          <a:p>
            <a:pPr rtl="0">
              <a:buNone/>
            </a:pPr>
            <a:endParaRPr lang="en-US" sz="2000" b="0" dirty="0">
              <a:effectLst/>
            </a:endParaRPr>
          </a:p>
          <a:p>
            <a:pPr rtl="0">
              <a:buNone/>
            </a:pPr>
            <a:r>
              <a:rPr lang="en-US" sz="2000" b="1" i="0" u="none" strike="noStrike" dirty="0">
                <a:solidFill>
                  <a:srgbClr val="000000"/>
                </a:solidFill>
                <a:effectLst/>
                <a:latin typeface="Arial" panose="020B0604020202020204" pitchFamily="34" charset="0"/>
              </a:rPr>
              <a:t>2. Total Sales by Item Type</a:t>
            </a:r>
            <a:r>
              <a:rPr lang="en-US" sz="2000" b="0" i="0" u="none" strike="noStrike" dirty="0">
                <a:solidFill>
                  <a:srgbClr val="000000"/>
                </a:solidFill>
                <a:effectLst/>
                <a:latin typeface="Arial" panose="020B0604020202020204" pitchFamily="34" charset="0"/>
              </a:rPr>
              <a:t>:</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Identify the performance of different item types in terms of total sales.</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Additional KPI Metrics: Assess how other KPIs (Average Sales, Number of Items, Average Rating) vary with fat content.</a:t>
            </a:r>
            <a:r>
              <a:rPr lang="en-US" sz="2000" dirty="0"/>
              <a:t> </a:t>
            </a:r>
            <a:r>
              <a:rPr lang="en-US" sz="2000" b="1" i="0" u="none" strike="noStrike" dirty="0">
                <a:solidFill>
                  <a:srgbClr val="2F5496"/>
                </a:solidFill>
                <a:effectLst/>
                <a:latin typeface="Calibri" panose="020F0502020204030204" pitchFamily="34" charset="0"/>
              </a:rPr>
              <a:t>Chart Type: Bar Chart.</a:t>
            </a:r>
          </a:p>
          <a:p>
            <a:pPr rtl="0">
              <a:buNone/>
            </a:pPr>
            <a:endParaRPr lang="en-US" sz="2000" b="0" dirty="0">
              <a:effectLst/>
            </a:endParaRPr>
          </a:p>
          <a:p>
            <a:pPr rtl="0">
              <a:buNone/>
            </a:pPr>
            <a:r>
              <a:rPr lang="en-US" sz="2000" b="1" i="0" u="none" strike="noStrike" dirty="0">
                <a:solidFill>
                  <a:srgbClr val="000000"/>
                </a:solidFill>
                <a:effectLst/>
                <a:latin typeface="Arial" panose="020B0604020202020204" pitchFamily="34" charset="0"/>
              </a:rPr>
              <a:t>3. Fat Content by Outlet for Total Sales</a:t>
            </a:r>
            <a:r>
              <a:rPr lang="en-US" sz="2000" b="0" i="0" u="none" strike="noStrike" dirty="0">
                <a:solidFill>
                  <a:srgbClr val="000000"/>
                </a:solidFill>
                <a:effectLst/>
                <a:latin typeface="Arial" panose="020B0604020202020204" pitchFamily="34" charset="0"/>
              </a:rPr>
              <a:t>:</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Compare total sales across different outlets segmented by fat content.</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Additional KPI Metrics: Assess how other KPIs (Average Sales, Number of Items, Average Rating) vary with fat content.</a:t>
            </a:r>
            <a:r>
              <a:rPr lang="en-US" sz="2000" dirty="0"/>
              <a:t> </a:t>
            </a:r>
            <a:r>
              <a:rPr lang="en-US" sz="2000" b="1" i="0" u="none" strike="noStrike" dirty="0">
                <a:solidFill>
                  <a:srgbClr val="2F5496"/>
                </a:solidFill>
                <a:effectLst/>
                <a:latin typeface="Calibri" panose="020F0502020204030204" pitchFamily="34" charset="0"/>
              </a:rPr>
              <a:t>Chart Type: Stacked Column Chart.</a:t>
            </a:r>
            <a:endParaRPr lang="en-US" sz="2000" b="0" dirty="0">
              <a:effectLst/>
            </a:endParaRPr>
          </a:p>
          <a:p>
            <a:pPr>
              <a:buNone/>
            </a:pPr>
            <a:br>
              <a:rPr lang="en-US" dirty="0"/>
            </a:br>
            <a:endParaRPr lang="en-US" dirty="0"/>
          </a:p>
        </p:txBody>
      </p:sp>
      <p:pic>
        <p:nvPicPr>
          <p:cNvPr id="6" name="Picture 2">
            <a:extLst>
              <a:ext uri="{FF2B5EF4-FFF2-40B4-BE49-F238E27FC236}">
                <a16:creationId xmlns:a16="http://schemas.microsoft.com/office/drawing/2014/main" id="{0FAD64D6-D17B-68EC-0420-B0B6BDC43D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7629" y="139670"/>
            <a:ext cx="2341837" cy="1623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4670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6C0A104-9493-AF4A-C852-E4378D6928C2}"/>
              </a:ext>
            </a:extLst>
          </p:cNvPr>
          <p:cNvSpPr txBox="1"/>
          <p:nvPr/>
        </p:nvSpPr>
        <p:spPr>
          <a:xfrm>
            <a:off x="1371599" y="2087308"/>
            <a:ext cx="9719735" cy="4031873"/>
          </a:xfrm>
          <a:prstGeom prst="rect">
            <a:avLst/>
          </a:prstGeom>
          <a:noFill/>
        </p:spPr>
        <p:txBody>
          <a:bodyPr wrap="square">
            <a:spAutoFit/>
          </a:bodyPr>
          <a:lstStyle/>
          <a:p>
            <a:pPr rtl="0">
              <a:buNone/>
            </a:pPr>
            <a:r>
              <a:rPr lang="en-US" sz="2000" b="1" i="0" u="none" strike="noStrike" dirty="0">
                <a:solidFill>
                  <a:srgbClr val="000000"/>
                </a:solidFill>
                <a:effectLst/>
                <a:latin typeface="Arial" panose="020B0604020202020204" pitchFamily="34" charset="0"/>
              </a:rPr>
              <a:t>4. Total Sales by Outlet Establishment</a:t>
            </a:r>
            <a:r>
              <a:rPr lang="en-US" sz="2000" b="0" i="0" u="none" strike="noStrike" dirty="0">
                <a:solidFill>
                  <a:srgbClr val="000000"/>
                </a:solidFill>
                <a:effectLst/>
                <a:latin typeface="Arial" panose="020B0604020202020204" pitchFamily="34" charset="0"/>
              </a:rPr>
              <a:t>:</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Evaluate how the age or type of outlet establishment influences total sales.</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Chart Type: Line Chart.\</a:t>
            </a:r>
          </a:p>
          <a:p>
            <a:pPr rtl="0">
              <a:buNone/>
            </a:pPr>
            <a:endParaRPr lang="en-US" sz="2000" b="0" dirty="0">
              <a:effectLst/>
            </a:endParaRPr>
          </a:p>
          <a:p>
            <a:pPr rtl="0">
              <a:buNone/>
            </a:pPr>
            <a:r>
              <a:rPr lang="en-US" sz="2000" b="1" i="0" u="none" strike="noStrike" dirty="0">
                <a:solidFill>
                  <a:srgbClr val="000000"/>
                </a:solidFill>
                <a:effectLst/>
                <a:latin typeface="Arial" panose="020B0604020202020204" pitchFamily="34" charset="0"/>
              </a:rPr>
              <a:t>5. Sales by Outlet Size:</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Analyze the correlation between outlet size and total sales.</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Chart Type: Donut/ Pie Chart.</a:t>
            </a:r>
          </a:p>
          <a:p>
            <a:pPr rtl="0">
              <a:buNone/>
            </a:pPr>
            <a:endParaRPr lang="en-US" sz="2000" b="0" dirty="0">
              <a:effectLst/>
            </a:endParaRPr>
          </a:p>
          <a:p>
            <a:pPr rtl="0">
              <a:buNone/>
            </a:pPr>
            <a:r>
              <a:rPr lang="en-US" sz="2000" b="1" i="0" u="none" strike="noStrike" dirty="0">
                <a:solidFill>
                  <a:srgbClr val="000000"/>
                </a:solidFill>
                <a:effectLst/>
                <a:latin typeface="Arial" panose="020B0604020202020204" pitchFamily="34" charset="0"/>
              </a:rPr>
              <a:t>6. Sales by Outlet Location:</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Objective: Assess the geographic distribution of sales across different locations.</a:t>
            </a:r>
            <a:endParaRPr lang="en-US" sz="2000" b="0" dirty="0">
              <a:effectLst/>
            </a:endParaRPr>
          </a:p>
          <a:p>
            <a:pPr rtl="0">
              <a:buNone/>
            </a:pPr>
            <a:r>
              <a:rPr lang="en-US" sz="2000" b="1" i="0" u="none" strike="noStrike" dirty="0">
                <a:solidFill>
                  <a:srgbClr val="2F5496"/>
                </a:solidFill>
                <a:effectLst/>
                <a:latin typeface="Calibri" panose="020F0502020204030204" pitchFamily="34" charset="0"/>
              </a:rPr>
              <a:t>Chart Type: Funnel Map.</a:t>
            </a:r>
            <a:endParaRPr lang="en-US" sz="2000" b="0" dirty="0">
              <a:effectLst/>
            </a:endParaRPr>
          </a:p>
          <a:p>
            <a:pPr>
              <a:buNone/>
            </a:pPr>
            <a:br>
              <a:rPr lang="en-US" dirty="0"/>
            </a:br>
            <a:endParaRPr lang="en-US" dirty="0"/>
          </a:p>
        </p:txBody>
      </p:sp>
      <p:sp>
        <p:nvSpPr>
          <p:cNvPr id="6" name="TextBox 5">
            <a:extLst>
              <a:ext uri="{FF2B5EF4-FFF2-40B4-BE49-F238E27FC236}">
                <a16:creationId xmlns:a16="http://schemas.microsoft.com/office/drawing/2014/main" id="{C53FC2C7-ACAE-58E5-F380-A90C5CE7FDA6}"/>
              </a:ext>
            </a:extLst>
          </p:cNvPr>
          <p:cNvSpPr txBox="1"/>
          <p:nvPr/>
        </p:nvSpPr>
        <p:spPr>
          <a:xfrm>
            <a:off x="3115732" y="613239"/>
            <a:ext cx="6891867" cy="1323439"/>
          </a:xfrm>
          <a:prstGeom prst="rect">
            <a:avLst/>
          </a:prstGeom>
          <a:noFill/>
        </p:spPr>
        <p:txBody>
          <a:bodyPr wrap="square">
            <a:spAutoFit/>
          </a:bodyPr>
          <a:lstStyle/>
          <a:p>
            <a:pPr rtl="0">
              <a:buNone/>
            </a:pPr>
            <a:r>
              <a:rPr lang="en-US" sz="4000" b="1" i="0" u="none" strike="noStrike" dirty="0">
                <a:solidFill>
                  <a:srgbClr val="FF0000"/>
                </a:solidFill>
                <a:effectLst/>
                <a:latin typeface="Arial Rounded"/>
              </a:rPr>
              <a:t>Chart’s Requirements</a:t>
            </a:r>
            <a:endParaRPr lang="en-US" sz="4000" b="0" dirty="0">
              <a:solidFill>
                <a:srgbClr val="FF0000"/>
              </a:solidFill>
              <a:effectLst/>
            </a:endParaRPr>
          </a:p>
          <a:p>
            <a:pPr>
              <a:buNone/>
            </a:pPr>
            <a:br>
              <a:rPr lang="en-US" sz="2000" dirty="0"/>
            </a:br>
            <a:endParaRPr lang="en-US" sz="2000" dirty="0"/>
          </a:p>
        </p:txBody>
      </p:sp>
      <p:pic>
        <p:nvPicPr>
          <p:cNvPr id="7" name="Picture 2">
            <a:extLst>
              <a:ext uri="{FF2B5EF4-FFF2-40B4-BE49-F238E27FC236}">
                <a16:creationId xmlns:a16="http://schemas.microsoft.com/office/drawing/2014/main" id="{75DC4B59-A7D5-799B-28C4-7B6100B12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4584" y="175048"/>
            <a:ext cx="2182043" cy="1512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0250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3747D18C-86B9-4556-6F6D-611B3B7EBE1D}"/>
              </a:ext>
            </a:extLst>
          </p:cNvPr>
          <p:cNvGraphicFramePr>
            <a:graphicFrameLocks noChangeAspect="1"/>
          </p:cNvGraphicFramePr>
          <p:nvPr>
            <p:extLst>
              <p:ext uri="{D42A27DB-BD31-4B8C-83A1-F6EECF244321}">
                <p14:modId xmlns:p14="http://schemas.microsoft.com/office/powerpoint/2010/main" val="1755544928"/>
              </p:ext>
            </p:extLst>
          </p:nvPr>
        </p:nvGraphicFramePr>
        <p:xfrm>
          <a:off x="3624658" y="1617134"/>
          <a:ext cx="3778250" cy="4985290"/>
        </p:xfrm>
        <a:graphic>
          <a:graphicData uri="http://schemas.openxmlformats.org/presentationml/2006/ole">
            <mc:AlternateContent xmlns:mc="http://schemas.openxmlformats.org/markup-compatibility/2006">
              <mc:Choice xmlns:v="urn:schemas-microsoft-com:vml" Requires="v">
                <p:oleObj name="Acrobat Document" r:id="rId2" imgW="3777942" imgH="5346481" progId="Acrobat.Document.DC">
                  <p:embed/>
                </p:oleObj>
              </mc:Choice>
              <mc:Fallback>
                <p:oleObj name="Acrobat Document" r:id="rId2" imgW="3777942" imgH="5346481" progId="Acrobat.Document.DC">
                  <p:embed/>
                  <p:pic>
                    <p:nvPicPr>
                      <p:cNvPr id="0" name=""/>
                      <p:cNvPicPr/>
                      <p:nvPr/>
                    </p:nvPicPr>
                    <p:blipFill>
                      <a:blip r:embed="rId3"/>
                      <a:stretch>
                        <a:fillRect/>
                      </a:stretch>
                    </p:blipFill>
                    <p:spPr>
                      <a:xfrm>
                        <a:off x="3624658" y="1617134"/>
                        <a:ext cx="3778250" cy="4985290"/>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1407D5AD-200A-D3E2-837C-A90DB24A6ABF}"/>
              </a:ext>
            </a:extLst>
          </p:cNvPr>
          <p:cNvSpPr txBox="1"/>
          <p:nvPr/>
        </p:nvSpPr>
        <p:spPr>
          <a:xfrm>
            <a:off x="2280488" y="473618"/>
            <a:ext cx="7781852" cy="707886"/>
          </a:xfrm>
          <a:prstGeom prst="rect">
            <a:avLst/>
          </a:prstGeom>
          <a:noFill/>
        </p:spPr>
        <p:txBody>
          <a:bodyPr wrap="square" rtlCol="0">
            <a:spAutoFit/>
          </a:bodyPr>
          <a:lstStyle/>
          <a:p>
            <a:r>
              <a:rPr lang="en-US" sz="4000" b="1" u="sng" dirty="0">
                <a:solidFill>
                  <a:srgbClr val="49702E"/>
                </a:solidFill>
              </a:rPr>
              <a:t>PDF File of Python Data Analysis</a:t>
            </a:r>
          </a:p>
        </p:txBody>
      </p:sp>
      <p:pic>
        <p:nvPicPr>
          <p:cNvPr id="7" name="Picture 2">
            <a:extLst>
              <a:ext uri="{FF2B5EF4-FFF2-40B4-BE49-F238E27FC236}">
                <a16:creationId xmlns:a16="http://schemas.microsoft.com/office/drawing/2014/main" id="{C99C08E1-E24D-8ED5-6E85-351D85AFD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28953" y="316058"/>
            <a:ext cx="2496810" cy="1730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88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719F1-0B31-BBFD-AE29-D801F7BE742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5014CE2-CB5A-EFC6-D973-EDBAB042BD95}"/>
              </a:ext>
            </a:extLst>
          </p:cNvPr>
          <p:cNvSpPr txBox="1"/>
          <p:nvPr/>
        </p:nvSpPr>
        <p:spPr>
          <a:xfrm>
            <a:off x="2187018" y="1282045"/>
            <a:ext cx="7983947" cy="274327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8000" dirty="0" err="1">
                <a:solidFill>
                  <a:srgbClr val="FFC000"/>
                </a:solidFill>
                <a:latin typeface="Segoe UI Black" panose="020B0A02040204020203" pitchFamily="34" charset="0"/>
                <a:ea typeface="Segoe UI Black" panose="020B0A02040204020203" pitchFamily="34" charset="0"/>
              </a:rPr>
              <a:t>Blink</a:t>
            </a:r>
            <a:r>
              <a:rPr lang="en-IN" sz="8000" dirty="0" err="1">
                <a:solidFill>
                  <a:schemeClr val="accent6">
                    <a:lumMod val="50000"/>
                  </a:schemeClr>
                </a:solidFill>
                <a:latin typeface="Segoe UI Black" panose="020B0A02040204020203" pitchFamily="34" charset="0"/>
                <a:ea typeface="Segoe UI Black" panose="020B0A02040204020203" pitchFamily="34" charset="0"/>
              </a:rPr>
              <a:t>it</a:t>
            </a:r>
            <a:r>
              <a:rPr lang="en-IN" sz="8000" dirty="0">
                <a:latin typeface="Segoe UI Black" panose="020B0A02040204020203" pitchFamily="34" charset="0"/>
                <a:ea typeface="Segoe UI Black" panose="020B0A02040204020203" pitchFamily="34" charset="0"/>
              </a:rPr>
              <a:t> </a:t>
            </a:r>
            <a:r>
              <a:rPr lang="en-IN" sz="8000" dirty="0">
                <a:solidFill>
                  <a:schemeClr val="accent5">
                    <a:lumMod val="75000"/>
                  </a:schemeClr>
                </a:solidFill>
                <a:latin typeface="Segoe UI Black" panose="020B0A02040204020203" pitchFamily="34" charset="0"/>
                <a:ea typeface="Segoe UI Black" panose="020B0A02040204020203" pitchFamily="34" charset="0"/>
              </a:rPr>
              <a:t>Analysis </a:t>
            </a:r>
          </a:p>
          <a:p>
            <a:r>
              <a:rPr lang="en-IN" sz="8000" dirty="0">
                <a:solidFill>
                  <a:schemeClr val="accent5">
                    <a:lumMod val="75000"/>
                  </a:schemeClr>
                </a:solidFill>
                <a:latin typeface="Segoe UI Black" panose="020B0A02040204020203" pitchFamily="34" charset="0"/>
                <a:ea typeface="Segoe UI Black" panose="020B0A02040204020203" pitchFamily="34" charset="0"/>
              </a:rPr>
              <a:t>Using Power BI</a:t>
            </a:r>
          </a:p>
        </p:txBody>
      </p:sp>
      <p:pic>
        <p:nvPicPr>
          <p:cNvPr id="8" name="Picture 2" descr="Microsoft Power BI 2.2.200116.2110762 Download APK for Android - Aptoide">
            <a:extLst>
              <a:ext uri="{FF2B5EF4-FFF2-40B4-BE49-F238E27FC236}">
                <a16:creationId xmlns:a16="http://schemas.microsoft.com/office/drawing/2014/main" id="{7A420228-E4F4-975B-DDDE-0A64FDA2D0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5523" y="3931054"/>
            <a:ext cx="2120953" cy="2120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243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DBA158-997E-9A51-3445-93336C380CC8}"/>
              </a:ext>
            </a:extLst>
          </p:cNvPr>
          <p:cNvPicPr>
            <a:picLocks noChangeAspect="1"/>
          </p:cNvPicPr>
          <p:nvPr/>
        </p:nvPicPr>
        <p:blipFill>
          <a:blip r:embed="rId2"/>
          <a:stretch>
            <a:fillRect/>
          </a:stretch>
        </p:blipFill>
        <p:spPr>
          <a:xfrm>
            <a:off x="109459" y="0"/>
            <a:ext cx="11973082" cy="6858000"/>
          </a:xfrm>
          <a:prstGeom prst="rect">
            <a:avLst/>
          </a:prstGeom>
        </p:spPr>
      </p:pic>
    </p:spTree>
    <p:extLst>
      <p:ext uri="{BB962C8B-B14F-4D97-AF65-F5344CB8AC3E}">
        <p14:creationId xmlns:p14="http://schemas.microsoft.com/office/powerpoint/2010/main" val="1517682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46CD3843-855A-DF0E-FA33-CBD3ED4BE8C0}"/>
              </a:ext>
            </a:extLst>
          </p:cNvPr>
          <p:cNvGraphicFramePr>
            <a:graphicFrameLocks noChangeAspect="1"/>
          </p:cNvGraphicFramePr>
          <p:nvPr>
            <p:extLst>
              <p:ext uri="{D42A27DB-BD31-4B8C-83A1-F6EECF244321}">
                <p14:modId xmlns:p14="http://schemas.microsoft.com/office/powerpoint/2010/main" val="1631520838"/>
              </p:ext>
            </p:extLst>
          </p:nvPr>
        </p:nvGraphicFramePr>
        <p:xfrm>
          <a:off x="1582621" y="2513438"/>
          <a:ext cx="8730302" cy="3220512"/>
        </p:xfrm>
        <a:graphic>
          <a:graphicData uri="http://schemas.openxmlformats.org/presentationml/2006/ole">
            <mc:AlternateContent xmlns:mc="http://schemas.openxmlformats.org/markup-compatibility/2006">
              <mc:Choice xmlns:v="urn:schemas-microsoft-com:vml" Requires="v">
                <p:oleObj name="Packager Shell Object" showAsIcon="1" r:id="rId2" imgW="1428713" imgH="526962" progId="Package">
                  <p:embed/>
                </p:oleObj>
              </mc:Choice>
              <mc:Fallback>
                <p:oleObj name="Packager Shell Object" showAsIcon="1" r:id="rId2" imgW="1428713" imgH="526962" progId="Package">
                  <p:embed/>
                  <p:pic>
                    <p:nvPicPr>
                      <p:cNvPr id="0" name=""/>
                      <p:cNvPicPr/>
                      <p:nvPr/>
                    </p:nvPicPr>
                    <p:blipFill>
                      <a:blip r:embed="rId3"/>
                      <a:stretch>
                        <a:fillRect/>
                      </a:stretch>
                    </p:blipFill>
                    <p:spPr>
                      <a:xfrm>
                        <a:off x="1582621" y="2513438"/>
                        <a:ext cx="8730302" cy="3220512"/>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A4F19177-61A7-BB96-0291-4EFB5AD2DF5E}"/>
              </a:ext>
            </a:extLst>
          </p:cNvPr>
          <p:cNvSpPr txBox="1"/>
          <p:nvPr/>
        </p:nvSpPr>
        <p:spPr>
          <a:xfrm>
            <a:off x="1582621" y="540642"/>
            <a:ext cx="8730302"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err="1">
                <a:solidFill>
                  <a:srgbClr val="FFC000"/>
                </a:solidFill>
                <a:latin typeface="Segoe UI Black" panose="020B0A02040204020203" pitchFamily="34" charset="0"/>
                <a:ea typeface="Segoe UI Black" panose="020B0A02040204020203" pitchFamily="34" charset="0"/>
              </a:rPr>
              <a:t>blink</a:t>
            </a:r>
            <a:r>
              <a:rPr lang="en-IN" sz="4800" dirty="0" err="1">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Dashboard </a:t>
            </a:r>
            <a:r>
              <a:rPr lang="en-IN" sz="4800" dirty="0" err="1">
                <a:solidFill>
                  <a:schemeClr val="accent5">
                    <a:lumMod val="75000"/>
                  </a:schemeClr>
                </a:solidFill>
                <a:latin typeface="Segoe UI Black" panose="020B0A02040204020203" pitchFamily="34" charset="0"/>
                <a:ea typeface="Segoe UI Black" panose="020B0A02040204020203" pitchFamily="34" charset="0"/>
              </a:rPr>
              <a:t>Powerbi</a:t>
            </a:r>
            <a:endParaRPr lang="en-IN" sz="48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4" name="Picture 2" descr="Microsoft Power BI 2.2.200116.2110762 Download APK for Android - Aptoide">
            <a:extLst>
              <a:ext uri="{FF2B5EF4-FFF2-40B4-BE49-F238E27FC236}">
                <a16:creationId xmlns:a16="http://schemas.microsoft.com/office/drawing/2014/main" id="{9D747493-14F0-823B-57B9-5A2BCB2C43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62854" y="226061"/>
            <a:ext cx="1100137" cy="110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10429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8929D03-C35D-4788-6A52-735130FE05B0}"/>
              </a:ext>
            </a:extLst>
          </p:cNvPr>
          <p:cNvSpPr>
            <a:spLocks noChangeArrowheads="1"/>
          </p:cNvSpPr>
          <p:nvPr/>
        </p:nvSpPr>
        <p:spPr bwMode="auto">
          <a:xfrm>
            <a:off x="452491" y="1419584"/>
            <a:ext cx="11287018"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See all the data imported:</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FROM</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blinkit_data</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sng" strike="noStrike" cap="none" normalizeH="0" baseline="0" dirty="0">
                <a:ln>
                  <a:noFill/>
                </a:ln>
                <a:solidFill>
                  <a:srgbClr val="833C0B"/>
                </a:solidFill>
                <a:effectLst/>
                <a:latin typeface="Calibri" panose="020F0502020204030204" pitchFamily="34" charset="0"/>
                <a:ea typeface="Calibri" panose="020F0502020204030204" pitchFamily="34" charset="0"/>
                <a:cs typeface="Mangal" panose="02040503050203030202" pitchFamily="18" charset="0"/>
              </a:rPr>
              <a:t>DATA CLEANING:</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Cleaning the </a:t>
            </a:r>
            <a:r>
              <a:rPr kumimoji="0" lang="en-US" altLang="en-US" sz="24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Item_Fat_Content</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field ensures data consistency and accuracy in analysis. The presence of multiple variations of the same category (e.g., LF, low fat vs. Low Fat) can cause issues in reporting, aggregations, and filtering. By standardizing these values, we improve data quality, making it easier to generate insights and maintain uniformity in our datasets.</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FF00FF"/>
                </a:solidFill>
                <a:effectLst/>
                <a:latin typeface="Calibri" panose="020F0502020204030204" pitchFamily="34" charset="0"/>
                <a:ea typeface="Calibri" panose="020F0502020204030204" pitchFamily="34" charset="0"/>
                <a:cs typeface="Consolas" panose="020B0609020204030204" pitchFamily="49" charset="0"/>
              </a:rPr>
              <a:t>UPDATE</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blinkit_data</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SET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Item_Fat_Content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CASE</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WHEN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Item_Fat_Content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IN</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'LF'</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'low fat'</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THEN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'Low Fat'</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WHEN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Item_Fat_Content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'reg'</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THEN</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FF0000"/>
                </a:solidFill>
                <a:effectLst/>
                <a:latin typeface="Calibri" panose="020F0502020204030204" pitchFamily="34" charset="0"/>
                <a:ea typeface="Calibri" panose="020F0502020204030204" pitchFamily="34" charset="0"/>
                <a:cs typeface="Consolas" panose="020B0609020204030204" pitchFamily="49" charset="0"/>
              </a:rPr>
              <a:t>'Regular'</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ELSE</a:t>
            </a: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err="1">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Item_Fat_Content</a:t>
            </a:r>
            <a:endParaRPr kumimoji="0" lang="en-US" altLang="en-US" sz="12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Consolas" panose="020B0609020204030204" pitchFamily="49" charset="0"/>
              </a:rPr>
              <a:t>    </a:t>
            </a:r>
            <a:r>
              <a:rPr kumimoji="0" lang="en-US" altLang="en-US" sz="2000" b="0" i="0" u="none" strike="noStrike" cap="none" normalizeH="0" baseline="0" dirty="0">
                <a:ln>
                  <a:noFill/>
                </a:ln>
                <a:solidFill>
                  <a:srgbClr val="0000FF"/>
                </a:solidFill>
                <a:effectLst/>
                <a:latin typeface="Calibri" panose="020F0502020204030204" pitchFamily="34" charset="0"/>
                <a:ea typeface="Calibri" panose="020F0502020204030204" pitchFamily="34" charset="0"/>
                <a:cs typeface="Consolas" panose="020B0609020204030204" pitchFamily="49" charset="0"/>
              </a:rPr>
              <a:t>END</a:t>
            </a:r>
            <a:r>
              <a:rPr kumimoji="0" lang="en-US" altLang="en-US" sz="2000" b="0" i="0" u="none" strike="noStrike" cap="none" normalizeH="0" baseline="0" dirty="0">
                <a:ln>
                  <a:noFill/>
                </a:ln>
                <a:solidFill>
                  <a:srgbClr val="808080"/>
                </a:solidFill>
                <a:effectLst/>
                <a:latin typeface="Calibri" panose="020F0502020204030204" pitchFamily="34" charset="0"/>
                <a:ea typeface="Calibri" panose="020F0502020204030204" pitchFamily="34" charset="0"/>
                <a:cs typeface="Consolas" panose="020B0609020204030204" pitchFamily="49" charset="0"/>
              </a:rPr>
              <a:t>;</a:t>
            </a:r>
            <a:r>
              <a:rPr kumimoji="0" lang="en-US" altLang="en-US" sz="12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Mangal" panose="02040503050203030202" pitchFamily="18" charset="0"/>
              </a:rPr>
              <a:t>	</a:t>
            </a: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
        <p:nvSpPr>
          <p:cNvPr id="4" name="TextBox 2">
            <a:extLst>
              <a:ext uri="{FF2B5EF4-FFF2-40B4-BE49-F238E27FC236}">
                <a16:creationId xmlns:a16="http://schemas.microsoft.com/office/drawing/2014/main" id="{125EBDD8-B05C-3826-2441-6C8FD0F764A4}"/>
              </a:ext>
            </a:extLst>
          </p:cNvPr>
          <p:cNvSpPr txBox="1"/>
          <p:nvPr/>
        </p:nvSpPr>
        <p:spPr>
          <a:xfrm>
            <a:off x="3058540" y="331260"/>
            <a:ext cx="506831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4800" dirty="0">
                <a:solidFill>
                  <a:srgbClr val="FFC000"/>
                </a:solidFill>
                <a:latin typeface="Segoe UI Black" panose="020B0A02040204020203" pitchFamily="34" charset="0"/>
                <a:ea typeface="Segoe UI Black" panose="020B0A02040204020203" pitchFamily="34" charset="0"/>
              </a:rPr>
              <a:t>blink</a:t>
            </a:r>
            <a:r>
              <a:rPr lang="en-IN" sz="4800" dirty="0">
                <a:solidFill>
                  <a:schemeClr val="accent6">
                    <a:lumMod val="50000"/>
                  </a:schemeClr>
                </a:solidFill>
                <a:latin typeface="Segoe UI Black" panose="020B0A02040204020203" pitchFamily="34" charset="0"/>
                <a:ea typeface="Segoe UI Black" panose="020B0A02040204020203" pitchFamily="34" charset="0"/>
              </a:rPr>
              <a:t>it</a:t>
            </a:r>
            <a:r>
              <a:rPr lang="en-IN" sz="4800" dirty="0">
                <a:latin typeface="Segoe UI Black" panose="020B0A02040204020203" pitchFamily="34" charset="0"/>
                <a:ea typeface="Segoe UI Black" panose="020B0A02040204020203" pitchFamily="34" charset="0"/>
              </a:rPr>
              <a:t> </a:t>
            </a:r>
            <a:r>
              <a:rPr lang="en-IN" sz="4800" dirty="0">
                <a:solidFill>
                  <a:schemeClr val="accent5">
                    <a:lumMod val="75000"/>
                  </a:schemeClr>
                </a:solidFill>
                <a:latin typeface="Segoe UI Black" panose="020B0A02040204020203" pitchFamily="34" charset="0"/>
                <a:ea typeface="Segoe UI Black" panose="020B0A02040204020203" pitchFamily="34" charset="0"/>
              </a:rPr>
              <a:t>Analysis</a:t>
            </a:r>
          </a:p>
        </p:txBody>
      </p:sp>
      <p:pic>
        <p:nvPicPr>
          <p:cNvPr id="5" name="Picture 2" descr="Azure SQL Logo - PNG Logo Vector Brand Downloads (SVG, EPS)">
            <a:extLst>
              <a:ext uri="{FF2B5EF4-FFF2-40B4-BE49-F238E27FC236}">
                <a16:creationId xmlns:a16="http://schemas.microsoft.com/office/drawing/2014/main" id="{374446DA-5240-AD9E-005D-C81E92BE4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715" y="2007"/>
            <a:ext cx="1825983" cy="13233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4392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TotalTime>
  <Words>1160</Words>
  <Application>Microsoft Office PowerPoint</Application>
  <PresentationFormat>Widescreen</PresentationFormat>
  <Paragraphs>137</Paragraphs>
  <Slides>24</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24</vt:i4>
      </vt:variant>
    </vt:vector>
  </HeadingPairs>
  <TitlesOfParts>
    <vt:vector size="34" baseType="lpstr">
      <vt:lpstr>Aptos Display</vt:lpstr>
      <vt:lpstr>Arial</vt:lpstr>
      <vt:lpstr>Arial Rounded</vt:lpstr>
      <vt:lpstr>Calibri</vt:lpstr>
      <vt:lpstr>Calibri Light</vt:lpstr>
      <vt:lpstr>Consolas</vt:lpstr>
      <vt:lpstr>Segoe UI Black</vt:lpstr>
      <vt:lpstr>Office Theme</vt:lpstr>
      <vt:lpstr>Adobe Acrobat Document</vt:lpstr>
      <vt:lpstr>Package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Swapnajeet</dc:creator>
  <cp:lastModifiedBy>Bhagyashree dahima</cp:lastModifiedBy>
  <cp:revision>21</cp:revision>
  <dcterms:created xsi:type="dcterms:W3CDTF">2024-06-24T12:27:37Z</dcterms:created>
  <dcterms:modified xsi:type="dcterms:W3CDTF">2025-09-26T05:18:09Z</dcterms:modified>
</cp:coreProperties>
</file>