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7" r:id="rId8"/>
    <p:sldId id="266" r:id="rId9"/>
    <p:sldId id="262" r:id="rId10"/>
    <p:sldId id="263" r:id="rId11"/>
    <p:sldId id="264" r:id="rId12"/>
    <p:sldId id="265" r:id="rId13"/>
  </p:sldIdLst>
  <p:sldSz cx="18288000" cy="10287000"/>
  <p:notesSz cx="6858000" cy="9144000"/>
  <p:embeddedFontLst>
    <p:embeddedFont>
      <p:font typeface="Abadi" panose="020B0604020104020204" pitchFamily="34" charset="0"/>
      <p:regular r:id="rId14"/>
    </p:embeddedFont>
    <p:embeddedFont>
      <p:font typeface="Arial Rounded MT Bold" panose="020F0704030504030204" pitchFamily="34" charset="0"/>
      <p:regular r:id="rId15"/>
    </p:embeddedFont>
    <p:embeddedFont>
      <p:font typeface="Calibri" panose="020F0502020204030204" pitchFamily="34" charset="0"/>
      <p:regular r:id="rId16"/>
      <p:bold r:id="rId17"/>
      <p:italic r:id="rId18"/>
      <p:boldItalic r:id="rId19"/>
    </p:embeddedFont>
    <p:embeddedFont>
      <p:font typeface="Canva Sans" panose="020B0604020202020204" charset="0"/>
      <p:regular r:id="rId20"/>
    </p:embeddedFont>
    <p:embeddedFont>
      <p:font typeface="Open Sans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5" d="100"/>
          <a:sy n="45" d="100"/>
        </p:scale>
        <p:origin x="816" y="-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sciencedirect.com/science/article/abs/pii/S0167923622001373" TargetMode="External"/><Relationship Id="rId2" Type="http://schemas.openxmlformats.org/officeDocument/2006/relationships/hyperlink" Target="https://www.sciencedirect.com/science/article/abs/pii/S0952197623004323" TargetMode="External"/><Relationship Id="rId1" Type="http://schemas.openxmlformats.org/officeDocument/2006/relationships/slideLayout" Target="../slideLayouts/slideLayout7.xml"/><Relationship Id="rId5" Type="http://schemas.openxmlformats.org/officeDocument/2006/relationships/hyperlink" Target="https://www.sciencedirect.com/science/article/abs/pii/S0957417415008" TargetMode="External"/><Relationship Id="rId4" Type="http://schemas.openxmlformats.org/officeDocument/2006/relationships/hyperlink" Target="https://ieeexplore.ieee.org/document/988204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TextBox 12"/>
          <p:cNvSpPr txBox="1"/>
          <p:nvPr/>
        </p:nvSpPr>
        <p:spPr>
          <a:xfrm>
            <a:off x="6241693" y="2068898"/>
            <a:ext cx="8534002" cy="4330390"/>
          </a:xfrm>
          <a:prstGeom prst="rect">
            <a:avLst/>
          </a:prstGeom>
        </p:spPr>
        <p:txBody>
          <a:bodyPr lIns="0" tIns="0" rIns="0" bIns="0" rtlCol="0" anchor="t">
            <a:spAutoFit/>
          </a:bodyPr>
          <a:lstStyle/>
          <a:p>
            <a:pPr algn="ctr">
              <a:lnSpc>
                <a:spcPts val="8438"/>
              </a:lnSpc>
            </a:pPr>
            <a:r>
              <a:rPr lang="en-US" sz="8699" dirty="0">
                <a:solidFill>
                  <a:srgbClr val="000000"/>
                </a:solidFill>
                <a:latin typeface="Arial Rounded MT Bold" panose="020F0704030504030204" pitchFamily="34" charset="0"/>
              </a:rPr>
              <a:t>CREDIT CARD FRAUD DETECTION USING AI</a:t>
            </a: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4633952" y="7577987"/>
            <a:ext cx="12625348" cy="930255"/>
          </a:xfrm>
          <a:prstGeom prst="rect">
            <a:avLst/>
          </a:prstGeom>
        </p:spPr>
        <p:txBody>
          <a:bodyPr lIns="0" tIns="0" rIns="0" bIns="0" rtlCol="0" anchor="t">
            <a:spAutoFit/>
          </a:bodyPr>
          <a:lstStyle/>
          <a:p>
            <a:pPr algn="ctr">
              <a:lnSpc>
                <a:spcPts val="8029"/>
              </a:lnSpc>
            </a:pPr>
            <a:r>
              <a:rPr lang="en-US" sz="5735" dirty="0">
                <a:solidFill>
                  <a:srgbClr val="000000"/>
                </a:solidFill>
                <a:latin typeface="Arial Rounded MT Bold" panose="020F0704030504030204" pitchFamily="34" charset="0"/>
              </a:rPr>
              <a:t>Presented By : </a:t>
            </a:r>
            <a:r>
              <a:rPr lang="en-US" sz="5735" dirty="0" err="1">
                <a:solidFill>
                  <a:srgbClr val="000000"/>
                </a:solidFill>
                <a:latin typeface="Arial Rounded MT Bold" panose="020F0704030504030204" pitchFamily="34" charset="0"/>
              </a:rPr>
              <a:t>Dharshiny</a:t>
            </a:r>
            <a:r>
              <a:rPr lang="en-US" sz="5735" dirty="0">
                <a:solidFill>
                  <a:srgbClr val="000000"/>
                </a:solidFill>
                <a:latin typeface="Arial Rounded MT Bold" panose="020F0704030504030204" pitchFamily="34" charset="0"/>
              </a:rPr>
              <a:t> S P</a:t>
            </a:r>
          </a:p>
        </p:txBody>
      </p:sp>
      <p:sp>
        <p:nvSpPr>
          <p:cNvPr id="15" name="Freeform 15"/>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15859155" y="0"/>
            <a:ext cx="1562612" cy="1673225"/>
            <a:chOff x="0" y="0"/>
            <a:chExt cx="2083482" cy="2230967"/>
          </a:xfrm>
        </p:grpSpPr>
        <p:grpSp>
          <p:nvGrpSpPr>
            <p:cNvPr id="3" name="Group 3"/>
            <p:cNvGrpSpPr/>
            <p:nvPr/>
          </p:nvGrpSpPr>
          <p:grpSpPr>
            <a:xfrm>
              <a:off x="75599" y="0"/>
              <a:ext cx="1932284" cy="2230967"/>
              <a:chOff x="0" y="0"/>
              <a:chExt cx="703982" cy="812800"/>
            </a:xfrm>
          </p:grpSpPr>
          <p:sp>
            <p:nvSpPr>
              <p:cNvPr id="4" name="Freeform 4"/>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5" name="TextBox 5"/>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0" y="437582"/>
              <a:ext cx="2083482" cy="1241460"/>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6</a:t>
              </a:r>
            </a:p>
          </p:txBody>
        </p:sp>
      </p:grpSp>
      <p:sp>
        <p:nvSpPr>
          <p:cNvPr id="7" name="TextBox 7"/>
          <p:cNvSpPr txBox="1"/>
          <p:nvPr/>
        </p:nvSpPr>
        <p:spPr>
          <a:xfrm>
            <a:off x="838200" y="1587467"/>
            <a:ext cx="16154400" cy="14726275"/>
          </a:xfrm>
          <a:prstGeom prst="rect">
            <a:avLst/>
          </a:prstGeom>
        </p:spPr>
        <p:txBody>
          <a:bodyPr wrap="square" lIns="0" tIns="0" rIns="0" bIns="0" rtlCol="0" anchor="t">
            <a:spAutoFit/>
          </a:bodyPr>
          <a:lstStyle/>
          <a:p>
            <a:r>
              <a:rPr lang="en-US" sz="3600" b="1" dirty="0"/>
              <a:t>                                        Support Vector Machine (SVM):</a:t>
            </a:r>
            <a:endParaRPr lang="en-US" sz="3600" dirty="0"/>
          </a:p>
          <a:p>
            <a:pPr algn="just">
              <a:buFont typeface="Arial" panose="020B0604020202020204" pitchFamily="34" charset="0"/>
              <a:buChar char="•"/>
            </a:pPr>
            <a:r>
              <a:rPr lang="en-US" sz="2800" b="1" dirty="0"/>
              <a:t>Introduction:</a:t>
            </a:r>
            <a:r>
              <a:rPr lang="en-US" sz="2800" dirty="0"/>
              <a:t> SVM is a powerful classification algorithm that finds the optimal hyperplane to separate different classes in the feature space.</a:t>
            </a:r>
          </a:p>
          <a:p>
            <a:pPr algn="just">
              <a:buFont typeface="Arial" panose="020B0604020202020204" pitchFamily="34" charset="0"/>
              <a:buChar char="•"/>
            </a:pPr>
            <a:r>
              <a:rPr lang="en-US" sz="2800" b="1" dirty="0"/>
              <a:t>Performance:</a:t>
            </a:r>
            <a:endParaRPr lang="en-US" sz="2800" dirty="0"/>
          </a:p>
          <a:p>
            <a:pPr marL="742950" lvl="1" indent="-285750" algn="just">
              <a:buFont typeface="Arial" panose="020B0604020202020204" pitchFamily="34" charset="0"/>
              <a:buChar char="•"/>
            </a:pPr>
            <a:r>
              <a:rPr lang="en-US" sz="2800" b="1" dirty="0"/>
              <a:t>Accuracy Score:</a:t>
            </a:r>
            <a:r>
              <a:rPr lang="en-US" sz="2800" dirty="0"/>
              <a:t> 0.68, indicating moderate overall performance.</a:t>
            </a:r>
          </a:p>
          <a:p>
            <a:pPr marL="742950" lvl="1" indent="-285750" algn="just">
              <a:buFont typeface="Arial" panose="020B0604020202020204" pitchFamily="34" charset="0"/>
              <a:buChar char="•"/>
            </a:pPr>
            <a:r>
              <a:rPr lang="en-US" sz="2800" b="1" dirty="0"/>
              <a:t>Classification Report:</a:t>
            </a:r>
            <a:endParaRPr lang="en-US" sz="2800" dirty="0"/>
          </a:p>
          <a:p>
            <a:pPr marL="1143000" lvl="2" indent="-228600" algn="just">
              <a:buFont typeface="Arial" panose="020B0604020202020204" pitchFamily="34" charset="0"/>
              <a:buChar char="•"/>
            </a:pPr>
            <a:r>
              <a:rPr lang="en-US" sz="2800" b="1" dirty="0"/>
              <a:t>Class 0 (Non-fraudulent transactions):</a:t>
            </a:r>
            <a:endParaRPr lang="en-US" sz="2800" dirty="0"/>
          </a:p>
          <a:p>
            <a:pPr marL="1600200" lvl="3" indent="-228600" algn="just">
              <a:buFont typeface="Arial" panose="020B0604020202020204" pitchFamily="34" charset="0"/>
              <a:buChar char="•"/>
            </a:pPr>
            <a:r>
              <a:rPr lang="en-US" sz="2800" b="1" dirty="0"/>
              <a:t>Precision:</a:t>
            </a:r>
            <a:r>
              <a:rPr lang="en-US" sz="2800" dirty="0"/>
              <a:t> 1.00, indicating perfect precision for this class.</a:t>
            </a:r>
          </a:p>
          <a:p>
            <a:pPr marL="1600200" lvl="3" indent="-228600" algn="just">
              <a:buFont typeface="Arial" panose="020B0604020202020204" pitchFamily="34" charset="0"/>
              <a:buChar char="•"/>
            </a:pPr>
            <a:r>
              <a:rPr lang="en-US" sz="2800" b="1" dirty="0"/>
              <a:t>Recall:</a:t>
            </a:r>
            <a:r>
              <a:rPr lang="en-US" sz="2800" dirty="0"/>
              <a:t> 0.68, suggesting that 68% of actual non-fraudulent transactions were correctly identified.</a:t>
            </a:r>
          </a:p>
          <a:p>
            <a:pPr marL="1600200" lvl="3" indent="-228600" algn="just">
              <a:buFont typeface="Arial" panose="020B0604020202020204" pitchFamily="34" charset="0"/>
              <a:buChar char="•"/>
            </a:pPr>
            <a:r>
              <a:rPr lang="en-US" sz="2800" b="1" dirty="0"/>
              <a:t>F1-Score:</a:t>
            </a:r>
            <a:r>
              <a:rPr lang="en-US" sz="2800" dirty="0"/>
              <a:t> 0.81, reflecting a balance between precision and recall.</a:t>
            </a:r>
          </a:p>
          <a:p>
            <a:pPr marL="1143000" lvl="2" indent="-228600" algn="just">
              <a:buFont typeface="Arial" panose="020B0604020202020204" pitchFamily="34" charset="0"/>
              <a:buChar char="•"/>
            </a:pPr>
            <a:r>
              <a:rPr lang="en-US" sz="2800" b="1" dirty="0"/>
              <a:t>Class 1 (Fraudulent transactions):</a:t>
            </a:r>
            <a:endParaRPr lang="en-US" sz="2800" dirty="0"/>
          </a:p>
          <a:p>
            <a:pPr marL="1600200" lvl="3" indent="-228600" algn="just">
              <a:buFont typeface="Arial" panose="020B0604020202020204" pitchFamily="34" charset="0"/>
              <a:buChar char="•"/>
            </a:pPr>
            <a:r>
              <a:rPr lang="en-US" sz="2800" b="1" dirty="0"/>
              <a:t>Precision:</a:t>
            </a:r>
            <a:r>
              <a:rPr lang="en-US" sz="2800" dirty="0"/>
              <a:t> 0.00, indicating no correct identification of fraud cases.</a:t>
            </a:r>
          </a:p>
          <a:p>
            <a:pPr marL="1600200" lvl="3" indent="-228600" algn="just">
              <a:buFont typeface="Arial" panose="020B0604020202020204" pitchFamily="34" charset="0"/>
              <a:buChar char="•"/>
            </a:pPr>
            <a:r>
              <a:rPr lang="en-US" sz="2800" b="1" dirty="0"/>
              <a:t>Recall:</a:t>
            </a:r>
            <a:r>
              <a:rPr lang="en-US" sz="2800" dirty="0"/>
              <a:t> 0.00, meaning none of the actual fraud cases were detected.</a:t>
            </a:r>
          </a:p>
          <a:p>
            <a:pPr marL="1600200" lvl="3" indent="-228600" algn="just">
              <a:buFont typeface="Arial" panose="020B0604020202020204" pitchFamily="34" charset="0"/>
              <a:buChar char="•"/>
            </a:pPr>
            <a:r>
              <a:rPr lang="en-US" sz="2800" b="1" dirty="0"/>
              <a:t>F1-Score:</a:t>
            </a:r>
            <a:r>
              <a:rPr lang="en-US" sz="2800" dirty="0"/>
              <a:t> 0.00, due to poor performance on fraudulent transactions.</a:t>
            </a:r>
          </a:p>
          <a:p>
            <a:pPr marL="742950" lvl="1" indent="-285750" algn="just">
              <a:buFont typeface="Arial" panose="020B0604020202020204" pitchFamily="34" charset="0"/>
              <a:buChar char="•"/>
            </a:pPr>
            <a:r>
              <a:rPr lang="en-US" sz="2800" b="1" dirty="0"/>
              <a:t>Macro Average:</a:t>
            </a:r>
            <a:endParaRPr lang="en-US" sz="2800" dirty="0"/>
          </a:p>
          <a:p>
            <a:pPr marL="1143000" lvl="2" indent="-228600" algn="just">
              <a:buFont typeface="Arial" panose="020B0604020202020204" pitchFamily="34" charset="0"/>
              <a:buChar char="•"/>
            </a:pPr>
            <a:r>
              <a:rPr lang="en-US" sz="2800" b="1" dirty="0"/>
              <a:t>Precision, Recall, F1-Score:</a:t>
            </a:r>
            <a:r>
              <a:rPr lang="en-US" sz="2800" dirty="0"/>
              <a:t> Low scores indicate that the model struggles with detecting fraudulent transactions.</a:t>
            </a:r>
          </a:p>
          <a:p>
            <a:pPr marL="742950" lvl="1" indent="-285750" algn="just">
              <a:buFont typeface="Arial" panose="020B0604020202020204" pitchFamily="34" charset="0"/>
              <a:buChar char="•"/>
            </a:pPr>
            <a:r>
              <a:rPr lang="en-US" sz="2800" b="1" dirty="0"/>
              <a:t>Weighted Average:</a:t>
            </a:r>
            <a:endParaRPr lang="en-US" sz="2800" dirty="0"/>
          </a:p>
          <a:p>
            <a:pPr marL="1143000" lvl="2" indent="-228600" algn="just">
              <a:buFont typeface="Arial" panose="020B0604020202020204" pitchFamily="34" charset="0"/>
              <a:buChar char="•"/>
            </a:pPr>
            <a:r>
              <a:rPr lang="en-US" sz="2800" dirty="0"/>
              <a:t>Weighted metrics are high for precision due to the imbalance in the dataset, but overall accuracy is limited.</a:t>
            </a:r>
          </a:p>
          <a:p>
            <a:pPr algn="just"/>
            <a:endParaRPr lang="en-US" sz="3600" dirty="0"/>
          </a:p>
          <a:p>
            <a:pPr algn="just">
              <a:lnSpc>
                <a:spcPts val="4900"/>
              </a:lnSpc>
            </a:pPr>
            <a:endParaRPr lang="en-US" sz="3500" dirty="0">
              <a:solidFill>
                <a:srgbClr val="000000"/>
              </a:solidFill>
              <a:latin typeface="Canva Sans"/>
            </a:endParaRPr>
          </a:p>
          <a:p>
            <a:pPr algn="just">
              <a:lnSpc>
                <a:spcPts val="4900"/>
              </a:lnSpc>
            </a:pPr>
            <a:endParaRPr lang="en-US" sz="3500" dirty="0">
              <a:solidFill>
                <a:srgbClr val="000000"/>
              </a:solidFill>
              <a:latin typeface="Canva Sans"/>
            </a:endParaRPr>
          </a:p>
          <a:p>
            <a:pPr algn="just">
              <a:lnSpc>
                <a:spcPts val="4900"/>
              </a:lnSpc>
            </a:pPr>
            <a:endParaRPr lang="en-US" sz="3500" dirty="0">
              <a:solidFill>
                <a:srgbClr val="000000"/>
              </a:solidFill>
              <a:latin typeface="Canva Sans"/>
            </a:endParaRPr>
          </a:p>
          <a:p>
            <a:pPr algn="just">
              <a:lnSpc>
                <a:spcPts val="4900"/>
              </a:lnSpc>
            </a:pPr>
            <a:endParaRPr lang="en-US" sz="3500" dirty="0">
              <a:solidFill>
                <a:srgbClr val="000000"/>
              </a:solidFill>
              <a:latin typeface="Canva Sans"/>
            </a:endParaRPr>
          </a:p>
          <a:p>
            <a:pPr algn="l">
              <a:lnSpc>
                <a:spcPts val="4620"/>
              </a:lnSpc>
            </a:pPr>
            <a:endParaRPr lang="en-US" sz="3500" dirty="0">
              <a:solidFill>
                <a:srgbClr val="000000"/>
              </a:solidFill>
              <a:latin typeface="Canva Sans"/>
            </a:endParaRPr>
          </a:p>
          <a:p>
            <a:pPr algn="l">
              <a:lnSpc>
                <a:spcPts val="4620"/>
              </a:lnSpc>
            </a:pPr>
            <a:endParaRPr lang="en-US" sz="3500" dirty="0">
              <a:solidFill>
                <a:srgbClr val="000000"/>
              </a:solidFill>
              <a:latin typeface="Canva Sans"/>
            </a:endParaRPr>
          </a:p>
          <a:p>
            <a:pPr algn="l">
              <a:lnSpc>
                <a:spcPts val="4620"/>
              </a:lnSpc>
            </a:pPr>
            <a:endParaRPr lang="en-US" sz="3500" dirty="0">
              <a:solidFill>
                <a:srgbClr val="000000"/>
              </a:solidFill>
              <a:latin typeface="Canva Sans"/>
            </a:endParaRPr>
          </a:p>
          <a:p>
            <a:pPr algn="l">
              <a:lnSpc>
                <a:spcPts val="4620"/>
              </a:lnSpc>
            </a:pPr>
            <a:endParaRPr lang="en-US" sz="3500" dirty="0">
              <a:solidFill>
                <a:srgbClr val="000000"/>
              </a:solidFill>
              <a:latin typeface="Canva Sans"/>
            </a:endParaRPr>
          </a:p>
          <a:p>
            <a:pPr algn="l">
              <a:lnSpc>
                <a:spcPts val="4620"/>
              </a:lnSpc>
            </a:pPr>
            <a:endParaRPr lang="en-US" sz="3500" dirty="0">
              <a:solidFill>
                <a:srgbClr val="000000"/>
              </a:solidFill>
              <a:latin typeface="Canva Sans"/>
            </a:endParaRPr>
          </a:p>
        </p:txBody>
      </p:sp>
      <p:sp>
        <p:nvSpPr>
          <p:cNvPr id="9" name="TextBox 8">
            <a:extLst>
              <a:ext uri="{FF2B5EF4-FFF2-40B4-BE49-F238E27FC236}">
                <a16:creationId xmlns:a16="http://schemas.microsoft.com/office/drawing/2014/main" id="{AD0556BE-69F6-4F1C-90DF-F159D7B3FFC7}"/>
              </a:ext>
            </a:extLst>
          </p:cNvPr>
          <p:cNvSpPr txBox="1"/>
          <p:nvPr/>
        </p:nvSpPr>
        <p:spPr>
          <a:xfrm>
            <a:off x="4268972" y="793733"/>
            <a:ext cx="9292856" cy="830997"/>
          </a:xfrm>
          <a:prstGeom prst="rect">
            <a:avLst/>
          </a:prstGeom>
          <a:noFill/>
        </p:spPr>
        <p:txBody>
          <a:bodyPr wrap="square">
            <a:spAutoFit/>
          </a:bodyPr>
          <a:lstStyle/>
          <a:p>
            <a:r>
              <a:rPr lang="en-US" sz="4800" dirty="0">
                <a:solidFill>
                  <a:srgbClr val="000000"/>
                </a:solidFill>
                <a:latin typeface="Arial Rounded MT Bold" panose="020F0704030504030204" pitchFamily="34" charset="0"/>
              </a:rPr>
              <a:t>6. ENHANCING THE MODEL</a:t>
            </a:r>
            <a:endParaRPr lang="en-IN" sz="4800" dirty="0">
              <a:latin typeface="Arial Rounded MT Bold" panose="020F0704030504030204" pitchFamily="34" charset="0"/>
            </a:endParaRPr>
          </a:p>
        </p:txBody>
      </p:sp>
      <p:pic>
        <p:nvPicPr>
          <p:cNvPr id="10" name="Picture 9">
            <a:extLst>
              <a:ext uri="{FF2B5EF4-FFF2-40B4-BE49-F238E27FC236}">
                <a16:creationId xmlns:a16="http://schemas.microsoft.com/office/drawing/2014/main" id="{19EB7AB9-0DEC-4F6F-8BAE-7F752BE9EFE1}"/>
              </a:ext>
            </a:extLst>
          </p:cNvPr>
          <p:cNvPicPr>
            <a:picLocks noChangeAspect="1"/>
          </p:cNvPicPr>
          <p:nvPr/>
        </p:nvPicPr>
        <p:blipFill>
          <a:blip r:embed="rId2"/>
          <a:stretch>
            <a:fillRect/>
          </a:stretch>
        </p:blipFill>
        <p:spPr>
          <a:xfrm>
            <a:off x="11453757" y="3421797"/>
            <a:ext cx="6125710" cy="1295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481103" y="2933700"/>
            <a:ext cx="15859155" cy="5539978"/>
          </a:xfrm>
          <a:prstGeom prst="rect">
            <a:avLst/>
          </a:prstGeom>
        </p:spPr>
        <p:txBody>
          <a:bodyPr lIns="0" tIns="0" rIns="0" bIns="0" rtlCol="0" anchor="t">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rPr>
              <a:t>Model Evaluation:</a:t>
            </a:r>
            <a:r>
              <a:rPr kumimoji="0" lang="en-US" altLang="en-US" sz="3600" b="0" i="0" u="none" strike="noStrike" cap="none" normalizeH="0" baseline="0" dirty="0">
                <a:ln>
                  <a:noFill/>
                </a:ln>
                <a:solidFill>
                  <a:schemeClr val="tx1"/>
                </a:solidFill>
                <a:effectLst/>
              </a:rPr>
              <a:t> Implemented Random Forest, Logistic Regression, and SVM for credit card fraud detection.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rPr>
              <a:t>Key Findings:</a:t>
            </a:r>
            <a:endParaRPr kumimoji="0" lang="en-US" altLang="en-US" sz="3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rPr>
              <a:t>Random Forest:</a:t>
            </a:r>
            <a:r>
              <a:rPr kumimoji="0" lang="en-US" altLang="en-US" sz="3600" b="0" i="0" u="none" strike="noStrike" cap="none" normalizeH="0" baseline="0" dirty="0">
                <a:ln>
                  <a:noFill/>
                </a:ln>
                <a:solidFill>
                  <a:schemeClr val="tx1"/>
                </a:solidFill>
                <a:effectLst/>
              </a:rPr>
              <a:t> High accuracy but potential overfitting.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rPr>
              <a:t>Logistic Regression:</a:t>
            </a:r>
            <a:r>
              <a:rPr kumimoji="0" lang="en-US" altLang="en-US" sz="3600" b="0" i="0" u="none" strike="noStrike" cap="none" normalizeH="0" baseline="0" dirty="0">
                <a:ln>
                  <a:noFill/>
                </a:ln>
                <a:solidFill>
                  <a:schemeClr val="tx1"/>
                </a:solidFill>
                <a:effectLst/>
              </a:rPr>
              <a:t> Nearly perfect accuracy, simple and interpretable.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rPr>
              <a:t>SVM:</a:t>
            </a:r>
            <a:r>
              <a:rPr kumimoji="0" lang="en-US" altLang="en-US" sz="3600" b="0" i="0" u="none" strike="noStrike" cap="none" normalizeH="0" baseline="0" dirty="0">
                <a:ln>
                  <a:noFill/>
                </a:ln>
                <a:solidFill>
                  <a:schemeClr val="tx1"/>
                </a:solidFill>
                <a:effectLst/>
              </a:rPr>
              <a:t> Moderate accuracy, issues with class imbalance.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rPr>
              <a:t>Challenges:</a:t>
            </a:r>
            <a:r>
              <a:rPr kumimoji="0" lang="en-US" altLang="en-US" sz="3600" b="0" i="0" u="none" strike="noStrike" cap="none" normalizeH="0" baseline="0" dirty="0">
                <a:ln>
                  <a:noFill/>
                </a:ln>
                <a:solidFill>
                  <a:schemeClr val="tx1"/>
                </a:solidFill>
                <a:effectLst/>
              </a:rPr>
              <a:t> Need to address class imbalance and overfitting to improve detection of fraudulent transactions.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rPr>
              <a:t>Future Directions:</a:t>
            </a:r>
            <a:r>
              <a:rPr kumimoji="0" lang="en-US" altLang="en-US" sz="3600" b="0" i="0" u="none" strike="noStrike" cap="none" normalizeH="0" baseline="0" dirty="0">
                <a:ln>
                  <a:noFill/>
                </a:ln>
                <a:solidFill>
                  <a:schemeClr val="tx1"/>
                </a:solidFill>
                <a:effectLst/>
              </a:rPr>
              <a:t> Focus on balancing data, enhancing model performance, and thorough evaluation to ensure reliability in real-world applications</a:t>
            </a:r>
            <a:endParaRPr lang="en-US" sz="3600" dirty="0">
              <a:solidFill>
                <a:srgbClr val="000000"/>
              </a:solidFill>
            </a:endParaRPr>
          </a:p>
        </p:txBody>
      </p:sp>
      <p:grpSp>
        <p:nvGrpSpPr>
          <p:cNvPr id="3" name="Group 3"/>
          <p:cNvGrpSpPr/>
          <p:nvPr/>
        </p:nvGrpSpPr>
        <p:grpSpPr>
          <a:xfrm>
            <a:off x="15859155" y="0"/>
            <a:ext cx="1562612" cy="1673225"/>
            <a:chOff x="0" y="0"/>
            <a:chExt cx="2083482" cy="2230967"/>
          </a:xfrm>
        </p:grpSpPr>
        <p:grpSp>
          <p:nvGrpSpPr>
            <p:cNvPr id="4" name="Group 4"/>
            <p:cNvGrpSpPr/>
            <p:nvPr/>
          </p:nvGrpSpPr>
          <p:grpSpPr>
            <a:xfrm>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437582"/>
              <a:ext cx="2083482" cy="1241460"/>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7</a:t>
              </a:r>
            </a:p>
          </p:txBody>
        </p:sp>
      </p:grpSp>
      <p:sp>
        <p:nvSpPr>
          <p:cNvPr id="9" name="TextBox 8">
            <a:extLst>
              <a:ext uri="{FF2B5EF4-FFF2-40B4-BE49-F238E27FC236}">
                <a16:creationId xmlns:a16="http://schemas.microsoft.com/office/drawing/2014/main" id="{A592FFE0-B254-4411-91B8-D9148DCE2757}"/>
              </a:ext>
            </a:extLst>
          </p:cNvPr>
          <p:cNvSpPr txBox="1"/>
          <p:nvPr/>
        </p:nvSpPr>
        <p:spPr>
          <a:xfrm>
            <a:off x="6248400" y="1064347"/>
            <a:ext cx="5129738" cy="830997"/>
          </a:xfrm>
          <a:prstGeom prst="rect">
            <a:avLst/>
          </a:prstGeom>
          <a:noFill/>
        </p:spPr>
        <p:txBody>
          <a:bodyPr wrap="none" rtlCol="0">
            <a:spAutoFit/>
          </a:bodyPr>
          <a:lstStyle/>
          <a:p>
            <a:r>
              <a:rPr lang="en-IN" sz="4800" dirty="0">
                <a:latin typeface="Arial Rounded MT Bold" panose="020F0704030504030204" pitchFamily="34" charset="0"/>
              </a:rPr>
              <a:t>7. CONCLUSION</a:t>
            </a:r>
          </a:p>
        </p:txBody>
      </p:sp>
      <p:sp>
        <p:nvSpPr>
          <p:cNvPr id="10" name="Rectangle 2">
            <a:extLst>
              <a:ext uri="{FF2B5EF4-FFF2-40B4-BE49-F238E27FC236}">
                <a16:creationId xmlns:a16="http://schemas.microsoft.com/office/drawing/2014/main" id="{C0789E32-9A49-4DD0-8171-B23A15EBDD4C}"/>
              </a:ext>
            </a:extLst>
          </p:cNvPr>
          <p:cNvSpPr>
            <a:spLocks noChangeArrowheads="1"/>
          </p:cNvSpPr>
          <p:nvPr/>
        </p:nvSpPr>
        <p:spPr bwMode="auto">
          <a:xfrm>
            <a:off x="0" y="-184666"/>
            <a:ext cx="3930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15859155" y="0"/>
            <a:ext cx="1562612" cy="1673225"/>
            <a:chOff x="0" y="0"/>
            <a:chExt cx="2083482" cy="2230967"/>
          </a:xfrm>
        </p:grpSpPr>
        <p:grpSp>
          <p:nvGrpSpPr>
            <p:cNvPr id="3" name="Group 3"/>
            <p:cNvGrpSpPr/>
            <p:nvPr/>
          </p:nvGrpSpPr>
          <p:grpSpPr>
            <a:xfrm>
              <a:off x="75599" y="0"/>
              <a:ext cx="1932284" cy="2230967"/>
              <a:chOff x="0" y="0"/>
              <a:chExt cx="703982" cy="812800"/>
            </a:xfrm>
          </p:grpSpPr>
          <p:sp>
            <p:nvSpPr>
              <p:cNvPr id="4" name="Freeform 4"/>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5" name="TextBox 5"/>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0" y="437582"/>
              <a:ext cx="2083482" cy="1241460"/>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8</a:t>
              </a:r>
            </a:p>
          </p:txBody>
        </p:sp>
      </p:grpSp>
      <p:sp>
        <p:nvSpPr>
          <p:cNvPr id="7" name="TextBox 7"/>
          <p:cNvSpPr txBox="1"/>
          <p:nvPr/>
        </p:nvSpPr>
        <p:spPr>
          <a:xfrm>
            <a:off x="363224" y="957484"/>
            <a:ext cx="17085124" cy="14857080"/>
          </a:xfrm>
          <a:prstGeom prst="rect">
            <a:avLst/>
          </a:prstGeom>
        </p:spPr>
        <p:txBody>
          <a:bodyPr lIns="0" tIns="0" rIns="0" bIns="0" rtlCol="0" anchor="t">
            <a:spAutoFit/>
          </a:bodyPr>
          <a:lstStyle/>
          <a:p>
            <a:pPr algn="just">
              <a:lnSpc>
                <a:spcPts val="4900"/>
              </a:lnSpc>
            </a:pPr>
            <a:r>
              <a:rPr lang="en-US" sz="4800" dirty="0">
                <a:solidFill>
                  <a:srgbClr val="000000"/>
                </a:solidFill>
                <a:latin typeface="Abadi" panose="020B0604020104020204" pitchFamily="34" charset="0"/>
              </a:rPr>
              <a:t>                                                        </a:t>
            </a:r>
            <a:r>
              <a:rPr lang="en-US" sz="4800" dirty="0">
                <a:solidFill>
                  <a:srgbClr val="000000"/>
                </a:solidFill>
                <a:latin typeface="Arial Rounded MT Bold" panose="020F0704030504030204" pitchFamily="34" charset="0"/>
              </a:rPr>
              <a:t>REFERENCES</a:t>
            </a:r>
          </a:p>
          <a:p>
            <a:pPr marL="457200" indent="-457200" algn="just">
              <a:lnSpc>
                <a:spcPts val="4900"/>
              </a:lnSpc>
              <a:buAutoNum type="arabicPeriod"/>
            </a:pPr>
            <a:r>
              <a:rPr lang="en-IN" sz="2000" dirty="0" err="1">
                <a:latin typeface="+mj-lt"/>
              </a:rPr>
              <a:t>Habibpour</a:t>
            </a:r>
            <a:r>
              <a:rPr lang="en-IN" sz="2000" dirty="0">
                <a:latin typeface="+mj-lt"/>
              </a:rPr>
              <a:t>, Maryam, Hassan </a:t>
            </a:r>
            <a:r>
              <a:rPr lang="en-IN" sz="2000" dirty="0" err="1">
                <a:latin typeface="+mj-lt"/>
              </a:rPr>
              <a:t>Gharoun</a:t>
            </a:r>
            <a:r>
              <a:rPr lang="en-IN" sz="2000" dirty="0">
                <a:latin typeface="+mj-lt"/>
              </a:rPr>
              <a:t>, Mohammadreza </a:t>
            </a:r>
            <a:r>
              <a:rPr lang="en-IN" sz="2000" dirty="0" err="1">
                <a:latin typeface="+mj-lt"/>
              </a:rPr>
              <a:t>Mehdipour</a:t>
            </a:r>
            <a:r>
              <a:rPr lang="en-IN" sz="2000" dirty="0">
                <a:latin typeface="+mj-lt"/>
              </a:rPr>
              <a:t>, </a:t>
            </a:r>
            <a:r>
              <a:rPr lang="en-IN" sz="2000" dirty="0" err="1">
                <a:latin typeface="+mj-lt"/>
              </a:rPr>
              <a:t>AmirReza</a:t>
            </a:r>
            <a:r>
              <a:rPr lang="en-IN" sz="2000" dirty="0">
                <a:latin typeface="+mj-lt"/>
              </a:rPr>
              <a:t> </a:t>
            </a:r>
            <a:r>
              <a:rPr lang="en-IN" sz="2000" dirty="0" err="1">
                <a:latin typeface="+mj-lt"/>
              </a:rPr>
              <a:t>Tajally</a:t>
            </a:r>
            <a:r>
              <a:rPr lang="en-IN" sz="2000" dirty="0">
                <a:latin typeface="+mj-lt"/>
              </a:rPr>
              <a:t>, </a:t>
            </a:r>
            <a:r>
              <a:rPr lang="en-IN" sz="2000" dirty="0" err="1">
                <a:latin typeface="+mj-lt"/>
              </a:rPr>
              <a:t>Hamzeh</a:t>
            </a:r>
            <a:r>
              <a:rPr lang="en-IN" sz="2000" dirty="0">
                <a:latin typeface="+mj-lt"/>
              </a:rPr>
              <a:t> </a:t>
            </a:r>
            <a:r>
              <a:rPr lang="en-IN" sz="2000" dirty="0" err="1">
                <a:latin typeface="+mj-lt"/>
              </a:rPr>
              <a:t>Asgharnezhad</a:t>
            </a:r>
            <a:r>
              <a:rPr lang="en-IN" sz="2000" dirty="0">
                <a:latin typeface="+mj-lt"/>
              </a:rPr>
              <a:t>, Afshar Shamsi, Abbas </a:t>
            </a:r>
            <a:r>
              <a:rPr lang="en-IN" sz="2000" dirty="0" err="1">
                <a:latin typeface="+mj-lt"/>
              </a:rPr>
              <a:t>Khosravi</a:t>
            </a:r>
            <a:r>
              <a:rPr lang="en-IN" sz="2000" dirty="0">
                <a:latin typeface="+mj-lt"/>
              </a:rPr>
              <a:t>, and </a:t>
            </a:r>
            <a:r>
              <a:rPr lang="en-IN" sz="2000" dirty="0" err="1">
                <a:latin typeface="+mj-lt"/>
              </a:rPr>
              <a:t>Saeid</a:t>
            </a:r>
            <a:r>
              <a:rPr lang="en-IN" sz="2000" dirty="0">
                <a:latin typeface="+mj-lt"/>
              </a:rPr>
              <a:t> </a:t>
            </a:r>
            <a:r>
              <a:rPr lang="en-IN" sz="2000" dirty="0" err="1">
                <a:latin typeface="+mj-lt"/>
              </a:rPr>
              <a:t>Nahavandi</a:t>
            </a:r>
            <a:r>
              <a:rPr lang="en-IN" sz="2000" dirty="0">
                <a:latin typeface="+mj-lt"/>
              </a:rPr>
              <a:t>. "Uncertainty aware </a:t>
            </a:r>
            <a:r>
              <a:rPr lang="en-IN" sz="2000" dirty="0" err="1">
                <a:latin typeface="+mj-lt"/>
              </a:rPr>
              <a:t>creditcard</a:t>
            </a:r>
            <a:r>
              <a:rPr lang="en-IN" sz="2000" dirty="0">
                <a:latin typeface="+mj-lt"/>
              </a:rPr>
              <a:t> fraud detection using deep learning." Engineering Applications of Artificial Intelligence 123 (2023): 106248 </a:t>
            </a:r>
            <a:r>
              <a:rPr lang="en-IN" sz="2000" dirty="0">
                <a:latin typeface="+mj-lt"/>
                <a:hlinkClick r:id="rId2"/>
              </a:rPr>
              <a:t>https://www.sciencedirect.com/science/article/abs/pii/S0952197623004323</a:t>
            </a:r>
            <a:endParaRPr lang="en-IN" sz="2000" dirty="0">
              <a:latin typeface="+mj-lt"/>
            </a:endParaRPr>
          </a:p>
          <a:p>
            <a:pPr marL="457200" indent="-457200" algn="just">
              <a:lnSpc>
                <a:spcPts val="4900"/>
              </a:lnSpc>
              <a:buAutoNum type="arabicPeriod"/>
            </a:pPr>
            <a:r>
              <a:rPr lang="en-IN" sz="2000" dirty="0">
                <a:latin typeface="+mj-lt"/>
              </a:rPr>
              <a:t> 2. Van Belle, </a:t>
            </a:r>
            <a:r>
              <a:rPr lang="en-IN" sz="2000" dirty="0" err="1">
                <a:latin typeface="+mj-lt"/>
              </a:rPr>
              <a:t>Rafaël</a:t>
            </a:r>
            <a:r>
              <a:rPr lang="en-IN" sz="2000" dirty="0">
                <a:latin typeface="+mj-lt"/>
              </a:rPr>
              <a:t>, Bart </a:t>
            </a:r>
            <a:r>
              <a:rPr lang="en-IN" sz="2000" dirty="0" err="1">
                <a:latin typeface="+mj-lt"/>
              </a:rPr>
              <a:t>Baesens</a:t>
            </a:r>
            <a:r>
              <a:rPr lang="en-IN" sz="2000" dirty="0">
                <a:latin typeface="+mj-lt"/>
              </a:rPr>
              <a:t>, and Jochen De </a:t>
            </a:r>
            <a:r>
              <a:rPr lang="en-IN" sz="2000" dirty="0" err="1">
                <a:latin typeface="+mj-lt"/>
              </a:rPr>
              <a:t>Weerdt</a:t>
            </a:r>
            <a:r>
              <a:rPr lang="en-IN" sz="2000" dirty="0">
                <a:latin typeface="+mj-lt"/>
              </a:rPr>
              <a:t>. "CATCHM: A novel network based credit card fraud detection method using node representation learning." Decision Support Systems 164 (2023): 113866 </a:t>
            </a:r>
            <a:r>
              <a:rPr lang="en-IN" sz="2000" dirty="0">
                <a:latin typeface="+mj-lt"/>
                <a:hlinkClick r:id="rId3"/>
              </a:rPr>
              <a:t>https://www.sciencedirect.com/science/article/abs/pii/S0167923622001373</a:t>
            </a:r>
            <a:endParaRPr lang="en-IN" sz="2000" dirty="0">
              <a:latin typeface="+mj-lt"/>
            </a:endParaRPr>
          </a:p>
          <a:p>
            <a:pPr marL="457200" indent="-457200" algn="just">
              <a:lnSpc>
                <a:spcPts val="4900"/>
              </a:lnSpc>
              <a:buAutoNum type="arabicPeriod"/>
            </a:pPr>
            <a:r>
              <a:rPr lang="en-IN" sz="2000" dirty="0">
                <a:latin typeface="+mj-lt"/>
              </a:rPr>
              <a:t> 3. </a:t>
            </a:r>
            <a:r>
              <a:rPr lang="en-IN" sz="2000" dirty="0" err="1">
                <a:latin typeface="+mj-lt"/>
              </a:rPr>
              <a:t>Baratzadeh</a:t>
            </a:r>
            <a:r>
              <a:rPr lang="en-IN" sz="2000" dirty="0">
                <a:latin typeface="+mj-lt"/>
              </a:rPr>
              <a:t>, Fereshteh, and </a:t>
            </a:r>
            <a:r>
              <a:rPr lang="en-IN" sz="2000" dirty="0" err="1">
                <a:latin typeface="+mj-lt"/>
              </a:rPr>
              <a:t>Seyed</a:t>
            </a:r>
            <a:r>
              <a:rPr lang="en-IN" sz="2000" dirty="0">
                <a:latin typeface="+mj-lt"/>
              </a:rPr>
              <a:t> MH </a:t>
            </a:r>
            <a:r>
              <a:rPr lang="en-IN" sz="2000" dirty="0" err="1">
                <a:latin typeface="+mj-lt"/>
              </a:rPr>
              <a:t>Hasheminejad</a:t>
            </a:r>
            <a:r>
              <a:rPr lang="en-IN" sz="2000" dirty="0">
                <a:latin typeface="+mj-lt"/>
              </a:rPr>
              <a:t>. "Customer </a:t>
            </a:r>
            <a:r>
              <a:rPr lang="en-IN" sz="2000" dirty="0" err="1">
                <a:latin typeface="+mj-lt"/>
              </a:rPr>
              <a:t>Behavior</a:t>
            </a:r>
            <a:r>
              <a:rPr lang="en-IN" sz="2000" dirty="0">
                <a:latin typeface="+mj-lt"/>
              </a:rPr>
              <a:t> Analysis to Improve Detection of Fraudulent Transactions using Deep Learning." Journal of AI and Data Mining 10, no. 1 (2022): 87 101 https://www.researchgate.net/publication/359937389_Customer_Behavior_Analysis_to_Improve_Detecti </a:t>
            </a:r>
            <a:r>
              <a:rPr lang="en-IN" sz="2000" dirty="0" err="1">
                <a:latin typeface="+mj-lt"/>
              </a:rPr>
              <a:t>on_of_Fraudulent_Transactions_using_Deep_Learning</a:t>
            </a:r>
            <a:endParaRPr lang="en-IN" sz="2000" dirty="0">
              <a:latin typeface="+mj-lt"/>
            </a:endParaRPr>
          </a:p>
          <a:p>
            <a:pPr marL="457200" indent="-457200" algn="just">
              <a:lnSpc>
                <a:spcPts val="4900"/>
              </a:lnSpc>
              <a:buAutoNum type="arabicPeriod"/>
            </a:pPr>
            <a:r>
              <a:rPr lang="en-IN" sz="2000" dirty="0">
                <a:latin typeface="+mj-lt"/>
              </a:rPr>
              <a:t> 4. Nguyen, </a:t>
            </a:r>
            <a:r>
              <a:rPr lang="en-IN" sz="2000" dirty="0" err="1">
                <a:latin typeface="+mj-lt"/>
              </a:rPr>
              <a:t>Nghia</a:t>
            </a:r>
            <a:r>
              <a:rPr lang="en-IN" sz="2000" dirty="0">
                <a:latin typeface="+mj-lt"/>
              </a:rPr>
              <a:t>, </a:t>
            </a:r>
            <a:r>
              <a:rPr lang="en-IN" sz="2000" dirty="0" err="1">
                <a:latin typeface="+mj-lt"/>
              </a:rPr>
              <a:t>Truc</a:t>
            </a:r>
            <a:r>
              <a:rPr lang="en-IN" sz="2000" dirty="0">
                <a:latin typeface="+mj-lt"/>
              </a:rPr>
              <a:t> Duong, Tram Chau, Van Ho Nguyen, Trang Trinh, </a:t>
            </a:r>
            <a:r>
              <a:rPr lang="en-IN" sz="2000" dirty="0" err="1">
                <a:latin typeface="+mj-lt"/>
              </a:rPr>
              <a:t>Duy</a:t>
            </a:r>
            <a:r>
              <a:rPr lang="en-IN" sz="2000" dirty="0">
                <a:latin typeface="+mj-lt"/>
              </a:rPr>
              <a:t> Tran, and Thanh Ho. "A Proposed Model for Card Fraud Detection Based on </a:t>
            </a:r>
            <a:r>
              <a:rPr lang="en-IN" sz="2000" dirty="0" err="1">
                <a:latin typeface="+mj-lt"/>
              </a:rPr>
              <a:t>CatBoost</a:t>
            </a:r>
            <a:r>
              <a:rPr lang="en-IN" sz="2000" dirty="0">
                <a:latin typeface="+mj-lt"/>
              </a:rPr>
              <a:t> and Deep Neural Network." IEEE Access 10 (2022): 96852 96861 </a:t>
            </a:r>
            <a:r>
              <a:rPr lang="en-IN" sz="2000" dirty="0">
                <a:latin typeface="+mj-lt"/>
                <a:hlinkClick r:id="rId4"/>
              </a:rPr>
              <a:t>https://ieeexplore.ieee.org/document/9882043</a:t>
            </a:r>
            <a:endParaRPr lang="en-IN" sz="2000" dirty="0">
              <a:latin typeface="+mj-lt"/>
            </a:endParaRPr>
          </a:p>
          <a:p>
            <a:pPr marL="457200" indent="-457200" algn="just">
              <a:lnSpc>
                <a:spcPts val="4900"/>
              </a:lnSpc>
              <a:buAutoNum type="arabicPeriod"/>
            </a:pPr>
            <a:r>
              <a:rPr lang="en-IN" sz="2000" dirty="0">
                <a:latin typeface="+mj-lt"/>
              </a:rPr>
              <a:t> 5. </a:t>
            </a:r>
            <a:r>
              <a:rPr lang="en-IN" sz="2000" dirty="0" err="1">
                <a:latin typeface="+mj-lt"/>
              </a:rPr>
              <a:t>Bahnsen</a:t>
            </a:r>
            <a:r>
              <a:rPr lang="en-IN" sz="2000" dirty="0">
                <a:latin typeface="+mj-lt"/>
              </a:rPr>
              <a:t>, Alejandro Correa, </a:t>
            </a:r>
            <a:r>
              <a:rPr lang="en-IN" sz="2000" dirty="0" err="1">
                <a:latin typeface="+mj-lt"/>
              </a:rPr>
              <a:t>Djamila</a:t>
            </a:r>
            <a:r>
              <a:rPr lang="en-IN" sz="2000" dirty="0">
                <a:latin typeface="+mj-lt"/>
              </a:rPr>
              <a:t> </a:t>
            </a:r>
            <a:r>
              <a:rPr lang="en-IN" sz="2000" dirty="0" err="1">
                <a:latin typeface="+mj-lt"/>
              </a:rPr>
              <a:t>Aouada</a:t>
            </a:r>
            <a:r>
              <a:rPr lang="en-IN" sz="2000" dirty="0">
                <a:latin typeface="+mj-lt"/>
              </a:rPr>
              <a:t>, Aleksandar </a:t>
            </a:r>
            <a:r>
              <a:rPr lang="en-IN" sz="2000" dirty="0" err="1">
                <a:latin typeface="+mj-lt"/>
              </a:rPr>
              <a:t>Stojanovic</a:t>
            </a:r>
            <a:r>
              <a:rPr lang="en-IN" sz="2000" dirty="0">
                <a:latin typeface="+mj-lt"/>
              </a:rPr>
              <a:t>, and Björn </a:t>
            </a:r>
            <a:r>
              <a:rPr lang="en-IN" sz="2000" dirty="0" err="1">
                <a:latin typeface="+mj-lt"/>
              </a:rPr>
              <a:t>Ottersten</a:t>
            </a:r>
            <a:r>
              <a:rPr lang="en-IN" sz="2000" dirty="0">
                <a:latin typeface="+mj-lt"/>
              </a:rPr>
              <a:t>. "Feature engineering strategies for credit card fraud detection." Expert Systems with Applications 51 (2016): 134 142 </a:t>
            </a:r>
            <a:r>
              <a:rPr lang="en-IN" sz="2000" dirty="0">
                <a:latin typeface="+mj-lt"/>
                <a:hlinkClick r:id="rId5"/>
              </a:rPr>
              <a:t>https://www.sciencedirect.com/science/article/abs/pii/S0957417415008</a:t>
            </a:r>
            <a:r>
              <a:rPr lang="en-IN" sz="2000" dirty="0">
                <a:latin typeface="+mj-lt"/>
              </a:rPr>
              <a:t> </a:t>
            </a:r>
            <a:endParaRPr lang="en-US" sz="2000" dirty="0">
              <a:solidFill>
                <a:srgbClr val="000000"/>
              </a:solidFill>
              <a:latin typeface="+mj-lt"/>
            </a:endParaRPr>
          </a:p>
          <a:p>
            <a:pPr algn="just">
              <a:lnSpc>
                <a:spcPts val="4900"/>
              </a:lnSpc>
            </a:pPr>
            <a:endParaRPr lang="en-US" sz="2000" dirty="0">
              <a:solidFill>
                <a:srgbClr val="000000"/>
              </a:solidFill>
              <a:latin typeface="Canva Sans"/>
            </a:endParaRPr>
          </a:p>
          <a:p>
            <a:pPr algn="just">
              <a:lnSpc>
                <a:spcPts val="4900"/>
              </a:lnSpc>
            </a:pPr>
            <a:endParaRPr lang="en-US" sz="2000" dirty="0">
              <a:solidFill>
                <a:srgbClr val="000000"/>
              </a:solidFill>
              <a:latin typeface="Canva Sans"/>
            </a:endParaRPr>
          </a:p>
          <a:p>
            <a:pPr algn="just">
              <a:lnSpc>
                <a:spcPts val="4900"/>
              </a:lnSpc>
            </a:pPr>
            <a:endParaRPr lang="en-US" sz="2000" dirty="0">
              <a:solidFill>
                <a:srgbClr val="000000"/>
              </a:solidFill>
              <a:latin typeface="Canva Sans"/>
            </a:endParaRPr>
          </a:p>
          <a:p>
            <a:pPr algn="just">
              <a:lnSpc>
                <a:spcPts val="4900"/>
              </a:lnSpc>
            </a:pPr>
            <a:endParaRPr lang="en-US" sz="2000" dirty="0">
              <a:solidFill>
                <a:srgbClr val="000000"/>
              </a:solidFill>
              <a:latin typeface="Canva Sans"/>
            </a:endParaRPr>
          </a:p>
          <a:p>
            <a:pPr algn="just">
              <a:lnSpc>
                <a:spcPts val="4900"/>
              </a:lnSpc>
            </a:pPr>
            <a:endParaRPr lang="en-US" sz="2000" dirty="0">
              <a:solidFill>
                <a:srgbClr val="000000"/>
              </a:solidFill>
              <a:latin typeface="Canva Sans"/>
            </a:endParaRPr>
          </a:p>
          <a:p>
            <a:pPr algn="just">
              <a:lnSpc>
                <a:spcPts val="4900"/>
              </a:lnSpc>
            </a:pPr>
            <a:endParaRPr lang="en-US" sz="2000" dirty="0">
              <a:solidFill>
                <a:srgbClr val="000000"/>
              </a:solidFill>
              <a:latin typeface="Canva Sans"/>
            </a:endParaRPr>
          </a:p>
          <a:p>
            <a:pPr algn="l">
              <a:lnSpc>
                <a:spcPts val="4620"/>
              </a:lnSpc>
            </a:pPr>
            <a:endParaRPr lang="en-US" sz="2000" dirty="0">
              <a:solidFill>
                <a:srgbClr val="000000"/>
              </a:solidFill>
              <a:latin typeface="Canva Sans"/>
            </a:endParaRPr>
          </a:p>
          <a:p>
            <a:pPr algn="l">
              <a:lnSpc>
                <a:spcPts val="4620"/>
              </a:lnSpc>
            </a:pPr>
            <a:endParaRPr lang="en-US" sz="3500" dirty="0">
              <a:solidFill>
                <a:srgbClr val="000000"/>
              </a:solidFill>
              <a:latin typeface="Canva Sans"/>
            </a:endParaRPr>
          </a:p>
          <a:p>
            <a:pPr algn="l">
              <a:lnSpc>
                <a:spcPts val="4620"/>
              </a:lnSpc>
            </a:pPr>
            <a:endParaRPr lang="en-US" sz="3500" dirty="0">
              <a:solidFill>
                <a:srgbClr val="000000"/>
              </a:solidFill>
              <a:latin typeface="Canva Sans"/>
            </a:endParaRPr>
          </a:p>
          <a:p>
            <a:pPr algn="l">
              <a:lnSpc>
                <a:spcPts val="4620"/>
              </a:lnSpc>
            </a:pPr>
            <a:endParaRPr lang="en-US" sz="3500" dirty="0">
              <a:solidFill>
                <a:srgbClr val="000000"/>
              </a:solidFill>
              <a:latin typeface="Canva Sans"/>
            </a:endParaRPr>
          </a:p>
          <a:p>
            <a:pPr algn="l">
              <a:lnSpc>
                <a:spcPts val="4620"/>
              </a:lnSpc>
            </a:pPr>
            <a:endParaRPr lang="en-US" sz="3500" dirty="0">
              <a:solidFill>
                <a:srgbClr val="000000"/>
              </a:solidFill>
              <a:latin typeface="Canv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371600" y="487623"/>
            <a:ext cx="13180039" cy="1383007"/>
          </a:xfrm>
          <a:prstGeom prst="rect">
            <a:avLst/>
          </a:prstGeom>
        </p:spPr>
        <p:txBody>
          <a:bodyPr lIns="0" tIns="0" rIns="0" bIns="0" rtlCol="0" anchor="t">
            <a:spAutoFit/>
          </a:bodyPr>
          <a:lstStyle/>
          <a:p>
            <a:pPr algn="ctr">
              <a:lnSpc>
                <a:spcPts val="11899"/>
              </a:lnSpc>
            </a:pPr>
            <a:r>
              <a:rPr lang="en-US" sz="8499" dirty="0">
                <a:solidFill>
                  <a:srgbClr val="000000"/>
                </a:solidFill>
                <a:latin typeface="Arial Rounded MT Bold" panose="020F0704030504030204" pitchFamily="34" charset="0"/>
              </a:rPr>
              <a:t>OVERVIEW</a:t>
            </a:r>
          </a:p>
        </p:txBody>
      </p:sp>
      <p:sp>
        <p:nvSpPr>
          <p:cNvPr id="3" name="TextBox 3"/>
          <p:cNvSpPr txBox="1"/>
          <p:nvPr/>
        </p:nvSpPr>
        <p:spPr>
          <a:xfrm>
            <a:off x="1089760" y="2964079"/>
            <a:ext cx="15669167" cy="5271892"/>
          </a:xfrm>
          <a:prstGeom prst="rect">
            <a:avLst/>
          </a:prstGeom>
        </p:spPr>
        <p:txBody>
          <a:bodyPr wrap="square" lIns="0" tIns="0" rIns="0" bIns="0" rtlCol="0" anchor="t">
            <a:spAutoFit/>
          </a:bodyPr>
          <a:lstStyle/>
          <a:p>
            <a:pPr algn="l">
              <a:lnSpc>
                <a:spcPts val="5179"/>
              </a:lnSpc>
            </a:pPr>
            <a:r>
              <a:rPr lang="en-US" sz="3699" dirty="0">
                <a:solidFill>
                  <a:srgbClr val="000000"/>
                </a:solidFill>
                <a:latin typeface="Arial Rounded MT Bold" panose="020F0704030504030204" pitchFamily="34" charset="0"/>
              </a:rPr>
              <a:t>                  1. INTRODUCTION</a:t>
            </a:r>
          </a:p>
          <a:p>
            <a:pPr algn="l">
              <a:lnSpc>
                <a:spcPts val="5179"/>
              </a:lnSpc>
            </a:pPr>
            <a:r>
              <a:rPr lang="en-US" sz="3699" dirty="0">
                <a:solidFill>
                  <a:srgbClr val="000000"/>
                </a:solidFill>
                <a:latin typeface="Arial Rounded MT Bold" panose="020F0704030504030204" pitchFamily="34" charset="0"/>
              </a:rPr>
              <a:t>                  2. CREATING SUMMARY OUT OF THE RESEARCH PAPERS</a:t>
            </a:r>
          </a:p>
          <a:p>
            <a:pPr algn="l">
              <a:lnSpc>
                <a:spcPts val="5179"/>
              </a:lnSpc>
            </a:pPr>
            <a:r>
              <a:rPr lang="en-US" sz="3699" dirty="0">
                <a:solidFill>
                  <a:srgbClr val="000000"/>
                </a:solidFill>
                <a:latin typeface="Arial Rounded MT Bold" panose="020F0704030504030204" pitchFamily="34" charset="0"/>
              </a:rPr>
              <a:t>                  3. COLLECTING DATA</a:t>
            </a:r>
          </a:p>
          <a:p>
            <a:pPr algn="l">
              <a:lnSpc>
                <a:spcPts val="5179"/>
              </a:lnSpc>
            </a:pPr>
            <a:r>
              <a:rPr lang="en-US" sz="3699" dirty="0">
                <a:solidFill>
                  <a:srgbClr val="000000"/>
                </a:solidFill>
                <a:latin typeface="Arial Rounded MT Bold" panose="020F0704030504030204" pitchFamily="34" charset="0"/>
              </a:rPr>
              <a:t>                  4. IMPLEMENTING THE EXISITING TECHNIQUES</a:t>
            </a:r>
          </a:p>
          <a:p>
            <a:pPr algn="l">
              <a:lnSpc>
                <a:spcPts val="5179"/>
              </a:lnSpc>
            </a:pPr>
            <a:r>
              <a:rPr lang="en-US" sz="3699" dirty="0">
                <a:solidFill>
                  <a:srgbClr val="000000"/>
                </a:solidFill>
                <a:latin typeface="Arial Rounded MT Bold" panose="020F0704030504030204" pitchFamily="34" charset="0"/>
              </a:rPr>
              <a:t>                  5. DEVELOPING THE MODEL</a:t>
            </a:r>
          </a:p>
          <a:p>
            <a:pPr algn="l">
              <a:lnSpc>
                <a:spcPts val="5179"/>
              </a:lnSpc>
            </a:pPr>
            <a:r>
              <a:rPr lang="en-US" sz="3699" dirty="0">
                <a:solidFill>
                  <a:srgbClr val="000000"/>
                </a:solidFill>
                <a:latin typeface="Arial Rounded MT Bold" panose="020F0704030504030204" pitchFamily="34" charset="0"/>
              </a:rPr>
              <a:t>                  6. ENHANCING THE MODEL</a:t>
            </a:r>
          </a:p>
          <a:p>
            <a:pPr algn="l">
              <a:lnSpc>
                <a:spcPts val="5179"/>
              </a:lnSpc>
            </a:pPr>
            <a:r>
              <a:rPr lang="en-US" sz="3699" dirty="0">
                <a:solidFill>
                  <a:srgbClr val="000000"/>
                </a:solidFill>
                <a:latin typeface="Arial Rounded MT Bold" panose="020F0704030504030204" pitchFamily="34" charset="0"/>
              </a:rPr>
              <a:t>                  7. CONCLUSION</a:t>
            </a:r>
          </a:p>
          <a:p>
            <a:pPr algn="l">
              <a:lnSpc>
                <a:spcPts val="5179"/>
              </a:lnSpc>
            </a:pPr>
            <a:r>
              <a:rPr lang="en-US" sz="3699" dirty="0">
                <a:solidFill>
                  <a:srgbClr val="000000"/>
                </a:solidFill>
                <a:latin typeface="Arial Rounded MT Bold" panose="020F0704030504030204" pitchFamily="34" charset="0"/>
              </a:rPr>
              <a:t>                  8. REFERENCES</a:t>
            </a:r>
          </a:p>
        </p:txBody>
      </p:sp>
      <p:sp>
        <p:nvSpPr>
          <p:cNvPr id="5" name="TextBox 5"/>
          <p:cNvSpPr txBox="1"/>
          <p:nvPr/>
        </p:nvSpPr>
        <p:spPr>
          <a:xfrm>
            <a:off x="8924344" y="4790687"/>
            <a:ext cx="9942291" cy="3165867"/>
          </a:xfrm>
          <a:prstGeom prst="rect">
            <a:avLst/>
          </a:prstGeom>
        </p:spPr>
        <p:txBody>
          <a:bodyPr lIns="0" tIns="0" rIns="0" bIns="0" rtlCol="0" anchor="t">
            <a:spAutoFit/>
          </a:bodyPr>
          <a:lstStyle/>
          <a:p>
            <a:pPr algn="l">
              <a:lnSpc>
                <a:spcPts val="4997"/>
              </a:lnSpc>
            </a:pPr>
            <a:endParaRPr lang="en-US" sz="3569" dirty="0">
              <a:solidFill>
                <a:srgbClr val="000000"/>
              </a:solidFill>
              <a:latin typeface="Abadi" panose="020B0604020104020204" pitchFamily="34" charset="0"/>
            </a:endParaRPr>
          </a:p>
          <a:p>
            <a:pPr algn="l">
              <a:lnSpc>
                <a:spcPts val="4997"/>
              </a:lnSpc>
            </a:pPr>
            <a:endParaRPr lang="en-US" sz="3569" dirty="0">
              <a:solidFill>
                <a:srgbClr val="000000"/>
              </a:solidFill>
              <a:latin typeface="Abadi" panose="020B0604020104020204" pitchFamily="34" charset="0"/>
            </a:endParaRPr>
          </a:p>
          <a:p>
            <a:pPr algn="l">
              <a:lnSpc>
                <a:spcPts val="4997"/>
              </a:lnSpc>
            </a:pPr>
            <a:endParaRPr lang="en-US" sz="3569" dirty="0">
              <a:solidFill>
                <a:srgbClr val="000000"/>
              </a:solidFill>
              <a:latin typeface="Abadi" panose="020B0604020104020204" pitchFamily="34" charset="0"/>
            </a:endParaRPr>
          </a:p>
          <a:p>
            <a:pPr algn="l">
              <a:lnSpc>
                <a:spcPts val="4997"/>
              </a:lnSpc>
            </a:pPr>
            <a:endParaRPr lang="en-US" sz="3569" dirty="0">
              <a:solidFill>
                <a:srgbClr val="000000"/>
              </a:solidFill>
              <a:latin typeface="Abadi" panose="020B0604020104020204" pitchFamily="34" charset="0"/>
            </a:endParaRPr>
          </a:p>
          <a:p>
            <a:pPr algn="l">
              <a:lnSpc>
                <a:spcPts val="4997"/>
              </a:lnSpc>
            </a:pPr>
            <a:endParaRPr lang="en-US" sz="3569" dirty="0">
              <a:solidFill>
                <a:srgbClr val="000000"/>
              </a:solidFill>
              <a:latin typeface="Abadi" panose="020B0604020104020204" pitchFamily="34" charset="0"/>
            </a:endParaRP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a:t>
              </a:r>
            </a:p>
          </p:txBody>
        </p:sp>
      </p:grpSp>
      <p:sp>
        <p:nvSpPr>
          <p:cNvPr id="11" name="Freeform 11"/>
          <p:cNvSpPr/>
          <p:nvPr/>
        </p:nvSpPr>
        <p:spPr>
          <a:xfrm>
            <a:off x="-5000369" y="823597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TextBox 3"/>
          <p:cNvSpPr txBox="1"/>
          <p:nvPr/>
        </p:nvSpPr>
        <p:spPr>
          <a:xfrm>
            <a:off x="3429000" y="1359585"/>
            <a:ext cx="9775376" cy="1346522"/>
          </a:xfrm>
          <a:prstGeom prst="rect">
            <a:avLst/>
          </a:prstGeom>
        </p:spPr>
        <p:txBody>
          <a:bodyPr lIns="0" tIns="0" rIns="0" bIns="0" rtlCol="0" anchor="t">
            <a:spAutoFit/>
          </a:bodyPr>
          <a:lstStyle/>
          <a:p>
            <a:pPr marL="1835145" lvl="1" indent="-917572" algn="ctr">
              <a:lnSpc>
                <a:spcPts val="11899"/>
              </a:lnSpc>
              <a:buAutoNum type="arabicPeriod"/>
            </a:pPr>
            <a:r>
              <a:rPr lang="en-US" sz="6000" dirty="0">
                <a:solidFill>
                  <a:srgbClr val="000000"/>
                </a:solidFill>
                <a:latin typeface="Arial Rounded MT Bold" panose="020F0704030504030204" pitchFamily="34" charset="0"/>
              </a:rPr>
              <a:t>INTRODUCTION</a:t>
            </a:r>
          </a:p>
        </p:txBody>
      </p:sp>
      <p:grpSp>
        <p:nvGrpSpPr>
          <p:cNvPr id="4" name="Group 4"/>
          <p:cNvGrpSpPr/>
          <p:nvPr/>
        </p:nvGrpSpPr>
        <p:grpSpPr>
          <a:xfrm>
            <a:off x="15859155" y="0"/>
            <a:ext cx="1562612" cy="1673225"/>
            <a:chOff x="0" y="0"/>
            <a:chExt cx="2083482" cy="2230967"/>
          </a:xfrm>
        </p:grpSpPr>
        <p:grpSp>
          <p:nvGrpSpPr>
            <p:cNvPr id="5" name="Group 5"/>
            <p:cNvGrpSpPr/>
            <p:nvPr/>
          </p:nvGrpSpPr>
          <p:grpSpPr>
            <a:xfrm>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a:t>
              </a:r>
            </a:p>
          </p:txBody>
        </p:sp>
      </p:grpSp>
      <p:sp>
        <p:nvSpPr>
          <p:cNvPr id="9" name="Freeform 9"/>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9139238" y="4795243"/>
            <a:ext cx="9525" cy="629839"/>
          </a:xfrm>
          <a:prstGeom prst="rect">
            <a:avLst/>
          </a:prstGeom>
        </p:spPr>
        <p:txBody>
          <a:bodyPr lIns="0" tIns="0" rIns="0" bIns="0" rtlCol="0" anchor="t">
            <a:spAutoFit/>
          </a:bodyPr>
          <a:lstStyle/>
          <a:p>
            <a:pPr algn="ctr">
              <a:lnSpc>
                <a:spcPts val="5179"/>
              </a:lnSpc>
              <a:spcBef>
                <a:spcPct val="0"/>
              </a:spcBef>
            </a:pPr>
            <a:endParaRPr/>
          </a:p>
        </p:txBody>
      </p:sp>
      <p:sp>
        <p:nvSpPr>
          <p:cNvPr id="11" name="TextBox 11"/>
          <p:cNvSpPr txBox="1"/>
          <p:nvPr/>
        </p:nvSpPr>
        <p:spPr>
          <a:xfrm>
            <a:off x="2002972" y="4152900"/>
            <a:ext cx="14630400" cy="3898183"/>
          </a:xfrm>
          <a:prstGeom prst="rect">
            <a:avLst/>
          </a:prstGeom>
        </p:spPr>
        <p:txBody>
          <a:bodyPr wrap="square" lIns="0" tIns="0" rIns="0" bIns="0" rtlCol="0" anchor="t">
            <a:spAutoFit/>
          </a:bodyPr>
          <a:lstStyle/>
          <a:p>
            <a:pPr algn="just">
              <a:buFont typeface="Arial" panose="020B0604020202020204" pitchFamily="34" charset="0"/>
              <a:buChar char="•"/>
            </a:pPr>
            <a:r>
              <a:rPr lang="en-US" sz="3600" b="1" dirty="0"/>
              <a:t>Significance of Credit Card Fraud Detection:</a:t>
            </a:r>
            <a:r>
              <a:rPr lang="en-US" sz="3600" dirty="0"/>
              <a:t> Addressing the rising threat in digital financial transactions.</a:t>
            </a:r>
          </a:p>
          <a:p>
            <a:pPr algn="just">
              <a:buFont typeface="Arial" panose="020B0604020202020204" pitchFamily="34" charset="0"/>
              <a:buChar char="•"/>
            </a:pPr>
            <a:r>
              <a:rPr lang="en-US" sz="3600" b="1" dirty="0"/>
              <a:t>Research Focus:</a:t>
            </a:r>
            <a:r>
              <a:rPr lang="en-US" sz="3600" dirty="0"/>
              <a:t> Utilizing artificial intelligence to enhance the detection of fraudulent activities.</a:t>
            </a:r>
          </a:p>
          <a:p>
            <a:pPr algn="just">
              <a:buFont typeface="Arial" panose="020B0604020202020204" pitchFamily="34" charset="0"/>
              <a:buChar char="•"/>
            </a:pPr>
            <a:r>
              <a:rPr lang="en-US" sz="3600" b="1" dirty="0"/>
              <a:t>Objectives:</a:t>
            </a:r>
            <a:r>
              <a:rPr lang="en-US" sz="3600" dirty="0"/>
              <a:t> Develop a comprehensive fraud detection system with high accuracy and low false positive rates.</a:t>
            </a:r>
          </a:p>
          <a:p>
            <a:pPr algn="ctr">
              <a:lnSpc>
                <a:spcPts val="4759"/>
              </a:lnSpc>
            </a:pPr>
            <a:endParaRPr lang="en-US" sz="3399" dirty="0">
              <a:solidFill>
                <a:srgbClr val="000000"/>
              </a:solidFill>
              <a:latin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3764167" y="821599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5859155" y="0"/>
            <a:ext cx="1562612" cy="1673225"/>
            <a:chOff x="0" y="0"/>
            <a:chExt cx="2083482" cy="2230967"/>
          </a:xfrm>
        </p:grpSpPr>
        <p:grpSp>
          <p:nvGrpSpPr>
            <p:cNvPr id="4" name="Group 4"/>
            <p:cNvGrpSpPr/>
            <p:nvPr/>
          </p:nvGrpSpPr>
          <p:grpSpPr>
            <a:xfrm>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437582"/>
              <a:ext cx="2083482" cy="1241460"/>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a:t>
              </a:r>
            </a:p>
          </p:txBody>
        </p:sp>
      </p:grpSp>
      <p:sp>
        <p:nvSpPr>
          <p:cNvPr id="8" name="Freeform 8"/>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9139238" y="4795243"/>
            <a:ext cx="9525" cy="629839"/>
          </a:xfrm>
          <a:prstGeom prst="rect">
            <a:avLst/>
          </a:prstGeom>
        </p:spPr>
        <p:txBody>
          <a:bodyPr lIns="0" tIns="0" rIns="0" bIns="0" rtlCol="0" anchor="t">
            <a:spAutoFit/>
          </a:bodyPr>
          <a:lstStyle/>
          <a:p>
            <a:pPr algn="ctr">
              <a:lnSpc>
                <a:spcPts val="5179"/>
              </a:lnSpc>
              <a:spcBef>
                <a:spcPct val="0"/>
              </a:spcBef>
            </a:pPr>
            <a:endParaRPr/>
          </a:p>
        </p:txBody>
      </p:sp>
      <p:sp>
        <p:nvSpPr>
          <p:cNvPr id="10" name="TextBox 10"/>
          <p:cNvSpPr txBox="1"/>
          <p:nvPr/>
        </p:nvSpPr>
        <p:spPr>
          <a:xfrm>
            <a:off x="985838" y="3148259"/>
            <a:ext cx="16306800" cy="5067734"/>
          </a:xfrm>
          <a:prstGeom prst="rect">
            <a:avLst/>
          </a:prstGeom>
        </p:spPr>
        <p:txBody>
          <a:bodyPr wrap="square" lIns="0" tIns="0" rIns="0" bIns="0" rtlCol="0" anchor="t">
            <a:spAutoFit/>
          </a:bodyPr>
          <a:lstStyle/>
          <a:p>
            <a:pPr algn="ctr">
              <a:lnSpc>
                <a:spcPts val="4759"/>
              </a:lnSpc>
            </a:pPr>
            <a:endParaRPr dirty="0"/>
          </a:p>
          <a:p>
            <a:r>
              <a:rPr lang="en-US" sz="3600" b="1" dirty="0"/>
              <a:t>                                       </a:t>
            </a:r>
          </a:p>
          <a:p>
            <a:pPr>
              <a:buFont typeface="Arial" panose="020B0604020202020204" pitchFamily="34" charset="0"/>
              <a:buChar char="•"/>
            </a:pPr>
            <a:r>
              <a:rPr lang="en-US" sz="3600" b="1" dirty="0"/>
              <a:t>Innovative Techniques:</a:t>
            </a:r>
            <a:r>
              <a:rPr lang="en-US" sz="3600" dirty="0"/>
              <a:t> Emphasis on deep learning, uncertainty-aware models, and network-based detection approaches.</a:t>
            </a:r>
          </a:p>
          <a:p>
            <a:pPr>
              <a:buFont typeface="Arial" panose="020B0604020202020204" pitchFamily="34" charset="0"/>
              <a:buChar char="•"/>
            </a:pPr>
            <a:r>
              <a:rPr lang="en-US" sz="3600" b="1" dirty="0"/>
              <a:t>Key Findings:</a:t>
            </a:r>
            <a:r>
              <a:rPr lang="en-US" sz="3600" dirty="0"/>
              <a:t> Synthesized insights from recent literature on advanced fraud detection methods.</a:t>
            </a:r>
          </a:p>
          <a:p>
            <a:pPr>
              <a:buFont typeface="Arial" panose="020B0604020202020204" pitchFamily="34" charset="0"/>
              <a:buChar char="•"/>
            </a:pPr>
            <a:r>
              <a:rPr lang="en-US" sz="3600" b="1" dirty="0"/>
              <a:t>Identified Gaps:</a:t>
            </a:r>
            <a:r>
              <a:rPr lang="en-US" sz="3600" dirty="0"/>
              <a:t> Challenges in real-time processing, handling of imbalanced datasets, and adaptability to new fraud patterns.</a:t>
            </a:r>
          </a:p>
          <a:p>
            <a:pPr marL="367029" lvl="1" algn="l">
              <a:lnSpc>
                <a:spcPts val="4759"/>
              </a:lnSpc>
            </a:pPr>
            <a:endParaRPr lang="en-US" sz="3399" dirty="0">
              <a:solidFill>
                <a:srgbClr val="000000"/>
              </a:solidFill>
              <a:latin typeface="Canva Sans"/>
            </a:endParaRPr>
          </a:p>
        </p:txBody>
      </p:sp>
      <p:sp>
        <p:nvSpPr>
          <p:cNvPr id="11" name="TextBox 10">
            <a:extLst>
              <a:ext uri="{FF2B5EF4-FFF2-40B4-BE49-F238E27FC236}">
                <a16:creationId xmlns:a16="http://schemas.microsoft.com/office/drawing/2014/main" id="{F483DD13-88DE-45E6-95DA-86EDC2A32941}"/>
              </a:ext>
            </a:extLst>
          </p:cNvPr>
          <p:cNvSpPr txBox="1"/>
          <p:nvPr/>
        </p:nvSpPr>
        <p:spPr>
          <a:xfrm>
            <a:off x="985838" y="2071007"/>
            <a:ext cx="15895121" cy="769441"/>
          </a:xfrm>
          <a:prstGeom prst="rect">
            <a:avLst/>
          </a:prstGeom>
          <a:noFill/>
        </p:spPr>
        <p:txBody>
          <a:bodyPr wrap="square" rtlCol="0">
            <a:spAutoFit/>
          </a:bodyPr>
          <a:lstStyle/>
          <a:p>
            <a:r>
              <a:rPr lang="en-US" sz="4400" dirty="0">
                <a:latin typeface="Arial Rounded MT Bold" panose="020F0704030504030204" pitchFamily="34" charset="0"/>
              </a:rPr>
              <a:t>2. CREATING SUMMARY OUT OF RESEARCH PAPERS</a:t>
            </a:r>
            <a:endParaRPr lang="en-IN" sz="4400" dirty="0">
              <a:latin typeface="Arial Rounded MT Bold" panose="020F07040305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838200" y="1587467"/>
            <a:ext cx="17207905" cy="734432"/>
          </a:xfrm>
          <a:prstGeom prst="rect">
            <a:avLst/>
          </a:prstGeom>
        </p:spPr>
        <p:txBody>
          <a:bodyPr lIns="0" tIns="0" rIns="0" bIns="0" rtlCol="0" anchor="t">
            <a:spAutoFit/>
          </a:bodyPr>
          <a:lstStyle/>
          <a:p>
            <a:pPr algn="ctr">
              <a:lnSpc>
                <a:spcPts val="6146"/>
              </a:lnSpc>
            </a:pPr>
            <a:endParaRPr lang="en-US" sz="4390" dirty="0">
              <a:solidFill>
                <a:srgbClr val="000000"/>
              </a:solidFill>
              <a:latin typeface="Abadi" panose="020B0604020104020204" pitchFamily="34" charset="0"/>
            </a:endParaRPr>
          </a:p>
        </p:txBody>
      </p:sp>
      <p:grpSp>
        <p:nvGrpSpPr>
          <p:cNvPr id="3" name="Group 3"/>
          <p:cNvGrpSpPr/>
          <p:nvPr/>
        </p:nvGrpSpPr>
        <p:grpSpPr>
          <a:xfrm>
            <a:off x="15859155" y="0"/>
            <a:ext cx="1562612" cy="1673225"/>
            <a:chOff x="0" y="0"/>
            <a:chExt cx="2083482" cy="2230967"/>
          </a:xfrm>
        </p:grpSpPr>
        <p:grpSp>
          <p:nvGrpSpPr>
            <p:cNvPr id="4" name="Group 4"/>
            <p:cNvGrpSpPr/>
            <p:nvPr/>
          </p:nvGrpSpPr>
          <p:grpSpPr>
            <a:xfrm>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437582"/>
              <a:ext cx="2083482" cy="1241460"/>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3</a:t>
              </a:r>
            </a:p>
          </p:txBody>
        </p:sp>
      </p:grpSp>
      <p:sp>
        <p:nvSpPr>
          <p:cNvPr id="8" name="TextBox 8"/>
          <p:cNvSpPr txBox="1"/>
          <p:nvPr/>
        </p:nvSpPr>
        <p:spPr>
          <a:xfrm>
            <a:off x="2805814" y="332795"/>
            <a:ext cx="11028832" cy="695905"/>
          </a:xfrm>
          <a:prstGeom prst="rect">
            <a:avLst/>
          </a:prstGeom>
        </p:spPr>
        <p:txBody>
          <a:bodyPr lIns="0" tIns="0" rIns="0" bIns="0" rtlCol="0" anchor="t">
            <a:spAutoFit/>
          </a:bodyPr>
          <a:lstStyle/>
          <a:p>
            <a:pPr algn="ctr">
              <a:lnSpc>
                <a:spcPts val="5740"/>
              </a:lnSpc>
            </a:pPr>
            <a:r>
              <a:rPr lang="en-US" sz="4400" dirty="0">
                <a:solidFill>
                  <a:srgbClr val="000000"/>
                </a:solidFill>
                <a:latin typeface="Arial Rounded MT Bold" panose="020F0704030504030204" pitchFamily="34" charset="0"/>
              </a:rPr>
              <a:t>3. COLLECTING DATA</a:t>
            </a:r>
            <a:endParaRPr lang="en-US" sz="4100" dirty="0">
              <a:solidFill>
                <a:srgbClr val="000000"/>
              </a:solidFill>
              <a:latin typeface="Arial Rounded MT Bold" panose="020F0704030504030204" pitchFamily="34" charset="0"/>
            </a:endParaRPr>
          </a:p>
        </p:txBody>
      </p:sp>
      <p:sp>
        <p:nvSpPr>
          <p:cNvPr id="11" name="TextBox 10">
            <a:extLst>
              <a:ext uri="{FF2B5EF4-FFF2-40B4-BE49-F238E27FC236}">
                <a16:creationId xmlns:a16="http://schemas.microsoft.com/office/drawing/2014/main" id="{09D30D85-93DB-415C-BC35-125B948C966A}"/>
              </a:ext>
            </a:extLst>
          </p:cNvPr>
          <p:cNvSpPr txBox="1"/>
          <p:nvPr/>
        </p:nvSpPr>
        <p:spPr>
          <a:xfrm>
            <a:off x="342900" y="1537069"/>
            <a:ext cx="17602200" cy="1569660"/>
          </a:xfrm>
          <a:prstGeom prst="rect">
            <a:avLst/>
          </a:prstGeom>
          <a:noFill/>
        </p:spPr>
        <p:txBody>
          <a:bodyPr wrap="square">
            <a:spAutoFit/>
          </a:bodyPr>
          <a:lstStyle/>
          <a:p>
            <a:r>
              <a:rPr lang="en-US" sz="4800" b="1" dirty="0"/>
              <a:t>Data Sources:</a:t>
            </a:r>
            <a:r>
              <a:rPr lang="en-US" sz="4800" dirty="0"/>
              <a:t> Collection of transaction data from the open sources like Kaggle.</a:t>
            </a:r>
            <a:endParaRPr lang="en-IN" dirty="0"/>
          </a:p>
        </p:txBody>
      </p:sp>
      <p:pic>
        <p:nvPicPr>
          <p:cNvPr id="13" name="Picture 12">
            <a:extLst>
              <a:ext uri="{FF2B5EF4-FFF2-40B4-BE49-F238E27FC236}">
                <a16:creationId xmlns:a16="http://schemas.microsoft.com/office/drawing/2014/main" id="{53DB6EA7-1380-4A35-A713-9181DADC66BC}"/>
              </a:ext>
            </a:extLst>
          </p:cNvPr>
          <p:cNvPicPr>
            <a:picLocks noChangeAspect="1"/>
          </p:cNvPicPr>
          <p:nvPr/>
        </p:nvPicPr>
        <p:blipFill>
          <a:blip r:embed="rId2"/>
          <a:stretch>
            <a:fillRect/>
          </a:stretch>
        </p:blipFill>
        <p:spPr>
          <a:xfrm>
            <a:off x="2286000" y="4076700"/>
            <a:ext cx="12736702" cy="379147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15859155" y="0"/>
            <a:ext cx="1562612" cy="1673225"/>
            <a:chOff x="0" y="0"/>
            <a:chExt cx="2083482" cy="2230967"/>
          </a:xfrm>
        </p:grpSpPr>
        <p:grpSp>
          <p:nvGrpSpPr>
            <p:cNvPr id="3" name="Group 3"/>
            <p:cNvGrpSpPr/>
            <p:nvPr/>
          </p:nvGrpSpPr>
          <p:grpSpPr>
            <a:xfrm>
              <a:off x="75599" y="0"/>
              <a:ext cx="1932284" cy="2230967"/>
              <a:chOff x="0" y="0"/>
              <a:chExt cx="703982" cy="812800"/>
            </a:xfrm>
          </p:grpSpPr>
          <p:sp>
            <p:nvSpPr>
              <p:cNvPr id="4" name="Freeform 4"/>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5" name="TextBox 5"/>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0" y="437582"/>
              <a:ext cx="2083482" cy="1241460"/>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4</a:t>
              </a:r>
            </a:p>
          </p:txBody>
        </p:sp>
      </p:grpSp>
      <p:sp>
        <p:nvSpPr>
          <p:cNvPr id="7" name="TextBox 7"/>
          <p:cNvSpPr txBox="1"/>
          <p:nvPr/>
        </p:nvSpPr>
        <p:spPr>
          <a:xfrm>
            <a:off x="1028700" y="1203848"/>
            <a:ext cx="16230600" cy="3546292"/>
          </a:xfrm>
          <a:prstGeom prst="rect">
            <a:avLst/>
          </a:prstGeom>
        </p:spPr>
        <p:txBody>
          <a:bodyPr lIns="0" tIns="0" rIns="0" bIns="0" rtlCol="0" anchor="t">
            <a:spAutoFit/>
          </a:bodyPr>
          <a:lstStyle/>
          <a:p>
            <a:pPr algn="l">
              <a:lnSpc>
                <a:spcPts val="4900"/>
              </a:lnSpc>
            </a:pPr>
            <a:endParaRPr lang="en-US" sz="3500" dirty="0">
              <a:solidFill>
                <a:srgbClr val="000000"/>
              </a:solidFill>
              <a:latin typeface="Canva Sans"/>
            </a:endParaRPr>
          </a:p>
          <a:p>
            <a:pPr algn="l">
              <a:lnSpc>
                <a:spcPts val="4620"/>
              </a:lnSpc>
            </a:pPr>
            <a:endParaRPr lang="en-US" sz="3500" dirty="0">
              <a:solidFill>
                <a:srgbClr val="000000"/>
              </a:solidFill>
              <a:latin typeface="Canva Sans"/>
            </a:endParaRPr>
          </a:p>
          <a:p>
            <a:pPr algn="l">
              <a:lnSpc>
                <a:spcPts val="4620"/>
              </a:lnSpc>
            </a:pPr>
            <a:endParaRPr lang="en-US" sz="3500" dirty="0">
              <a:solidFill>
                <a:srgbClr val="000000"/>
              </a:solidFill>
              <a:latin typeface="Canva Sans"/>
            </a:endParaRPr>
          </a:p>
          <a:p>
            <a:pPr algn="l">
              <a:lnSpc>
                <a:spcPts val="4620"/>
              </a:lnSpc>
            </a:pPr>
            <a:endParaRPr lang="en-US" sz="3500" dirty="0">
              <a:solidFill>
                <a:srgbClr val="000000"/>
              </a:solidFill>
              <a:latin typeface="Canva Sans"/>
            </a:endParaRPr>
          </a:p>
          <a:p>
            <a:pPr algn="l">
              <a:lnSpc>
                <a:spcPts val="4620"/>
              </a:lnSpc>
            </a:pPr>
            <a:endParaRPr lang="en-US" sz="3500" dirty="0">
              <a:solidFill>
                <a:srgbClr val="000000"/>
              </a:solidFill>
              <a:latin typeface="Canva Sans"/>
            </a:endParaRPr>
          </a:p>
          <a:p>
            <a:pPr algn="l">
              <a:lnSpc>
                <a:spcPts val="4620"/>
              </a:lnSpc>
            </a:pPr>
            <a:endParaRPr lang="en-US" sz="3500" dirty="0">
              <a:solidFill>
                <a:srgbClr val="000000"/>
              </a:solidFill>
              <a:latin typeface="Canva Sans"/>
            </a:endParaRPr>
          </a:p>
        </p:txBody>
      </p:sp>
      <p:sp>
        <p:nvSpPr>
          <p:cNvPr id="11" name="TextBox 10">
            <a:extLst>
              <a:ext uri="{FF2B5EF4-FFF2-40B4-BE49-F238E27FC236}">
                <a16:creationId xmlns:a16="http://schemas.microsoft.com/office/drawing/2014/main" id="{E4279624-7CA9-4613-8AE0-2F2A1C76BA0B}"/>
              </a:ext>
            </a:extLst>
          </p:cNvPr>
          <p:cNvSpPr txBox="1"/>
          <p:nvPr/>
        </p:nvSpPr>
        <p:spPr>
          <a:xfrm>
            <a:off x="838200" y="1373892"/>
            <a:ext cx="17449800" cy="1446550"/>
          </a:xfrm>
          <a:prstGeom prst="rect">
            <a:avLst/>
          </a:prstGeom>
          <a:noFill/>
        </p:spPr>
        <p:txBody>
          <a:bodyPr wrap="square">
            <a:spAutoFit/>
          </a:bodyPr>
          <a:lstStyle/>
          <a:p>
            <a:r>
              <a:rPr lang="en-IN" sz="4400" dirty="0">
                <a:latin typeface="Arial Rounded MT Bold" panose="020F0704030504030204" pitchFamily="34" charset="0"/>
              </a:rPr>
              <a:t>4 &amp; 5 IMPLEMENTING THE EXISITING TECHNIQUES DEVELOPING MODELS  </a:t>
            </a:r>
          </a:p>
        </p:txBody>
      </p:sp>
      <p:sp>
        <p:nvSpPr>
          <p:cNvPr id="12" name="TextBox 11">
            <a:extLst>
              <a:ext uri="{FF2B5EF4-FFF2-40B4-BE49-F238E27FC236}">
                <a16:creationId xmlns:a16="http://schemas.microsoft.com/office/drawing/2014/main" id="{F7AD5D0C-BFE8-4B8E-A833-C403A0093A6E}"/>
              </a:ext>
            </a:extLst>
          </p:cNvPr>
          <p:cNvSpPr txBox="1"/>
          <p:nvPr/>
        </p:nvSpPr>
        <p:spPr>
          <a:xfrm flipH="1" flipV="1">
            <a:off x="7284719" y="4750832"/>
            <a:ext cx="3078481" cy="392668"/>
          </a:xfrm>
          <a:prstGeom prst="rect">
            <a:avLst/>
          </a:prstGeom>
          <a:noFill/>
        </p:spPr>
        <p:txBody>
          <a:bodyPr wrap="square" rtlCol="0">
            <a:spAutoFit/>
          </a:bodyPr>
          <a:lstStyle/>
          <a:p>
            <a:endParaRPr lang="en-IN" dirty="0"/>
          </a:p>
        </p:txBody>
      </p:sp>
      <p:sp>
        <p:nvSpPr>
          <p:cNvPr id="15" name="Rectangle 3">
            <a:extLst>
              <a:ext uri="{FF2B5EF4-FFF2-40B4-BE49-F238E27FC236}">
                <a16:creationId xmlns:a16="http://schemas.microsoft.com/office/drawing/2014/main" id="{2D9D4F74-365B-4FA8-ADDB-7F912B7F72E9}"/>
              </a:ext>
            </a:extLst>
          </p:cNvPr>
          <p:cNvSpPr>
            <a:spLocks noChangeArrowheads="1"/>
          </p:cNvSpPr>
          <p:nvPr/>
        </p:nvSpPr>
        <p:spPr bwMode="auto">
          <a:xfrm>
            <a:off x="838200" y="3390900"/>
            <a:ext cx="16954500"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600" b="1" dirty="0"/>
              <a:t>                                                    Random Forest Classifier</a:t>
            </a:r>
            <a:endParaRPr lang="en-US" sz="3600" dirty="0"/>
          </a:p>
          <a:p>
            <a:pPr algn="just">
              <a:buFont typeface="Arial" panose="020B0604020202020204" pitchFamily="34" charset="0"/>
              <a:buChar char="•"/>
            </a:pPr>
            <a:r>
              <a:rPr lang="en-US" sz="3600" b="1" dirty="0"/>
              <a:t>Introduction:</a:t>
            </a:r>
            <a:r>
              <a:rPr lang="en-US" sz="3600" dirty="0"/>
              <a:t> A robust ensemble learning method that operates by constructing multiple decision trees during training and outputting the mode of the classes (classification) or mean prediction (regression) of the individual trees.</a:t>
            </a:r>
          </a:p>
          <a:p>
            <a:pPr algn="just">
              <a:buFont typeface="Arial" panose="020B0604020202020204" pitchFamily="34" charset="0"/>
              <a:buChar char="•"/>
            </a:pPr>
            <a:r>
              <a:rPr lang="en-US" sz="3600" b="1" dirty="0"/>
              <a:t>Performance:</a:t>
            </a:r>
            <a:r>
              <a:rPr lang="en-US" sz="3600" dirty="0"/>
              <a:t> Achieved 100% accuracy on the dataset.</a:t>
            </a:r>
          </a:p>
          <a:p>
            <a:pPr algn="just">
              <a:buFont typeface="Arial" panose="020B0604020202020204" pitchFamily="34" charset="0"/>
              <a:buChar char="•"/>
            </a:pPr>
            <a:r>
              <a:rPr lang="en-US" sz="3600" b="1" dirty="0"/>
              <a:t>Strengths:</a:t>
            </a:r>
            <a:r>
              <a:rPr lang="en-US" sz="3600" dirty="0"/>
              <a:t> Known for its high accuracy, ability to handle large datasets, and effectiveness in capturing complex patterns. It also provides feature importance, which can be valuable for understanding which variables most influence predictions.</a:t>
            </a:r>
          </a:p>
          <a:p>
            <a:pPr algn="just">
              <a:buFont typeface="Arial" panose="020B0604020202020204" pitchFamily="34" charset="0"/>
              <a:buChar char="•"/>
            </a:pPr>
            <a:r>
              <a:rPr lang="en-US" sz="3600" b="1" dirty="0"/>
              <a:t>Considerations:</a:t>
            </a:r>
            <a:r>
              <a:rPr lang="en-US" sz="3600" dirty="0"/>
              <a:t> The extremely high accuracy may indicate overfitting, necessitating further validation to ensure generalizability to unseen data.</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15859155" y="0"/>
            <a:ext cx="1562612" cy="1673225"/>
            <a:chOff x="0" y="0"/>
            <a:chExt cx="2083482" cy="2230967"/>
          </a:xfrm>
        </p:grpSpPr>
        <p:grpSp>
          <p:nvGrpSpPr>
            <p:cNvPr id="3" name="Group 3"/>
            <p:cNvGrpSpPr/>
            <p:nvPr/>
          </p:nvGrpSpPr>
          <p:grpSpPr>
            <a:xfrm>
              <a:off x="75599" y="0"/>
              <a:ext cx="1932284" cy="2230967"/>
              <a:chOff x="0" y="0"/>
              <a:chExt cx="703982" cy="812800"/>
            </a:xfrm>
          </p:grpSpPr>
          <p:sp>
            <p:nvSpPr>
              <p:cNvPr id="4" name="Freeform 4"/>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5" name="TextBox 5"/>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0" y="437582"/>
              <a:ext cx="2083482" cy="1241460"/>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4</a:t>
              </a:r>
            </a:p>
          </p:txBody>
        </p:sp>
      </p:grpSp>
      <p:sp>
        <p:nvSpPr>
          <p:cNvPr id="7" name="TextBox 7"/>
          <p:cNvSpPr txBox="1"/>
          <p:nvPr/>
        </p:nvSpPr>
        <p:spPr>
          <a:xfrm>
            <a:off x="1028700" y="1203848"/>
            <a:ext cx="16230600" cy="3546292"/>
          </a:xfrm>
          <a:prstGeom prst="rect">
            <a:avLst/>
          </a:prstGeom>
        </p:spPr>
        <p:txBody>
          <a:bodyPr lIns="0" tIns="0" rIns="0" bIns="0" rtlCol="0" anchor="t">
            <a:spAutoFit/>
          </a:bodyPr>
          <a:lstStyle/>
          <a:p>
            <a:pPr algn="l">
              <a:lnSpc>
                <a:spcPts val="4900"/>
              </a:lnSpc>
            </a:pPr>
            <a:endParaRPr lang="en-US" sz="3500" dirty="0">
              <a:solidFill>
                <a:srgbClr val="000000"/>
              </a:solidFill>
              <a:latin typeface="Canva Sans"/>
            </a:endParaRPr>
          </a:p>
          <a:p>
            <a:pPr algn="l">
              <a:lnSpc>
                <a:spcPts val="4620"/>
              </a:lnSpc>
            </a:pPr>
            <a:endParaRPr lang="en-US" sz="3500" dirty="0">
              <a:solidFill>
                <a:srgbClr val="000000"/>
              </a:solidFill>
              <a:latin typeface="Canva Sans"/>
            </a:endParaRPr>
          </a:p>
          <a:p>
            <a:pPr algn="l">
              <a:lnSpc>
                <a:spcPts val="4620"/>
              </a:lnSpc>
            </a:pPr>
            <a:endParaRPr lang="en-US" sz="3500" dirty="0">
              <a:solidFill>
                <a:srgbClr val="000000"/>
              </a:solidFill>
              <a:latin typeface="Canva Sans"/>
            </a:endParaRPr>
          </a:p>
          <a:p>
            <a:pPr algn="l">
              <a:lnSpc>
                <a:spcPts val="4620"/>
              </a:lnSpc>
            </a:pPr>
            <a:endParaRPr lang="en-US" sz="3500" dirty="0">
              <a:solidFill>
                <a:srgbClr val="000000"/>
              </a:solidFill>
              <a:latin typeface="Canva Sans"/>
            </a:endParaRPr>
          </a:p>
          <a:p>
            <a:pPr algn="l">
              <a:lnSpc>
                <a:spcPts val="4620"/>
              </a:lnSpc>
            </a:pPr>
            <a:endParaRPr lang="en-US" sz="3500" dirty="0">
              <a:solidFill>
                <a:srgbClr val="000000"/>
              </a:solidFill>
              <a:latin typeface="Canva Sans"/>
            </a:endParaRPr>
          </a:p>
          <a:p>
            <a:pPr algn="l">
              <a:lnSpc>
                <a:spcPts val="4620"/>
              </a:lnSpc>
            </a:pPr>
            <a:endParaRPr lang="en-US" sz="3500" dirty="0">
              <a:solidFill>
                <a:srgbClr val="000000"/>
              </a:solidFill>
              <a:latin typeface="Canva Sans"/>
            </a:endParaRPr>
          </a:p>
        </p:txBody>
      </p:sp>
      <p:sp>
        <p:nvSpPr>
          <p:cNvPr id="11" name="TextBox 10">
            <a:extLst>
              <a:ext uri="{FF2B5EF4-FFF2-40B4-BE49-F238E27FC236}">
                <a16:creationId xmlns:a16="http://schemas.microsoft.com/office/drawing/2014/main" id="{E4279624-7CA9-4613-8AE0-2F2A1C76BA0B}"/>
              </a:ext>
            </a:extLst>
          </p:cNvPr>
          <p:cNvSpPr txBox="1"/>
          <p:nvPr/>
        </p:nvSpPr>
        <p:spPr>
          <a:xfrm>
            <a:off x="838200" y="758972"/>
            <a:ext cx="17449800" cy="1446550"/>
          </a:xfrm>
          <a:prstGeom prst="rect">
            <a:avLst/>
          </a:prstGeom>
          <a:noFill/>
        </p:spPr>
        <p:txBody>
          <a:bodyPr wrap="square">
            <a:spAutoFit/>
          </a:bodyPr>
          <a:lstStyle/>
          <a:p>
            <a:r>
              <a:rPr lang="en-IN" sz="4400" dirty="0">
                <a:latin typeface="Arial Rounded MT Bold" panose="020F0704030504030204" pitchFamily="34" charset="0"/>
              </a:rPr>
              <a:t>4 &amp; 5 IMPLEMENTING THE EXISITING TECHNIQUES DEVELOPING MODELS  </a:t>
            </a:r>
          </a:p>
        </p:txBody>
      </p:sp>
      <p:sp>
        <p:nvSpPr>
          <p:cNvPr id="12" name="TextBox 11">
            <a:extLst>
              <a:ext uri="{FF2B5EF4-FFF2-40B4-BE49-F238E27FC236}">
                <a16:creationId xmlns:a16="http://schemas.microsoft.com/office/drawing/2014/main" id="{F7AD5D0C-BFE8-4B8E-A833-C403A0093A6E}"/>
              </a:ext>
            </a:extLst>
          </p:cNvPr>
          <p:cNvSpPr txBox="1"/>
          <p:nvPr/>
        </p:nvSpPr>
        <p:spPr>
          <a:xfrm flipH="1" flipV="1">
            <a:off x="7284719" y="4750832"/>
            <a:ext cx="3078481" cy="392668"/>
          </a:xfrm>
          <a:prstGeom prst="rect">
            <a:avLst/>
          </a:prstGeom>
          <a:noFill/>
        </p:spPr>
        <p:txBody>
          <a:bodyPr wrap="square" rtlCol="0">
            <a:spAutoFit/>
          </a:bodyPr>
          <a:lstStyle/>
          <a:p>
            <a:endParaRPr lang="en-IN" dirty="0"/>
          </a:p>
        </p:txBody>
      </p:sp>
      <p:sp>
        <p:nvSpPr>
          <p:cNvPr id="15" name="Rectangle 3">
            <a:extLst>
              <a:ext uri="{FF2B5EF4-FFF2-40B4-BE49-F238E27FC236}">
                <a16:creationId xmlns:a16="http://schemas.microsoft.com/office/drawing/2014/main" id="{2D9D4F74-365B-4FA8-ADDB-7F912B7F72E9}"/>
              </a:ext>
            </a:extLst>
          </p:cNvPr>
          <p:cNvSpPr>
            <a:spLocks noChangeArrowheads="1"/>
          </p:cNvSpPr>
          <p:nvPr/>
        </p:nvSpPr>
        <p:spPr bwMode="auto">
          <a:xfrm>
            <a:off x="666750" y="2610613"/>
            <a:ext cx="16954500"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600" b="1" dirty="0"/>
              <a:t>                                                    Random Forest Classifier</a:t>
            </a:r>
            <a:endParaRPr lang="en-US" sz="3600" dirty="0"/>
          </a:p>
          <a:p>
            <a:pPr algn="just">
              <a:buFont typeface="Arial" panose="020B0604020202020204" pitchFamily="34" charset="0"/>
              <a:buChar char="•"/>
            </a:pPr>
            <a:r>
              <a:rPr lang="en-US" sz="3600" b="1" dirty="0"/>
              <a:t>Introduction:</a:t>
            </a:r>
            <a:r>
              <a:rPr lang="en-US" sz="3600" dirty="0"/>
              <a:t> A robust ensemble learning method that operates by constructing multiple decision trees during training and outputting the mode of the classes (classification) or mean prediction (regression) of the individual trees.</a:t>
            </a:r>
          </a:p>
          <a:p>
            <a:pPr algn="just">
              <a:buFont typeface="Arial" panose="020B0604020202020204" pitchFamily="34" charset="0"/>
              <a:buChar char="•"/>
            </a:pPr>
            <a:r>
              <a:rPr lang="en-US" sz="3600" b="1" dirty="0"/>
              <a:t>Performance:</a:t>
            </a:r>
            <a:r>
              <a:rPr lang="en-US" sz="3600" dirty="0"/>
              <a:t> Achieved 100% accuracy on the dataset.</a:t>
            </a:r>
          </a:p>
          <a:p>
            <a:pPr algn="just">
              <a:buFont typeface="Arial" panose="020B0604020202020204" pitchFamily="34" charset="0"/>
              <a:buChar char="•"/>
            </a:pPr>
            <a:r>
              <a:rPr lang="en-US" sz="3600" b="1" dirty="0"/>
              <a:t>Strengths:</a:t>
            </a:r>
            <a:r>
              <a:rPr lang="en-US" sz="3600" dirty="0"/>
              <a:t> Known for its high accuracy, ability to handle large datasets, and effectiveness in capturing complex patterns. It also provides feature importance, which can be valuable for understanding which variables most influence predictions.</a:t>
            </a:r>
          </a:p>
          <a:p>
            <a:pPr algn="just">
              <a:buFont typeface="Arial" panose="020B0604020202020204" pitchFamily="34" charset="0"/>
              <a:buChar char="•"/>
            </a:pPr>
            <a:r>
              <a:rPr lang="en-US" sz="3600" b="1" dirty="0"/>
              <a:t>Considerations:</a:t>
            </a:r>
            <a:r>
              <a:rPr lang="en-US" sz="3600" dirty="0"/>
              <a:t> The extremely high accuracy may indicate overfitting, necessitating further validation to ensure generalizability to unseen data.</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A56351EB-2FC4-44B3-BE7A-0C05B3D90F7C}"/>
              </a:ext>
            </a:extLst>
          </p:cNvPr>
          <p:cNvPicPr>
            <a:picLocks noChangeAspect="1"/>
          </p:cNvPicPr>
          <p:nvPr/>
        </p:nvPicPr>
        <p:blipFill>
          <a:blip r:embed="rId2"/>
          <a:stretch>
            <a:fillRect/>
          </a:stretch>
        </p:blipFill>
        <p:spPr>
          <a:xfrm>
            <a:off x="5587104" y="8217026"/>
            <a:ext cx="7113792" cy="984987"/>
          </a:xfrm>
          <a:prstGeom prst="rect">
            <a:avLst/>
          </a:prstGeom>
        </p:spPr>
      </p:pic>
    </p:spTree>
    <p:extLst>
      <p:ext uri="{BB962C8B-B14F-4D97-AF65-F5344CB8AC3E}">
        <p14:creationId xmlns:p14="http://schemas.microsoft.com/office/powerpoint/2010/main" val="3005775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15859155" y="0"/>
            <a:ext cx="1562612" cy="1673225"/>
            <a:chOff x="0" y="0"/>
            <a:chExt cx="2083482" cy="2230967"/>
          </a:xfrm>
        </p:grpSpPr>
        <p:grpSp>
          <p:nvGrpSpPr>
            <p:cNvPr id="3" name="Group 3"/>
            <p:cNvGrpSpPr/>
            <p:nvPr/>
          </p:nvGrpSpPr>
          <p:grpSpPr>
            <a:xfrm>
              <a:off x="75599" y="0"/>
              <a:ext cx="1932284" cy="2230967"/>
              <a:chOff x="0" y="0"/>
              <a:chExt cx="703982" cy="812800"/>
            </a:xfrm>
          </p:grpSpPr>
          <p:sp>
            <p:nvSpPr>
              <p:cNvPr id="4" name="Freeform 4"/>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5" name="TextBox 5"/>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0" y="437582"/>
              <a:ext cx="2083482" cy="1241460"/>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4</a:t>
              </a:r>
            </a:p>
          </p:txBody>
        </p:sp>
      </p:grpSp>
      <p:sp>
        <p:nvSpPr>
          <p:cNvPr id="7" name="TextBox 7"/>
          <p:cNvSpPr txBox="1"/>
          <p:nvPr/>
        </p:nvSpPr>
        <p:spPr>
          <a:xfrm>
            <a:off x="1028700" y="1203848"/>
            <a:ext cx="16230600" cy="3546292"/>
          </a:xfrm>
          <a:prstGeom prst="rect">
            <a:avLst/>
          </a:prstGeom>
        </p:spPr>
        <p:txBody>
          <a:bodyPr lIns="0" tIns="0" rIns="0" bIns="0" rtlCol="0" anchor="t">
            <a:spAutoFit/>
          </a:bodyPr>
          <a:lstStyle/>
          <a:p>
            <a:pPr algn="l">
              <a:lnSpc>
                <a:spcPts val="4900"/>
              </a:lnSpc>
            </a:pPr>
            <a:endParaRPr lang="en-US" sz="3500" dirty="0">
              <a:solidFill>
                <a:srgbClr val="000000"/>
              </a:solidFill>
              <a:latin typeface="Canva Sans"/>
            </a:endParaRPr>
          </a:p>
          <a:p>
            <a:pPr algn="l">
              <a:lnSpc>
                <a:spcPts val="4620"/>
              </a:lnSpc>
            </a:pPr>
            <a:endParaRPr lang="en-US" sz="3500" dirty="0">
              <a:solidFill>
                <a:srgbClr val="000000"/>
              </a:solidFill>
              <a:latin typeface="Canva Sans"/>
            </a:endParaRPr>
          </a:p>
          <a:p>
            <a:pPr algn="l">
              <a:lnSpc>
                <a:spcPts val="4620"/>
              </a:lnSpc>
            </a:pPr>
            <a:endParaRPr lang="en-US" sz="3500" dirty="0">
              <a:solidFill>
                <a:srgbClr val="000000"/>
              </a:solidFill>
              <a:latin typeface="Canva Sans"/>
            </a:endParaRPr>
          </a:p>
          <a:p>
            <a:pPr algn="l">
              <a:lnSpc>
                <a:spcPts val="4620"/>
              </a:lnSpc>
            </a:pPr>
            <a:endParaRPr lang="en-US" sz="3500" dirty="0">
              <a:solidFill>
                <a:srgbClr val="000000"/>
              </a:solidFill>
              <a:latin typeface="Canva Sans"/>
            </a:endParaRPr>
          </a:p>
          <a:p>
            <a:pPr algn="l">
              <a:lnSpc>
                <a:spcPts val="4620"/>
              </a:lnSpc>
            </a:pPr>
            <a:endParaRPr lang="en-US" sz="3500" dirty="0">
              <a:solidFill>
                <a:srgbClr val="000000"/>
              </a:solidFill>
              <a:latin typeface="Canva Sans"/>
            </a:endParaRPr>
          </a:p>
          <a:p>
            <a:pPr algn="l">
              <a:lnSpc>
                <a:spcPts val="4620"/>
              </a:lnSpc>
            </a:pPr>
            <a:endParaRPr lang="en-US" sz="3500" dirty="0">
              <a:solidFill>
                <a:srgbClr val="000000"/>
              </a:solidFill>
              <a:latin typeface="Canva Sans"/>
            </a:endParaRPr>
          </a:p>
        </p:txBody>
      </p:sp>
      <p:sp>
        <p:nvSpPr>
          <p:cNvPr id="12" name="TextBox 11">
            <a:extLst>
              <a:ext uri="{FF2B5EF4-FFF2-40B4-BE49-F238E27FC236}">
                <a16:creationId xmlns:a16="http://schemas.microsoft.com/office/drawing/2014/main" id="{F7AD5D0C-BFE8-4B8E-A833-C403A0093A6E}"/>
              </a:ext>
            </a:extLst>
          </p:cNvPr>
          <p:cNvSpPr txBox="1"/>
          <p:nvPr/>
        </p:nvSpPr>
        <p:spPr>
          <a:xfrm flipH="1" flipV="1">
            <a:off x="7284719" y="4750832"/>
            <a:ext cx="3078481" cy="392668"/>
          </a:xfrm>
          <a:prstGeom prst="rect">
            <a:avLst/>
          </a:prstGeom>
          <a:noFill/>
        </p:spPr>
        <p:txBody>
          <a:bodyPr wrap="square" rtlCol="0">
            <a:spAutoFit/>
          </a:bodyPr>
          <a:lstStyle/>
          <a:p>
            <a:endParaRPr lang="en-IN" dirty="0"/>
          </a:p>
        </p:txBody>
      </p:sp>
      <p:sp>
        <p:nvSpPr>
          <p:cNvPr id="15" name="Rectangle 3">
            <a:extLst>
              <a:ext uri="{FF2B5EF4-FFF2-40B4-BE49-F238E27FC236}">
                <a16:creationId xmlns:a16="http://schemas.microsoft.com/office/drawing/2014/main" id="{2D9D4F74-365B-4FA8-ADDB-7F912B7F72E9}"/>
              </a:ext>
            </a:extLst>
          </p:cNvPr>
          <p:cNvSpPr>
            <a:spLocks noChangeArrowheads="1"/>
          </p:cNvSpPr>
          <p:nvPr/>
        </p:nvSpPr>
        <p:spPr bwMode="auto">
          <a:xfrm>
            <a:off x="666750" y="1739969"/>
            <a:ext cx="16954500"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600" b="1" dirty="0"/>
              <a:t>                                                               Logistic Regressor</a:t>
            </a:r>
            <a:endParaRPr lang="en-US" sz="3600" dirty="0"/>
          </a:p>
          <a:p>
            <a:pPr algn="just">
              <a:buFont typeface="Arial" panose="020B0604020202020204" pitchFamily="34" charset="0"/>
              <a:buChar char="•"/>
            </a:pPr>
            <a:r>
              <a:rPr lang="en-US" sz="3600" b="1" dirty="0"/>
              <a:t>Introduction:</a:t>
            </a:r>
            <a:r>
              <a:rPr lang="en-US" sz="3600" dirty="0"/>
              <a:t> A statistical model commonly used for binary classification problems, predicting the probability that a given input belongs to a particular class. It assumes a linear relationship between the input features and the log-odds of the outcome.</a:t>
            </a:r>
          </a:p>
          <a:p>
            <a:pPr algn="just">
              <a:buFont typeface="Arial" panose="020B0604020202020204" pitchFamily="34" charset="0"/>
              <a:buChar char="•"/>
            </a:pPr>
            <a:r>
              <a:rPr lang="en-US" sz="3600" b="1" dirty="0"/>
              <a:t>Performance:</a:t>
            </a:r>
            <a:r>
              <a:rPr lang="en-US" sz="3600" dirty="0"/>
              <a:t> Reached 99.9% accuracy.</a:t>
            </a:r>
          </a:p>
          <a:p>
            <a:pPr algn="just">
              <a:buFont typeface="Arial" panose="020B0604020202020204" pitchFamily="34" charset="0"/>
              <a:buChar char="•"/>
            </a:pPr>
            <a:r>
              <a:rPr lang="en-US" sz="3600" b="1" dirty="0"/>
              <a:t>Strengths:</a:t>
            </a:r>
            <a:r>
              <a:rPr lang="en-US" sz="3600" dirty="0"/>
              <a:t> Offers simplicity and ease of interpretation, making it a good choice for problems where understanding the influence of individual features is important. It is less prone to overfitting compared to more complex models.</a:t>
            </a:r>
          </a:p>
          <a:p>
            <a:pPr algn="just">
              <a:buFont typeface="Arial" panose="020B0604020202020204" pitchFamily="34" charset="0"/>
              <a:buChar char="•"/>
            </a:pPr>
            <a:r>
              <a:rPr lang="en-US" sz="3600" b="1" dirty="0"/>
              <a:t>Considerations:</a:t>
            </a:r>
            <a:r>
              <a:rPr lang="en-US" sz="3600" dirty="0"/>
              <a:t> While slightly less accurate than the Random Forest Classifier, it provides a straightforward probabilistic interpretation of classification.</a:t>
            </a:r>
          </a:p>
          <a:p>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4DD87ABC-2245-4B11-B69D-ED4789AC9BCE}"/>
              </a:ext>
            </a:extLst>
          </p:cNvPr>
          <p:cNvPicPr>
            <a:picLocks noChangeAspect="1"/>
          </p:cNvPicPr>
          <p:nvPr/>
        </p:nvPicPr>
        <p:blipFill>
          <a:blip r:embed="rId2"/>
          <a:stretch>
            <a:fillRect/>
          </a:stretch>
        </p:blipFill>
        <p:spPr>
          <a:xfrm>
            <a:off x="6258004" y="7648695"/>
            <a:ext cx="5771991" cy="1011333"/>
          </a:xfrm>
          <a:prstGeom prst="rect">
            <a:avLst/>
          </a:prstGeom>
        </p:spPr>
      </p:pic>
    </p:spTree>
    <p:extLst>
      <p:ext uri="{BB962C8B-B14F-4D97-AF65-F5344CB8AC3E}">
        <p14:creationId xmlns:p14="http://schemas.microsoft.com/office/powerpoint/2010/main" val="646099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33400" y="1486211"/>
            <a:ext cx="15859155" cy="732316"/>
          </a:xfrm>
          <a:prstGeom prst="rect">
            <a:avLst/>
          </a:prstGeom>
        </p:spPr>
        <p:txBody>
          <a:bodyPr lIns="0" tIns="0" rIns="0" bIns="0" rtlCol="0" anchor="t">
            <a:spAutoFit/>
          </a:bodyPr>
          <a:lstStyle/>
          <a:p>
            <a:pPr algn="ctr">
              <a:lnSpc>
                <a:spcPts val="6103"/>
              </a:lnSpc>
            </a:pPr>
            <a:endParaRPr lang="en-US" sz="4359" dirty="0">
              <a:solidFill>
                <a:srgbClr val="000000"/>
              </a:solidFill>
              <a:latin typeface="Abadi" panose="020B0604020104020204" pitchFamily="34" charset="0"/>
            </a:endParaRPr>
          </a:p>
        </p:txBody>
      </p:sp>
      <p:grpSp>
        <p:nvGrpSpPr>
          <p:cNvPr id="3" name="Group 3"/>
          <p:cNvGrpSpPr/>
          <p:nvPr/>
        </p:nvGrpSpPr>
        <p:grpSpPr>
          <a:xfrm>
            <a:off x="15859155" y="0"/>
            <a:ext cx="1562612" cy="1673225"/>
            <a:chOff x="0" y="0"/>
            <a:chExt cx="2083482" cy="2230967"/>
          </a:xfrm>
        </p:grpSpPr>
        <p:grpSp>
          <p:nvGrpSpPr>
            <p:cNvPr id="4" name="Group 4"/>
            <p:cNvGrpSpPr/>
            <p:nvPr/>
          </p:nvGrpSpPr>
          <p:grpSpPr>
            <a:xfrm>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437582"/>
              <a:ext cx="2083482" cy="1241460"/>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5</a:t>
              </a:r>
            </a:p>
          </p:txBody>
        </p:sp>
      </p:grpSp>
      <p:sp>
        <p:nvSpPr>
          <p:cNvPr id="8" name="TextBox 8"/>
          <p:cNvSpPr txBox="1"/>
          <p:nvPr/>
        </p:nvSpPr>
        <p:spPr>
          <a:xfrm>
            <a:off x="1005030" y="1492989"/>
            <a:ext cx="16277939" cy="9077100"/>
          </a:xfrm>
          <a:prstGeom prst="rect">
            <a:avLst/>
          </a:prstGeom>
        </p:spPr>
        <p:txBody>
          <a:bodyPr wrap="square" lIns="0" tIns="0" rIns="0" bIns="0" rtlCol="0" anchor="t">
            <a:spAutoFit/>
          </a:bodyPr>
          <a:lstStyle/>
          <a:p>
            <a:r>
              <a:rPr lang="en-US" sz="3600" b="1" dirty="0"/>
              <a:t>                                                Random Forest Regressor</a:t>
            </a:r>
            <a:endParaRPr lang="en-US" sz="3600" dirty="0"/>
          </a:p>
          <a:p>
            <a:pPr algn="just">
              <a:buFont typeface="Arial" panose="020B0604020202020204" pitchFamily="34" charset="0"/>
              <a:buChar char="•"/>
            </a:pPr>
            <a:r>
              <a:rPr lang="en-US" sz="3600" b="1" dirty="0"/>
              <a:t>Introduction:</a:t>
            </a:r>
            <a:r>
              <a:rPr lang="en-US" sz="3600" dirty="0"/>
              <a:t> Similar to the Random Forest Classifier, this model uses an ensemble of decision trees but focuses on predicting continuous outcomes rather than class labels. It averages the predictions of individual trees to provide a final result.</a:t>
            </a:r>
          </a:p>
          <a:p>
            <a:pPr algn="just">
              <a:buFont typeface="Arial" panose="020B0604020202020204" pitchFamily="34" charset="0"/>
              <a:buChar char="•"/>
            </a:pPr>
            <a:r>
              <a:rPr lang="en-US" sz="3600" b="1" dirty="0"/>
              <a:t>Performance:</a:t>
            </a:r>
            <a:endParaRPr lang="en-US" sz="3600" dirty="0"/>
          </a:p>
          <a:p>
            <a:pPr marL="742950" lvl="1" indent="-285750" algn="just">
              <a:buFont typeface="Arial" panose="020B0604020202020204" pitchFamily="34" charset="0"/>
              <a:buChar char="•"/>
            </a:pPr>
            <a:r>
              <a:rPr lang="en-US" sz="3600" b="1" dirty="0"/>
              <a:t>R² Score:</a:t>
            </a:r>
            <a:r>
              <a:rPr lang="en-US" sz="3600" dirty="0"/>
              <a:t> 0.67, indicating moderate goodness of fit, meaning the model explains 67% of the variance in the dependent variable.</a:t>
            </a:r>
          </a:p>
          <a:p>
            <a:pPr marL="742950" lvl="1" indent="-285750" algn="just">
              <a:buFont typeface="Arial" panose="020B0604020202020204" pitchFamily="34" charset="0"/>
              <a:buChar char="•"/>
            </a:pPr>
            <a:r>
              <a:rPr lang="en-US" sz="3600" b="1" dirty="0"/>
              <a:t>Mean Squared Error (MSE):</a:t>
            </a:r>
            <a:r>
              <a:rPr lang="en-US" sz="3600" dirty="0"/>
              <a:t> 0.00, suggesting very low error in predictions, which could indicate overfitting or issues with the dataset or metric.</a:t>
            </a:r>
          </a:p>
          <a:p>
            <a:pPr algn="just">
              <a:lnSpc>
                <a:spcPts val="4620"/>
              </a:lnSpc>
            </a:pPr>
            <a:r>
              <a:rPr lang="en-US" sz="3600" b="1" dirty="0"/>
              <a:t>Evaluation Metrics:R² Score and MSE:</a:t>
            </a:r>
            <a:r>
              <a:rPr lang="en-US" sz="3600" dirty="0"/>
              <a:t> Measure the model's predictive accuracy for continuous outcomes, unlike accuracy, which is used for classification tasks.</a:t>
            </a:r>
          </a:p>
          <a:p>
            <a:pPr algn="l">
              <a:lnSpc>
                <a:spcPts val="4620"/>
              </a:lnSpc>
            </a:pPr>
            <a:endParaRPr lang="en-US" sz="3300" dirty="0">
              <a:solidFill>
                <a:srgbClr val="000000"/>
              </a:solidFill>
              <a:latin typeface="Canva Sans"/>
            </a:endParaRPr>
          </a:p>
          <a:p>
            <a:pPr algn="l">
              <a:lnSpc>
                <a:spcPts val="4620"/>
              </a:lnSpc>
            </a:pPr>
            <a:endParaRPr lang="en-US" sz="3300" dirty="0">
              <a:solidFill>
                <a:srgbClr val="000000"/>
              </a:solidFill>
              <a:latin typeface="Canva Sans"/>
            </a:endParaRPr>
          </a:p>
          <a:p>
            <a:pPr algn="l">
              <a:lnSpc>
                <a:spcPts val="4620"/>
              </a:lnSpc>
            </a:pPr>
            <a:endParaRPr lang="en-US" sz="3300" dirty="0">
              <a:solidFill>
                <a:srgbClr val="000000"/>
              </a:solidFill>
              <a:latin typeface="Canva Sans"/>
            </a:endParaRPr>
          </a:p>
          <a:p>
            <a:pPr algn="l">
              <a:lnSpc>
                <a:spcPts val="4620"/>
              </a:lnSpc>
            </a:pPr>
            <a:endParaRPr lang="en-US" sz="3300" dirty="0">
              <a:solidFill>
                <a:srgbClr val="000000"/>
              </a:solidFill>
              <a:latin typeface="Canva Sans"/>
            </a:endParaRPr>
          </a:p>
          <a:p>
            <a:pPr algn="l">
              <a:lnSpc>
                <a:spcPts val="4620"/>
              </a:lnSpc>
            </a:pPr>
            <a:endParaRPr lang="en-US" sz="3300" dirty="0">
              <a:solidFill>
                <a:srgbClr val="000000"/>
              </a:solidFill>
              <a:latin typeface="Canva Sans"/>
            </a:endParaRPr>
          </a:p>
        </p:txBody>
      </p:sp>
      <p:pic>
        <p:nvPicPr>
          <p:cNvPr id="10" name="Picture 9">
            <a:extLst>
              <a:ext uri="{FF2B5EF4-FFF2-40B4-BE49-F238E27FC236}">
                <a16:creationId xmlns:a16="http://schemas.microsoft.com/office/drawing/2014/main" id="{194D810E-7036-4100-9C3B-3DA259212F37}"/>
              </a:ext>
            </a:extLst>
          </p:cNvPr>
          <p:cNvPicPr>
            <a:picLocks noChangeAspect="1"/>
          </p:cNvPicPr>
          <p:nvPr/>
        </p:nvPicPr>
        <p:blipFill>
          <a:blip r:embed="rId2"/>
          <a:stretch>
            <a:fillRect/>
          </a:stretch>
        </p:blipFill>
        <p:spPr>
          <a:xfrm>
            <a:off x="5181601" y="7780816"/>
            <a:ext cx="6400800" cy="141997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1261</Words>
  <Application>Microsoft Office PowerPoint</Application>
  <PresentationFormat>Custom</PresentationFormat>
  <Paragraphs>125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Canva Sans</vt:lpstr>
      <vt:lpstr>Calibri</vt:lpstr>
      <vt:lpstr>Abadi</vt:lpstr>
      <vt:lpstr>Open Sans Bold</vt:lpstr>
      <vt:lpstr>Arial</vt:lpstr>
      <vt:lpstr>Arial Rounded MT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Larana University | 2024</dc:title>
  <dc:creator>DHARSHII</dc:creator>
  <cp:lastModifiedBy>dharshiny2005@gmail.com</cp:lastModifiedBy>
  <cp:revision>15</cp:revision>
  <dcterms:created xsi:type="dcterms:W3CDTF">2006-08-16T00:00:00Z</dcterms:created>
  <dcterms:modified xsi:type="dcterms:W3CDTF">2024-07-29T04:07:16Z</dcterms:modified>
  <dc:identifier>DAGHPOl0V_s</dc:identifier>
</cp:coreProperties>
</file>