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64" r:id="rId3"/>
    <p:sldId id="265" r:id="rId4"/>
    <p:sldId id="257" r:id="rId5"/>
    <p:sldId id="258" r:id="rId6"/>
    <p:sldId id="259" r:id="rId7"/>
    <p:sldId id="260" r:id="rId8"/>
    <p:sldId id="261" r:id="rId9"/>
    <p:sldId id="262" r:id="rId10"/>
    <p:sldId id="263" r:id="rId11"/>
    <p:sldId id="266" r:id="rId12"/>
  </p:sldIdLst>
  <p:sldSz cx="14630400" cy="8229600"/>
  <p:notesSz cx="8229600" cy="14630400"/>
  <p:embeddedFontLst>
    <p:embeddedFont>
      <p:font typeface="Algerian" panose="04020705040A02060702" pitchFamily="82" charset="0"/>
      <p:regular r:id="rId14"/>
    </p:embeddedFont>
    <p:embeddedFont>
      <p:font typeface="Cabin" panose="020B0604020202020204" charset="0"/>
      <p:regular r:id="rId15"/>
    </p:embeddedFont>
    <p:embeddedFont>
      <p:font typeface="Unbounde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928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0"/>
          <p:cNvSpPr/>
          <p:nvPr/>
        </p:nvSpPr>
        <p:spPr>
          <a:xfrm>
            <a:off x="1196530" y="3746809"/>
            <a:ext cx="11551540" cy="4537855"/>
          </a:xfrm>
          <a:prstGeom prst="rect">
            <a:avLst/>
          </a:prstGeom>
          <a:noFill/>
          <a:ln/>
        </p:spPr>
        <p:txBody>
          <a:bodyPr wrap="square" lIns="0" tIns="0" rIns="0" bIns="0" rtlCol="0" anchor="t"/>
          <a:lstStyle/>
          <a:p>
            <a:pPr marL="0" indent="0" algn="ctr">
              <a:lnSpc>
                <a:spcPct val="150000"/>
              </a:lnSpc>
              <a:buNone/>
            </a:pPr>
            <a:r>
              <a:rPr lang="en-US" sz="2400" dirty="0">
                <a:solidFill>
                  <a:srgbClr val="FFFFFF"/>
                </a:solidFill>
                <a:latin typeface="Unbounded" pitchFamily="34" charset="0"/>
                <a:ea typeface="Unbounded" pitchFamily="34" charset="-122"/>
                <a:cs typeface="Unbounded" pitchFamily="34" charset="-120"/>
              </a:rPr>
              <a:t>Number of Ways to Reorder Array to Get Same BST USING DYNAMIC PROGRAMMING</a:t>
            </a:r>
          </a:p>
          <a:p>
            <a:pPr marL="0" indent="0" algn="ctr">
              <a:lnSpc>
                <a:spcPct val="150000"/>
              </a:lnSpc>
              <a:buNone/>
            </a:pPr>
            <a:endParaRPr lang="en-US" sz="2400" dirty="0"/>
          </a:p>
        </p:txBody>
      </p:sp>
      <p:sp>
        <p:nvSpPr>
          <p:cNvPr id="5" name="Text 1"/>
          <p:cNvSpPr/>
          <p:nvPr/>
        </p:nvSpPr>
        <p:spPr>
          <a:xfrm>
            <a:off x="6746850" y="5190336"/>
            <a:ext cx="7495937" cy="1130141"/>
          </a:xfrm>
          <a:prstGeom prst="rect">
            <a:avLst/>
          </a:prstGeom>
          <a:noFill/>
          <a:ln/>
        </p:spPr>
        <p:txBody>
          <a:bodyPr wrap="square" lIns="0" tIns="0" rIns="0" bIns="0" rtlCol="0" anchor="t"/>
          <a:lstStyle/>
          <a:p>
            <a:pPr marL="0" indent="0">
              <a:lnSpc>
                <a:spcPts val="2950"/>
              </a:lnSpc>
              <a:buNone/>
            </a:pPr>
            <a:r>
              <a:rPr lang="en-US" sz="1850" dirty="0">
                <a:solidFill>
                  <a:srgbClr val="CAD6DE"/>
                </a:solidFill>
                <a:latin typeface="Cabin" pitchFamily="34" charset="0"/>
                <a:ea typeface="Cabin" pitchFamily="34" charset="-122"/>
                <a:cs typeface="Cabin" pitchFamily="34" charset="-120"/>
              </a:rPr>
              <a:t>Given an array nums, we want to find the number of ways to reorder it so that the resulting binary search tree (BST) is identical to the one formed from the original array.</a:t>
            </a:r>
            <a:endParaRPr lang="en-US" sz="1850" dirty="0"/>
          </a:p>
        </p:txBody>
      </p:sp>
      <p:sp>
        <p:nvSpPr>
          <p:cNvPr id="6" name="TextBox 5">
            <a:extLst>
              <a:ext uri="{FF2B5EF4-FFF2-40B4-BE49-F238E27FC236}">
                <a16:creationId xmlns:a16="http://schemas.microsoft.com/office/drawing/2014/main" id="{C7808D84-A9D6-0160-3C74-E7CE3F6B047B}"/>
              </a:ext>
            </a:extLst>
          </p:cNvPr>
          <p:cNvSpPr txBox="1"/>
          <p:nvPr/>
        </p:nvSpPr>
        <p:spPr>
          <a:xfrm>
            <a:off x="2649682" y="654627"/>
            <a:ext cx="8873836" cy="1650067"/>
          </a:xfrm>
          <a:prstGeom prst="rect">
            <a:avLst/>
          </a:prstGeom>
          <a:noFill/>
        </p:spPr>
        <p:txBody>
          <a:bodyPr wrap="square">
            <a:spAutoFit/>
          </a:bodyPr>
          <a:lstStyle/>
          <a:p>
            <a:pPr algn="ctr">
              <a:lnSpc>
                <a:spcPct val="115000"/>
              </a:lnSpc>
              <a:spcAft>
                <a:spcPts val="800"/>
              </a:spcAft>
            </a:pPr>
            <a:r>
              <a:rPr lang="en-IN" sz="2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SAVEETHA SCHOOL OF ENGINEERING</a:t>
            </a:r>
            <a:endParaRPr lang="en-IN" sz="28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800"/>
              </a:spcAft>
            </a:pPr>
            <a:r>
              <a:rPr lang="en-IN" sz="2800" b="1" kern="100" dirty="0">
                <a:solidFill>
                  <a:schemeClr val="bg2"/>
                </a:solidFill>
                <a:effectLst/>
                <a:latin typeface="Times New Roman" panose="02020603050405020304" pitchFamily="18" charset="0"/>
                <a:ea typeface="Calibri" panose="020F0502020204030204" pitchFamily="34" charset="0"/>
                <a:cs typeface="Times New Roman" panose="02020603050405020304" pitchFamily="18" charset="0"/>
              </a:rPr>
              <a:t>SAVEETHA INSTITUTE OF MEDICAL AND TECHNICAL SCIENCES</a:t>
            </a:r>
            <a:endParaRPr lang="en-IN" sz="28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5B53460-6B18-682F-7759-75933E3509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3235" y="874931"/>
            <a:ext cx="960120" cy="960120"/>
          </a:xfrm>
          <a:prstGeom prst="rect">
            <a:avLst/>
          </a:prstGeom>
        </p:spPr>
      </p:pic>
      <p:pic>
        <p:nvPicPr>
          <p:cNvPr id="8" name="Picture 7">
            <a:extLst>
              <a:ext uri="{FF2B5EF4-FFF2-40B4-BE49-F238E27FC236}">
                <a16:creationId xmlns:a16="http://schemas.microsoft.com/office/drawing/2014/main" id="{92AB449D-6AD8-A580-377B-77958890663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81305" y="803848"/>
            <a:ext cx="967740" cy="967740"/>
          </a:xfrm>
          <a:prstGeom prst="rect">
            <a:avLst/>
          </a:prstGeom>
          <a:noFill/>
        </p:spPr>
      </p:pic>
      <p:sp>
        <p:nvSpPr>
          <p:cNvPr id="11" name="TextBox 10">
            <a:extLst>
              <a:ext uri="{FF2B5EF4-FFF2-40B4-BE49-F238E27FC236}">
                <a16:creationId xmlns:a16="http://schemas.microsoft.com/office/drawing/2014/main" id="{3FB84BC9-76E4-C242-3A8C-1202A30052CB}"/>
              </a:ext>
            </a:extLst>
          </p:cNvPr>
          <p:cNvSpPr txBox="1"/>
          <p:nvPr/>
        </p:nvSpPr>
        <p:spPr>
          <a:xfrm>
            <a:off x="1818408" y="2494955"/>
            <a:ext cx="10484428" cy="461665"/>
          </a:xfrm>
          <a:prstGeom prst="rect">
            <a:avLst/>
          </a:prstGeom>
          <a:noFill/>
        </p:spPr>
        <p:txBody>
          <a:bodyPr wrap="square">
            <a:spAutoFit/>
          </a:bodyPr>
          <a:lstStyle/>
          <a:p>
            <a:pPr algn="ctr"/>
            <a:r>
              <a:rPr lang="en-IN" sz="2400" b="1" dirty="0">
                <a:solidFill>
                  <a:schemeClr val="bg2"/>
                </a:solidFill>
              </a:rPr>
              <a:t>CSA0697  </a:t>
            </a:r>
            <a:r>
              <a:rPr lang="en-US" sz="2400" b="1" dirty="0">
                <a:solidFill>
                  <a:schemeClr val="bg2"/>
                </a:solidFill>
              </a:rPr>
              <a:t>DESIGN AND ANALYSIS OF ALGORITHM FOR LOWER BOUND THEORY</a:t>
            </a:r>
          </a:p>
        </p:txBody>
      </p:sp>
      <p:sp>
        <p:nvSpPr>
          <p:cNvPr id="13" name="TextBox 12">
            <a:extLst>
              <a:ext uri="{FF2B5EF4-FFF2-40B4-BE49-F238E27FC236}">
                <a16:creationId xmlns:a16="http://schemas.microsoft.com/office/drawing/2014/main" id="{DF9F5534-EA8E-0B92-B2AF-E1155DBBA3D6}"/>
              </a:ext>
            </a:extLst>
          </p:cNvPr>
          <p:cNvSpPr txBox="1"/>
          <p:nvPr/>
        </p:nvSpPr>
        <p:spPr>
          <a:xfrm>
            <a:off x="1123794" y="3325715"/>
            <a:ext cx="7315200" cy="861774"/>
          </a:xfrm>
          <a:prstGeom prst="rect">
            <a:avLst/>
          </a:prstGeom>
          <a:noFill/>
        </p:spPr>
        <p:txBody>
          <a:bodyPr wrap="square">
            <a:spAutoFit/>
          </a:bodyPr>
          <a:lstStyle/>
          <a:p>
            <a:r>
              <a:rPr lang="en-US" sz="3200" b="1" dirty="0">
                <a:solidFill>
                  <a:schemeClr val="bg2"/>
                </a:solidFill>
              </a:rPr>
              <a:t>TOPIC</a:t>
            </a:r>
            <a:r>
              <a:rPr lang="en-US" sz="3200" dirty="0">
                <a:solidFill>
                  <a:schemeClr val="bg2"/>
                </a:solidFill>
              </a:rPr>
              <a:t>:</a:t>
            </a:r>
          </a:p>
          <a:p>
            <a:endParaRPr lang="en-US" sz="1800" dirty="0"/>
          </a:p>
        </p:txBody>
      </p:sp>
      <p:sp>
        <p:nvSpPr>
          <p:cNvPr id="14" name="TextBox 13">
            <a:extLst>
              <a:ext uri="{FF2B5EF4-FFF2-40B4-BE49-F238E27FC236}">
                <a16:creationId xmlns:a16="http://schemas.microsoft.com/office/drawing/2014/main" id="{6B21EB9F-795D-3E8B-157E-ED43D616C09A}"/>
              </a:ext>
            </a:extLst>
          </p:cNvPr>
          <p:cNvSpPr txBox="1"/>
          <p:nvPr/>
        </p:nvSpPr>
        <p:spPr>
          <a:xfrm rot="10800000" flipH="1" flipV="1">
            <a:off x="561317" y="5982812"/>
            <a:ext cx="4471245" cy="369332"/>
          </a:xfrm>
          <a:prstGeom prst="rect">
            <a:avLst/>
          </a:prstGeom>
          <a:noFill/>
        </p:spPr>
        <p:txBody>
          <a:bodyPr wrap="square" rtlCol="0">
            <a:spAutoFit/>
          </a:bodyPr>
          <a:lstStyle/>
          <a:p>
            <a:r>
              <a:rPr lang="en-US" b="1" dirty="0">
                <a:solidFill>
                  <a:schemeClr val="bg1"/>
                </a:solidFill>
              </a:rPr>
              <a:t>FACULTY NAME: Dr.Gnana Soundari</a:t>
            </a:r>
            <a:endParaRPr lang="en-IN" b="1" dirty="0">
              <a:solidFill>
                <a:schemeClr val="bg1"/>
              </a:solidFill>
            </a:endParaRPr>
          </a:p>
        </p:txBody>
      </p:sp>
      <p:sp>
        <p:nvSpPr>
          <p:cNvPr id="15" name="TextBox 14">
            <a:extLst>
              <a:ext uri="{FF2B5EF4-FFF2-40B4-BE49-F238E27FC236}">
                <a16:creationId xmlns:a16="http://schemas.microsoft.com/office/drawing/2014/main" id="{45C1C759-2A41-D023-45F0-D8451DECBBBE}"/>
              </a:ext>
            </a:extLst>
          </p:cNvPr>
          <p:cNvSpPr txBox="1"/>
          <p:nvPr/>
        </p:nvSpPr>
        <p:spPr>
          <a:xfrm>
            <a:off x="561317" y="6434857"/>
            <a:ext cx="3163078" cy="923330"/>
          </a:xfrm>
          <a:prstGeom prst="rect">
            <a:avLst/>
          </a:prstGeom>
          <a:noFill/>
        </p:spPr>
        <p:txBody>
          <a:bodyPr wrap="square" rtlCol="0">
            <a:spAutoFit/>
          </a:bodyPr>
          <a:lstStyle/>
          <a:p>
            <a:r>
              <a:rPr lang="en-US" dirty="0">
                <a:solidFill>
                  <a:schemeClr val="bg2"/>
                </a:solidFill>
              </a:rPr>
              <a:t>By,</a:t>
            </a:r>
          </a:p>
          <a:p>
            <a:r>
              <a:rPr lang="en-US" dirty="0">
                <a:solidFill>
                  <a:schemeClr val="bg2"/>
                </a:solidFill>
              </a:rPr>
              <a:t>NAME : J.DHARSHINI</a:t>
            </a:r>
          </a:p>
          <a:p>
            <a:r>
              <a:rPr lang="en-IN" dirty="0">
                <a:solidFill>
                  <a:schemeClr val="bg2"/>
                </a:solidFill>
              </a:rPr>
              <a:t>REG.NO: 192210257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981"/>
          </a:xfrm>
          <a:prstGeom prst="rect">
            <a:avLst/>
          </a:prstGeom>
        </p:spPr>
      </p:pic>
      <p:pic>
        <p:nvPicPr>
          <p:cNvPr id="3" name="Image 1" descr="preencoded.png"/>
          <p:cNvPicPr>
            <a:picLocks noChangeAspect="1"/>
          </p:cNvPicPr>
          <p:nvPr/>
        </p:nvPicPr>
        <p:blipFill>
          <a:blip r:embed="rId4"/>
          <a:stretch>
            <a:fillRect/>
          </a:stretch>
        </p:blipFill>
        <p:spPr>
          <a:xfrm>
            <a:off x="263723" y="1927860"/>
            <a:ext cx="4958834" cy="4376261"/>
          </a:xfrm>
          <a:prstGeom prst="rect">
            <a:avLst/>
          </a:prstGeom>
        </p:spPr>
      </p:pic>
      <p:sp>
        <p:nvSpPr>
          <p:cNvPr id="4" name="Text 0"/>
          <p:cNvSpPr/>
          <p:nvPr/>
        </p:nvSpPr>
        <p:spPr>
          <a:xfrm>
            <a:off x="6224826" y="580192"/>
            <a:ext cx="7667149" cy="1241108"/>
          </a:xfrm>
          <a:prstGeom prst="rect">
            <a:avLst/>
          </a:prstGeom>
          <a:noFill/>
          <a:ln/>
        </p:spPr>
        <p:txBody>
          <a:bodyPr wrap="square" lIns="0" tIns="0" rIns="0" bIns="0" rtlCol="0" anchor="t"/>
          <a:lstStyle/>
          <a:p>
            <a:pPr marL="0" indent="0">
              <a:lnSpc>
                <a:spcPts val="4850"/>
              </a:lnSpc>
              <a:buNone/>
            </a:pPr>
            <a:r>
              <a:rPr lang="en-US" sz="3900" dirty="0">
                <a:solidFill>
                  <a:srgbClr val="FFFFFF"/>
                </a:solidFill>
                <a:latin typeface="Unbounded" pitchFamily="34" charset="0"/>
                <a:ea typeface="Unbounded" pitchFamily="34" charset="-122"/>
                <a:cs typeface="Unbounded" pitchFamily="34" charset="-120"/>
              </a:rPr>
              <a:t>Conclusion and Key Takeaways</a:t>
            </a:r>
            <a:endParaRPr lang="en-US" sz="3900" dirty="0"/>
          </a:p>
        </p:txBody>
      </p:sp>
      <p:sp>
        <p:nvSpPr>
          <p:cNvPr id="5" name="Text 1"/>
          <p:cNvSpPr/>
          <p:nvPr/>
        </p:nvSpPr>
        <p:spPr>
          <a:xfrm>
            <a:off x="6224826" y="2137767"/>
            <a:ext cx="7667149" cy="1012627"/>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We have explored the problem of finding the number of ways to reorder an array to get the same BST. We utilized dynamic programming, analyzing time and space complexity, and provided illustrative examples.</a:t>
            </a:r>
            <a:endParaRPr lang="en-US" sz="1650" dirty="0"/>
          </a:p>
        </p:txBody>
      </p:sp>
      <p:sp>
        <p:nvSpPr>
          <p:cNvPr id="6" name="Shape 2"/>
          <p:cNvSpPr/>
          <p:nvPr/>
        </p:nvSpPr>
        <p:spPr>
          <a:xfrm>
            <a:off x="6224826" y="3387685"/>
            <a:ext cx="3728085" cy="2519243"/>
          </a:xfrm>
          <a:prstGeom prst="roundRect">
            <a:avLst>
              <a:gd name="adj" fmla="val 1256"/>
            </a:avLst>
          </a:prstGeom>
          <a:solidFill>
            <a:srgbClr val="304755"/>
          </a:solidFill>
          <a:ln/>
        </p:spPr>
      </p:sp>
      <p:sp>
        <p:nvSpPr>
          <p:cNvPr id="7" name="Text 3"/>
          <p:cNvSpPr/>
          <p:nvPr/>
        </p:nvSpPr>
        <p:spPr>
          <a:xfrm>
            <a:off x="6435804" y="3598664"/>
            <a:ext cx="2482334" cy="310277"/>
          </a:xfrm>
          <a:prstGeom prst="rect">
            <a:avLst/>
          </a:prstGeom>
          <a:noFill/>
          <a:ln/>
        </p:spPr>
        <p:txBody>
          <a:bodyPr wrap="none" lIns="0" tIns="0" rIns="0" bIns="0" rtlCol="0" anchor="t"/>
          <a:lstStyle/>
          <a:p>
            <a:pPr marL="0" indent="0">
              <a:lnSpc>
                <a:spcPts val="2400"/>
              </a:lnSpc>
              <a:buNone/>
            </a:pPr>
            <a:r>
              <a:rPr lang="en-US" sz="1950" dirty="0">
                <a:solidFill>
                  <a:srgbClr val="CAD6DE"/>
                </a:solidFill>
                <a:latin typeface="Unbounded" pitchFamily="34" charset="0"/>
                <a:ea typeface="Unbounded" pitchFamily="34" charset="-122"/>
                <a:cs typeface="Unbounded" pitchFamily="34" charset="-120"/>
              </a:rPr>
              <a:t>BST Structure</a:t>
            </a:r>
            <a:endParaRPr lang="en-US" sz="1950" dirty="0"/>
          </a:p>
        </p:txBody>
      </p:sp>
      <p:sp>
        <p:nvSpPr>
          <p:cNvPr id="8" name="Text 4"/>
          <p:cNvSpPr/>
          <p:nvPr/>
        </p:nvSpPr>
        <p:spPr>
          <a:xfrm>
            <a:off x="6435804" y="4035504"/>
            <a:ext cx="3306128" cy="1012627"/>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The unique structure of a BST determines the possible reorderings of its elements.</a:t>
            </a:r>
            <a:endParaRPr lang="en-US" sz="1650" dirty="0"/>
          </a:p>
        </p:txBody>
      </p:sp>
      <p:sp>
        <p:nvSpPr>
          <p:cNvPr id="9" name="Shape 5"/>
          <p:cNvSpPr/>
          <p:nvPr/>
        </p:nvSpPr>
        <p:spPr>
          <a:xfrm>
            <a:off x="10163889" y="3387685"/>
            <a:ext cx="3728085" cy="2519243"/>
          </a:xfrm>
          <a:prstGeom prst="roundRect">
            <a:avLst>
              <a:gd name="adj" fmla="val 1256"/>
            </a:avLst>
          </a:prstGeom>
          <a:solidFill>
            <a:srgbClr val="304755"/>
          </a:solidFill>
          <a:ln/>
        </p:spPr>
      </p:sp>
      <p:sp>
        <p:nvSpPr>
          <p:cNvPr id="10" name="Text 6"/>
          <p:cNvSpPr/>
          <p:nvPr/>
        </p:nvSpPr>
        <p:spPr>
          <a:xfrm>
            <a:off x="10374868" y="3598664"/>
            <a:ext cx="3306128" cy="620554"/>
          </a:xfrm>
          <a:prstGeom prst="rect">
            <a:avLst/>
          </a:prstGeom>
          <a:noFill/>
          <a:ln/>
        </p:spPr>
        <p:txBody>
          <a:bodyPr wrap="square" lIns="0" tIns="0" rIns="0" bIns="0" rtlCol="0" anchor="t"/>
          <a:lstStyle/>
          <a:p>
            <a:pPr marL="0" indent="0">
              <a:lnSpc>
                <a:spcPts val="2400"/>
              </a:lnSpc>
              <a:buNone/>
            </a:pPr>
            <a:r>
              <a:rPr lang="en-US" sz="1950" dirty="0">
                <a:solidFill>
                  <a:srgbClr val="CAD6DE"/>
                </a:solidFill>
                <a:latin typeface="Unbounded" pitchFamily="34" charset="0"/>
                <a:ea typeface="Unbounded" pitchFamily="34" charset="-122"/>
                <a:cs typeface="Unbounded" pitchFamily="34" charset="-120"/>
              </a:rPr>
              <a:t>Dynamic Programming</a:t>
            </a:r>
            <a:endParaRPr lang="en-US" sz="1950" dirty="0"/>
          </a:p>
        </p:txBody>
      </p:sp>
      <p:sp>
        <p:nvSpPr>
          <p:cNvPr id="11" name="Text 7"/>
          <p:cNvSpPr/>
          <p:nvPr/>
        </p:nvSpPr>
        <p:spPr>
          <a:xfrm>
            <a:off x="10374868" y="4345781"/>
            <a:ext cx="3306128" cy="1350169"/>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Dynamic programming allows us to efficiently solve this problem by breaking it down into smaller subproblems.</a:t>
            </a:r>
            <a:endParaRPr lang="en-US" sz="1650" dirty="0"/>
          </a:p>
        </p:txBody>
      </p:sp>
      <p:sp>
        <p:nvSpPr>
          <p:cNvPr id="12" name="Shape 8"/>
          <p:cNvSpPr/>
          <p:nvPr/>
        </p:nvSpPr>
        <p:spPr>
          <a:xfrm>
            <a:off x="6224826" y="6117908"/>
            <a:ext cx="7667149" cy="1533882"/>
          </a:xfrm>
          <a:prstGeom prst="roundRect">
            <a:avLst>
              <a:gd name="adj" fmla="val 2063"/>
            </a:avLst>
          </a:prstGeom>
          <a:solidFill>
            <a:srgbClr val="304755"/>
          </a:solidFill>
          <a:ln/>
        </p:spPr>
      </p:sp>
      <p:sp>
        <p:nvSpPr>
          <p:cNvPr id="13" name="Text 9"/>
          <p:cNvSpPr/>
          <p:nvPr/>
        </p:nvSpPr>
        <p:spPr>
          <a:xfrm>
            <a:off x="6435804" y="6328886"/>
            <a:ext cx="2972872" cy="310277"/>
          </a:xfrm>
          <a:prstGeom prst="rect">
            <a:avLst/>
          </a:prstGeom>
          <a:noFill/>
          <a:ln/>
        </p:spPr>
        <p:txBody>
          <a:bodyPr wrap="none" lIns="0" tIns="0" rIns="0" bIns="0" rtlCol="0" anchor="t"/>
          <a:lstStyle/>
          <a:p>
            <a:pPr marL="0" indent="0">
              <a:lnSpc>
                <a:spcPts val="2400"/>
              </a:lnSpc>
              <a:buNone/>
            </a:pPr>
            <a:r>
              <a:rPr lang="en-US" sz="1950" dirty="0">
                <a:solidFill>
                  <a:srgbClr val="CAD6DE"/>
                </a:solidFill>
                <a:latin typeface="Unbounded" pitchFamily="34" charset="0"/>
                <a:ea typeface="Unbounded" pitchFamily="34" charset="-122"/>
                <a:cs typeface="Unbounded" pitchFamily="34" charset="-120"/>
              </a:rPr>
              <a:t>Complexity Analysis</a:t>
            </a:r>
            <a:endParaRPr lang="en-US" sz="1950" dirty="0"/>
          </a:p>
        </p:txBody>
      </p:sp>
      <p:sp>
        <p:nvSpPr>
          <p:cNvPr id="14" name="Text 10"/>
          <p:cNvSpPr/>
          <p:nvPr/>
        </p:nvSpPr>
        <p:spPr>
          <a:xfrm>
            <a:off x="6435804" y="6765727"/>
            <a:ext cx="7245191" cy="675084"/>
          </a:xfrm>
          <a:prstGeom prst="rect">
            <a:avLst/>
          </a:prstGeom>
          <a:noFill/>
          <a:ln/>
        </p:spPr>
        <p:txBody>
          <a:bodyPr wrap="square" lIns="0" tIns="0" rIns="0" bIns="0" rtlCol="0" anchor="t"/>
          <a:lstStyle/>
          <a:p>
            <a:pPr marL="0" indent="0">
              <a:lnSpc>
                <a:spcPts val="2650"/>
              </a:lnSpc>
              <a:buNone/>
            </a:pPr>
            <a:r>
              <a:rPr lang="en-US" sz="1650" dirty="0">
                <a:solidFill>
                  <a:srgbClr val="CAD6DE"/>
                </a:solidFill>
                <a:latin typeface="Cabin" pitchFamily="34" charset="0"/>
                <a:ea typeface="Cabin" pitchFamily="34" charset="-122"/>
                <a:cs typeface="Cabin" pitchFamily="34" charset="-120"/>
              </a:rPr>
              <a:t>Understanding the time and space complexity of the algorithm is crucial for assessing its performance.</a:t>
            </a:r>
            <a:endParaRPr lang="en-US" sz="16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1,000+ Best Thank You Images · 100% Free Download · Pexels ...">
            <a:extLst>
              <a:ext uri="{FF2B5EF4-FFF2-40B4-BE49-F238E27FC236}">
                <a16:creationId xmlns:a16="http://schemas.microsoft.com/office/drawing/2014/main" id="{7FF186EB-EB77-8022-E15F-810BA6F0CF22}"/>
              </a:ext>
            </a:extLst>
          </p:cNvPr>
          <p:cNvSpPr>
            <a:spLocks noChangeAspect="1" noChangeArrowheads="1"/>
          </p:cNvSpPr>
          <p:nvPr/>
        </p:nvSpPr>
        <p:spPr bwMode="auto">
          <a:xfrm>
            <a:off x="7390651" y="4011441"/>
            <a:ext cx="295158" cy="2951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B8F307A2-068C-E234-17AC-A64E71C8C342}"/>
              </a:ext>
            </a:extLst>
          </p:cNvPr>
          <p:cNvSpPr txBox="1"/>
          <p:nvPr/>
        </p:nvSpPr>
        <p:spPr>
          <a:xfrm>
            <a:off x="4457700" y="3258578"/>
            <a:ext cx="8302337" cy="1200329"/>
          </a:xfrm>
          <a:prstGeom prst="rect">
            <a:avLst/>
          </a:prstGeom>
          <a:noFill/>
        </p:spPr>
        <p:txBody>
          <a:bodyPr wrap="square" rtlCol="0">
            <a:spAutoFit/>
          </a:bodyPr>
          <a:lstStyle/>
          <a:p>
            <a:r>
              <a:rPr lang="en-US" sz="7200" dirty="0">
                <a:solidFill>
                  <a:schemeClr val="accent4">
                    <a:lumMod val="60000"/>
                    <a:lumOff val="40000"/>
                  </a:schemeClr>
                </a:solidFill>
                <a:latin typeface="Algerian" panose="04020705040A02060702" pitchFamily="82" charset="0"/>
              </a:rPr>
              <a:t>THANK YOU</a:t>
            </a:r>
            <a:endParaRPr lang="en-IN" sz="7200" dirty="0">
              <a:solidFill>
                <a:schemeClr val="accent4">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83825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22A01-8EFC-CB0B-8E4C-835C78D68A10}"/>
              </a:ext>
            </a:extLst>
          </p:cNvPr>
          <p:cNvSpPr txBox="1"/>
          <p:nvPr/>
        </p:nvSpPr>
        <p:spPr>
          <a:xfrm>
            <a:off x="155864" y="800100"/>
            <a:ext cx="10453254" cy="646331"/>
          </a:xfrm>
          <a:prstGeom prst="rect">
            <a:avLst/>
          </a:prstGeom>
          <a:noFill/>
        </p:spPr>
        <p:txBody>
          <a:bodyPr wrap="square" rtlCol="0">
            <a:spAutoFit/>
          </a:bodyPr>
          <a:lstStyle/>
          <a:p>
            <a:r>
              <a:rPr lang="en-US" sz="3600" dirty="0">
                <a:solidFill>
                  <a:schemeClr val="accent4"/>
                </a:solidFill>
              </a:rPr>
              <a:t>WHAT IS DYNAMIC PROGRAMMING:</a:t>
            </a:r>
            <a:endParaRPr lang="en-IN" sz="3600" dirty="0">
              <a:solidFill>
                <a:schemeClr val="accent4"/>
              </a:solidFill>
            </a:endParaRPr>
          </a:p>
        </p:txBody>
      </p:sp>
      <p:sp>
        <p:nvSpPr>
          <p:cNvPr id="3" name="TextBox 2">
            <a:extLst>
              <a:ext uri="{FF2B5EF4-FFF2-40B4-BE49-F238E27FC236}">
                <a16:creationId xmlns:a16="http://schemas.microsoft.com/office/drawing/2014/main" id="{5FB71C34-B44A-69CA-0737-F034CCAF53C8}"/>
              </a:ext>
            </a:extLst>
          </p:cNvPr>
          <p:cNvSpPr txBox="1"/>
          <p:nvPr/>
        </p:nvSpPr>
        <p:spPr>
          <a:xfrm>
            <a:off x="1153392" y="1984664"/>
            <a:ext cx="12219708" cy="5509200"/>
          </a:xfrm>
          <a:prstGeom prst="rect">
            <a:avLst/>
          </a:prstGeom>
          <a:noFill/>
        </p:spPr>
        <p:txBody>
          <a:bodyPr wrap="square" rtlCol="0">
            <a:spAutoFit/>
          </a:bodyPr>
          <a:lstStyle/>
          <a:p>
            <a:pPr marL="285750" indent="-285750">
              <a:buFont typeface="Wingdings" panose="05000000000000000000" pitchFamily="2" charset="2"/>
              <a:buChar char="§"/>
            </a:pPr>
            <a:r>
              <a:rPr lang="en-US" sz="3200" dirty="0">
                <a:solidFill>
                  <a:schemeClr val="bg1"/>
                </a:solidFill>
                <a:latin typeface="Times New Roman" panose="02020603050405020304" pitchFamily="18" charset="0"/>
                <a:cs typeface="Times New Roman" panose="02020603050405020304" pitchFamily="18" charset="0"/>
              </a:rPr>
              <a:t>Dynamic Programming (DP) is a method for solving complex problems by breaking them down into simpler subproblems</a:t>
            </a:r>
          </a:p>
          <a:p>
            <a:pPr marL="285750" indent="-285750">
              <a:buFont typeface="Wingdings" panose="05000000000000000000" pitchFamily="2" charset="2"/>
              <a:buChar char="§"/>
            </a:pPr>
            <a:endParaRPr lang="en-US" sz="3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3200" dirty="0">
                <a:solidFill>
                  <a:schemeClr val="bg1"/>
                </a:solidFill>
                <a:latin typeface="Times New Roman" panose="02020603050405020304" pitchFamily="18" charset="0"/>
                <a:cs typeface="Times New Roman" panose="02020603050405020304" pitchFamily="18" charset="0"/>
              </a:rPr>
              <a:t>solving each subproblem only once</a:t>
            </a:r>
          </a:p>
          <a:p>
            <a:pPr marL="285750" indent="-285750">
              <a:buFont typeface="Wingdings" panose="05000000000000000000" pitchFamily="2" charset="2"/>
              <a:buChar char="§"/>
            </a:pPr>
            <a:endParaRPr lang="en-US" sz="3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3200" dirty="0">
                <a:solidFill>
                  <a:schemeClr val="bg1"/>
                </a:solidFill>
                <a:latin typeface="Times New Roman" panose="02020603050405020304" pitchFamily="18" charset="0"/>
                <a:cs typeface="Times New Roman" panose="02020603050405020304" pitchFamily="18" charset="0"/>
              </a:rPr>
              <a:t>storing the results for future reference. </a:t>
            </a:r>
          </a:p>
          <a:p>
            <a:pPr marL="285750" indent="-285750">
              <a:buFont typeface="Wingdings" panose="05000000000000000000" pitchFamily="2" charset="2"/>
              <a:buChar char="§"/>
            </a:pPr>
            <a:endParaRPr lang="en-US" sz="3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3200" dirty="0">
                <a:solidFill>
                  <a:schemeClr val="bg1"/>
                </a:solidFill>
                <a:latin typeface="Times New Roman" panose="02020603050405020304" pitchFamily="18" charset="0"/>
                <a:cs typeface="Times New Roman" panose="02020603050405020304" pitchFamily="18" charset="0"/>
              </a:rPr>
              <a:t>This approach is particularly useful for optimization problems </a:t>
            </a:r>
          </a:p>
          <a:p>
            <a:endParaRPr lang="en-US" sz="32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3200" dirty="0">
                <a:solidFill>
                  <a:schemeClr val="bg1"/>
                </a:solidFill>
                <a:latin typeface="Times New Roman" panose="02020603050405020304" pitchFamily="18" charset="0"/>
                <a:cs typeface="Times New Roman" panose="02020603050405020304" pitchFamily="18" charset="0"/>
              </a:rPr>
              <a:t>Used for overlapping subproblems and optimal substructure properties are present. </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186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F9125-0A0C-E613-703C-50E24916A01C}"/>
              </a:ext>
            </a:extLst>
          </p:cNvPr>
          <p:cNvSpPr txBox="1"/>
          <p:nvPr/>
        </p:nvSpPr>
        <p:spPr>
          <a:xfrm>
            <a:off x="1111828" y="434722"/>
            <a:ext cx="11481954" cy="7360156"/>
          </a:xfrm>
          <a:prstGeom prst="rect">
            <a:avLst/>
          </a:prstGeom>
          <a:noFill/>
        </p:spPr>
        <p:txBody>
          <a:bodyPr wrap="square">
            <a:spAutoFit/>
          </a:bodyPr>
          <a:lstStyle/>
          <a:p>
            <a:r>
              <a:rPr lang="en-IN" dirty="0">
                <a:solidFill>
                  <a:schemeClr val="bg1"/>
                </a:solidFill>
              </a:rPr>
              <a:t> </a:t>
            </a:r>
            <a:r>
              <a:rPr lang="en-IN" sz="4400" dirty="0">
                <a:solidFill>
                  <a:schemeClr val="accent6"/>
                </a:solidFill>
              </a:rPr>
              <a:t>Steps in Dynamic Programming</a:t>
            </a:r>
          </a:p>
          <a:p>
            <a:endParaRPr lang="en-IN" dirty="0">
              <a:solidFill>
                <a:schemeClr val="bg1"/>
              </a:solidFill>
            </a:endParaRPr>
          </a:p>
          <a:p>
            <a:endParaRPr lang="en-IN" dirty="0">
              <a:solidFill>
                <a:schemeClr val="bg1"/>
              </a:solidFill>
            </a:endParaRPr>
          </a:p>
          <a:p>
            <a:pPr marL="342900" indent="-342900">
              <a:lnSpc>
                <a:spcPct val="150000"/>
              </a:lnSpc>
              <a:buAutoNum type="arabicPeriod"/>
            </a:pPr>
            <a:r>
              <a:rPr lang="en-IN" sz="2400" dirty="0">
                <a:solidFill>
                  <a:schemeClr val="bg1"/>
                </a:solidFill>
              </a:rPr>
              <a:t>Define the State:   Determine how to represent the subproblems. Define a state variable or function that captures the essence of the subproblem.</a:t>
            </a:r>
          </a:p>
          <a:p>
            <a:pPr marL="342900" indent="-342900">
              <a:lnSpc>
                <a:spcPct val="150000"/>
              </a:lnSpc>
              <a:buAutoNum type="arabicPeriod"/>
            </a:pPr>
            <a:r>
              <a:rPr lang="en-IN" sz="2400" dirty="0">
                <a:solidFill>
                  <a:schemeClr val="bg1"/>
                </a:solidFill>
              </a:rPr>
              <a:t>Formulate the Recurrence Relation:   Establish a relationship between the solution of the problem and the solutions of its subproblems. This is typically represented as a recurrence relation or formula.</a:t>
            </a:r>
          </a:p>
          <a:p>
            <a:pPr marL="342900" indent="-342900">
              <a:lnSpc>
                <a:spcPct val="150000"/>
              </a:lnSpc>
              <a:buAutoNum type="arabicPeriod"/>
            </a:pPr>
            <a:r>
              <a:rPr lang="en-IN" sz="2400" dirty="0">
                <a:solidFill>
                  <a:schemeClr val="bg1"/>
                </a:solidFill>
              </a:rPr>
              <a:t>Choose a Data Structure:   Decide on a suitable data structure (like arrays, matrices, or hash tables) to store the results of subproblems.</a:t>
            </a:r>
          </a:p>
          <a:p>
            <a:pPr marL="342900" indent="-342900">
              <a:lnSpc>
                <a:spcPct val="150000"/>
              </a:lnSpc>
              <a:buAutoNum type="arabicPeriod"/>
            </a:pPr>
            <a:r>
              <a:rPr lang="en-IN" sz="2400" dirty="0">
                <a:solidFill>
                  <a:schemeClr val="bg1"/>
                </a:solidFill>
              </a:rPr>
              <a:t>Compute the Solution:    Fill in the data structure using the recurrence relation, usually starting from the base cases and working towards the final solution.</a:t>
            </a:r>
          </a:p>
          <a:p>
            <a:pPr marL="342900" indent="-342900">
              <a:lnSpc>
                <a:spcPct val="150000"/>
              </a:lnSpc>
              <a:buAutoNum type="arabicPeriod"/>
            </a:pPr>
            <a:r>
              <a:rPr lang="en-IN" sz="2400" dirty="0">
                <a:solidFill>
                  <a:schemeClr val="bg1"/>
                </a:solidFill>
              </a:rPr>
              <a:t>Reconstruct the Solution:  Sometimes, it is necessary to reconstruct the optimal solution from the computed values, which may involve tracing back through the stored results.</a:t>
            </a:r>
          </a:p>
        </p:txBody>
      </p:sp>
    </p:spTree>
    <p:extLst>
      <p:ext uri="{BB962C8B-B14F-4D97-AF65-F5344CB8AC3E}">
        <p14:creationId xmlns:p14="http://schemas.microsoft.com/office/powerpoint/2010/main" val="76483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3172"/>
          </a:xfrm>
          <a:prstGeom prst="rect">
            <a:avLst/>
          </a:prstGeom>
        </p:spPr>
      </p:pic>
      <p:pic>
        <p:nvPicPr>
          <p:cNvPr id="3" name="Image 1" descr="preencoded.png"/>
          <p:cNvPicPr>
            <a:picLocks noChangeAspect="1"/>
          </p:cNvPicPr>
          <p:nvPr/>
        </p:nvPicPr>
        <p:blipFill>
          <a:blip r:embed="rId4"/>
          <a:stretch>
            <a:fillRect/>
          </a:stretch>
        </p:blipFill>
        <p:spPr>
          <a:xfrm>
            <a:off x="288488" y="2627352"/>
            <a:ext cx="4909304" cy="2978348"/>
          </a:xfrm>
          <a:prstGeom prst="rect">
            <a:avLst/>
          </a:prstGeom>
        </p:spPr>
      </p:pic>
      <p:sp>
        <p:nvSpPr>
          <p:cNvPr id="4" name="Text 0"/>
          <p:cNvSpPr/>
          <p:nvPr/>
        </p:nvSpPr>
        <p:spPr>
          <a:xfrm>
            <a:off x="6294239" y="634722"/>
            <a:ext cx="7528322" cy="1357789"/>
          </a:xfrm>
          <a:prstGeom prst="rect">
            <a:avLst/>
          </a:prstGeom>
          <a:noFill/>
          <a:ln/>
        </p:spPr>
        <p:txBody>
          <a:bodyPr wrap="square" lIns="0" tIns="0" rIns="0" bIns="0" rtlCol="0" anchor="t"/>
          <a:lstStyle/>
          <a:p>
            <a:pPr marL="0" indent="0">
              <a:lnSpc>
                <a:spcPts val="5300"/>
              </a:lnSpc>
              <a:buNone/>
            </a:pPr>
            <a:r>
              <a:rPr lang="en-US" sz="4250" dirty="0">
                <a:solidFill>
                  <a:srgbClr val="FFFFFF"/>
                </a:solidFill>
                <a:latin typeface="Unbounded" pitchFamily="34" charset="0"/>
                <a:ea typeface="Unbounded" pitchFamily="34" charset="-122"/>
                <a:cs typeface="Unbounded" pitchFamily="34" charset="-120"/>
              </a:rPr>
              <a:t>Defining a Binary Search Tree (BST)</a:t>
            </a:r>
            <a:endParaRPr lang="en-US" sz="4250" dirty="0"/>
          </a:p>
        </p:txBody>
      </p:sp>
      <p:sp>
        <p:nvSpPr>
          <p:cNvPr id="5" name="Text 1"/>
          <p:cNvSpPr/>
          <p:nvPr/>
        </p:nvSpPr>
        <p:spPr>
          <a:xfrm>
            <a:off x="6294239" y="2338745"/>
            <a:ext cx="7528322" cy="1107996"/>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A BST is a binary tree where for every node, all the values in its left subtree are smaller than the node's value, and all the values in its right subtree are greater than the node's value.</a:t>
            </a:r>
            <a:endParaRPr lang="en-US" sz="1800" dirty="0"/>
          </a:p>
        </p:txBody>
      </p:sp>
      <p:sp>
        <p:nvSpPr>
          <p:cNvPr id="6" name="Shape 2"/>
          <p:cNvSpPr/>
          <p:nvPr/>
        </p:nvSpPr>
        <p:spPr>
          <a:xfrm>
            <a:off x="6294239" y="3966091"/>
            <a:ext cx="519351" cy="519351"/>
          </a:xfrm>
          <a:prstGeom prst="roundRect">
            <a:avLst>
              <a:gd name="adj" fmla="val 6667"/>
            </a:avLst>
          </a:prstGeom>
          <a:solidFill>
            <a:srgbClr val="304755"/>
          </a:solidFill>
          <a:ln/>
        </p:spPr>
      </p:sp>
      <p:sp>
        <p:nvSpPr>
          <p:cNvPr id="7" name="Text 3"/>
          <p:cNvSpPr/>
          <p:nvPr/>
        </p:nvSpPr>
        <p:spPr>
          <a:xfrm>
            <a:off x="6477119" y="4062770"/>
            <a:ext cx="153472" cy="325874"/>
          </a:xfrm>
          <a:prstGeom prst="rect">
            <a:avLst/>
          </a:prstGeom>
          <a:noFill/>
          <a:ln/>
        </p:spPr>
        <p:txBody>
          <a:bodyPr wrap="none" lIns="0" tIns="0" rIns="0" bIns="0" rtlCol="0" anchor="t"/>
          <a:lstStyle/>
          <a:p>
            <a:pPr marL="0" indent="0" algn="ctr">
              <a:lnSpc>
                <a:spcPts val="2550"/>
              </a:lnSpc>
              <a:buNone/>
            </a:pPr>
            <a:r>
              <a:rPr lang="en-US" sz="2550" dirty="0">
                <a:solidFill>
                  <a:srgbClr val="CAD6DE"/>
                </a:solidFill>
                <a:latin typeface="Unbounded" pitchFamily="34" charset="0"/>
                <a:ea typeface="Unbounded" pitchFamily="34" charset="-122"/>
                <a:cs typeface="Unbounded" pitchFamily="34" charset="-120"/>
              </a:rPr>
              <a:t>1</a:t>
            </a:r>
            <a:endParaRPr lang="en-US" sz="2550" dirty="0"/>
          </a:p>
        </p:txBody>
      </p:sp>
      <p:sp>
        <p:nvSpPr>
          <p:cNvPr id="8" name="Text 4"/>
          <p:cNvSpPr/>
          <p:nvPr/>
        </p:nvSpPr>
        <p:spPr>
          <a:xfrm>
            <a:off x="7044333" y="3966091"/>
            <a:ext cx="2898696" cy="678894"/>
          </a:xfrm>
          <a:prstGeom prst="rect">
            <a:avLst/>
          </a:prstGeom>
          <a:noFill/>
          <a:ln/>
        </p:spPr>
        <p:txBody>
          <a:bodyPr wrap="square" lIns="0" tIns="0" rIns="0" bIns="0" rtlCol="0" anchor="t"/>
          <a:lstStyle/>
          <a:p>
            <a:pPr marL="0" indent="0">
              <a:lnSpc>
                <a:spcPts val="2650"/>
              </a:lnSpc>
              <a:buNone/>
            </a:pPr>
            <a:r>
              <a:rPr lang="en-US" sz="2100" dirty="0">
                <a:solidFill>
                  <a:srgbClr val="CAD6DE"/>
                </a:solidFill>
                <a:latin typeface="Unbounded" pitchFamily="34" charset="0"/>
                <a:ea typeface="Unbounded" pitchFamily="34" charset="-122"/>
                <a:cs typeface="Unbounded" pitchFamily="34" charset="-120"/>
              </a:rPr>
              <a:t>Ordered Structure</a:t>
            </a:r>
            <a:endParaRPr lang="en-US" sz="2100" dirty="0"/>
          </a:p>
        </p:txBody>
      </p:sp>
      <p:sp>
        <p:nvSpPr>
          <p:cNvPr id="9" name="Text 5"/>
          <p:cNvSpPr/>
          <p:nvPr/>
        </p:nvSpPr>
        <p:spPr>
          <a:xfrm>
            <a:off x="7044333" y="4783455"/>
            <a:ext cx="2898696" cy="1107996"/>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A BST maintains an ordered structure, enabling efficient search and retrieval of data.</a:t>
            </a:r>
            <a:endParaRPr lang="en-US" sz="1800" dirty="0"/>
          </a:p>
        </p:txBody>
      </p:sp>
      <p:sp>
        <p:nvSpPr>
          <p:cNvPr id="10" name="Shape 6"/>
          <p:cNvSpPr/>
          <p:nvPr/>
        </p:nvSpPr>
        <p:spPr>
          <a:xfrm>
            <a:off x="10173772" y="3966091"/>
            <a:ext cx="519351" cy="519351"/>
          </a:xfrm>
          <a:prstGeom prst="roundRect">
            <a:avLst>
              <a:gd name="adj" fmla="val 6667"/>
            </a:avLst>
          </a:prstGeom>
          <a:solidFill>
            <a:srgbClr val="304755"/>
          </a:solidFill>
          <a:ln/>
        </p:spPr>
      </p:sp>
      <p:sp>
        <p:nvSpPr>
          <p:cNvPr id="11" name="Text 7"/>
          <p:cNvSpPr/>
          <p:nvPr/>
        </p:nvSpPr>
        <p:spPr>
          <a:xfrm>
            <a:off x="10304859" y="4062770"/>
            <a:ext cx="257056" cy="325874"/>
          </a:xfrm>
          <a:prstGeom prst="rect">
            <a:avLst/>
          </a:prstGeom>
          <a:noFill/>
          <a:ln/>
        </p:spPr>
        <p:txBody>
          <a:bodyPr wrap="none" lIns="0" tIns="0" rIns="0" bIns="0" rtlCol="0" anchor="t"/>
          <a:lstStyle/>
          <a:p>
            <a:pPr marL="0" indent="0" algn="ctr">
              <a:lnSpc>
                <a:spcPts val="2550"/>
              </a:lnSpc>
              <a:buNone/>
            </a:pPr>
            <a:r>
              <a:rPr lang="en-US" sz="2550" dirty="0">
                <a:solidFill>
                  <a:srgbClr val="CAD6DE"/>
                </a:solidFill>
                <a:latin typeface="Unbounded" pitchFamily="34" charset="0"/>
                <a:ea typeface="Unbounded" pitchFamily="34" charset="-122"/>
                <a:cs typeface="Unbounded" pitchFamily="34" charset="-120"/>
              </a:rPr>
              <a:t>2</a:t>
            </a:r>
            <a:endParaRPr lang="en-US" sz="2550" dirty="0"/>
          </a:p>
        </p:txBody>
      </p:sp>
      <p:sp>
        <p:nvSpPr>
          <p:cNvPr id="12" name="Text 8"/>
          <p:cNvSpPr/>
          <p:nvPr/>
        </p:nvSpPr>
        <p:spPr>
          <a:xfrm>
            <a:off x="10923865" y="3966091"/>
            <a:ext cx="2715578" cy="339447"/>
          </a:xfrm>
          <a:prstGeom prst="rect">
            <a:avLst/>
          </a:prstGeom>
          <a:noFill/>
          <a:ln/>
        </p:spPr>
        <p:txBody>
          <a:bodyPr wrap="none" lIns="0" tIns="0" rIns="0" bIns="0" rtlCol="0" anchor="t"/>
          <a:lstStyle/>
          <a:p>
            <a:pPr marL="0" indent="0">
              <a:lnSpc>
                <a:spcPts val="2650"/>
              </a:lnSpc>
              <a:buNone/>
            </a:pPr>
            <a:r>
              <a:rPr lang="en-US" sz="2100" dirty="0">
                <a:solidFill>
                  <a:srgbClr val="CAD6DE"/>
                </a:solidFill>
                <a:latin typeface="Unbounded" pitchFamily="34" charset="0"/>
                <a:ea typeface="Unbounded" pitchFamily="34" charset="-122"/>
                <a:cs typeface="Unbounded" pitchFamily="34" charset="-120"/>
              </a:rPr>
              <a:t>Unique Ordering</a:t>
            </a:r>
            <a:endParaRPr lang="en-US" sz="2100" dirty="0"/>
          </a:p>
        </p:txBody>
      </p:sp>
      <p:sp>
        <p:nvSpPr>
          <p:cNvPr id="13" name="Text 9"/>
          <p:cNvSpPr/>
          <p:nvPr/>
        </p:nvSpPr>
        <p:spPr>
          <a:xfrm>
            <a:off x="10923865" y="4444008"/>
            <a:ext cx="2898696" cy="738664"/>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Each BST corresponds to a unique ordering of its nodes.</a:t>
            </a:r>
            <a:endParaRPr lang="en-US" sz="1800" dirty="0"/>
          </a:p>
        </p:txBody>
      </p:sp>
      <p:sp>
        <p:nvSpPr>
          <p:cNvPr id="14" name="Shape 10"/>
          <p:cNvSpPr/>
          <p:nvPr/>
        </p:nvSpPr>
        <p:spPr>
          <a:xfrm>
            <a:off x="6294239" y="6381869"/>
            <a:ext cx="519351" cy="519351"/>
          </a:xfrm>
          <a:prstGeom prst="roundRect">
            <a:avLst>
              <a:gd name="adj" fmla="val 6667"/>
            </a:avLst>
          </a:prstGeom>
          <a:solidFill>
            <a:srgbClr val="304755"/>
          </a:solidFill>
          <a:ln/>
        </p:spPr>
      </p:sp>
      <p:sp>
        <p:nvSpPr>
          <p:cNvPr id="15" name="Text 11"/>
          <p:cNvSpPr/>
          <p:nvPr/>
        </p:nvSpPr>
        <p:spPr>
          <a:xfrm>
            <a:off x="6422946" y="6478548"/>
            <a:ext cx="261937" cy="325874"/>
          </a:xfrm>
          <a:prstGeom prst="rect">
            <a:avLst/>
          </a:prstGeom>
          <a:noFill/>
          <a:ln/>
        </p:spPr>
        <p:txBody>
          <a:bodyPr wrap="none" lIns="0" tIns="0" rIns="0" bIns="0" rtlCol="0" anchor="t"/>
          <a:lstStyle/>
          <a:p>
            <a:pPr marL="0" indent="0" algn="ctr">
              <a:lnSpc>
                <a:spcPts val="2550"/>
              </a:lnSpc>
              <a:buNone/>
            </a:pPr>
            <a:r>
              <a:rPr lang="en-US" sz="2550" dirty="0">
                <a:solidFill>
                  <a:srgbClr val="CAD6DE"/>
                </a:solidFill>
                <a:latin typeface="Unbounded" pitchFamily="34" charset="0"/>
                <a:ea typeface="Unbounded" pitchFamily="34" charset="-122"/>
                <a:cs typeface="Unbounded" pitchFamily="34" charset="-120"/>
              </a:rPr>
              <a:t>3</a:t>
            </a:r>
            <a:endParaRPr lang="en-US" sz="2550" dirty="0"/>
          </a:p>
        </p:txBody>
      </p:sp>
      <p:sp>
        <p:nvSpPr>
          <p:cNvPr id="16" name="Text 12"/>
          <p:cNvSpPr/>
          <p:nvPr/>
        </p:nvSpPr>
        <p:spPr>
          <a:xfrm>
            <a:off x="7044333" y="6381869"/>
            <a:ext cx="2715578" cy="339447"/>
          </a:xfrm>
          <a:prstGeom prst="rect">
            <a:avLst/>
          </a:prstGeom>
          <a:noFill/>
          <a:ln/>
        </p:spPr>
        <p:txBody>
          <a:bodyPr wrap="none" lIns="0" tIns="0" rIns="0" bIns="0" rtlCol="0" anchor="t"/>
          <a:lstStyle/>
          <a:p>
            <a:pPr marL="0" indent="0">
              <a:lnSpc>
                <a:spcPts val="2650"/>
              </a:lnSpc>
              <a:buNone/>
            </a:pPr>
            <a:r>
              <a:rPr lang="en-US" sz="2100" dirty="0">
                <a:solidFill>
                  <a:srgbClr val="CAD6DE"/>
                </a:solidFill>
                <a:latin typeface="Unbounded" pitchFamily="34" charset="0"/>
                <a:ea typeface="Unbounded" pitchFamily="34" charset="-122"/>
                <a:cs typeface="Unbounded" pitchFamily="34" charset="-120"/>
              </a:rPr>
              <a:t>Applications</a:t>
            </a:r>
            <a:endParaRPr lang="en-US" sz="2100" dirty="0"/>
          </a:p>
        </p:txBody>
      </p:sp>
      <p:sp>
        <p:nvSpPr>
          <p:cNvPr id="17" name="Text 13"/>
          <p:cNvSpPr/>
          <p:nvPr/>
        </p:nvSpPr>
        <p:spPr>
          <a:xfrm>
            <a:off x="7044333" y="6859786"/>
            <a:ext cx="6778228" cy="738664"/>
          </a:xfrm>
          <a:prstGeom prst="rect">
            <a:avLst/>
          </a:prstGeom>
          <a:noFill/>
          <a:ln/>
        </p:spPr>
        <p:txBody>
          <a:bodyPr wrap="square" lIns="0" tIns="0" rIns="0" bIns="0" rtlCol="0" anchor="t"/>
          <a:lstStyle/>
          <a:p>
            <a:pPr marL="0" indent="0">
              <a:lnSpc>
                <a:spcPts val="2900"/>
              </a:lnSpc>
              <a:buNone/>
            </a:pPr>
            <a:r>
              <a:rPr lang="en-US" sz="1800" dirty="0">
                <a:solidFill>
                  <a:srgbClr val="CAD6DE"/>
                </a:solidFill>
                <a:latin typeface="Cabin" pitchFamily="34" charset="0"/>
                <a:ea typeface="Cabin" pitchFamily="34" charset="-122"/>
                <a:cs typeface="Cabin" pitchFamily="34" charset="-120"/>
              </a:rPr>
              <a:t>BSTs are used in various algorithms and data structures, such as sorting and searching.</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93555" y="2229922"/>
            <a:ext cx="4987290" cy="3769638"/>
          </a:xfrm>
          <a:prstGeom prst="rect">
            <a:avLst/>
          </a:prstGeom>
        </p:spPr>
      </p:pic>
      <p:sp>
        <p:nvSpPr>
          <p:cNvPr id="4" name="Text 0"/>
          <p:cNvSpPr/>
          <p:nvPr/>
        </p:nvSpPr>
        <p:spPr>
          <a:xfrm>
            <a:off x="698421" y="571143"/>
            <a:ext cx="7747159" cy="1173956"/>
          </a:xfrm>
          <a:prstGeom prst="rect">
            <a:avLst/>
          </a:prstGeom>
          <a:noFill/>
          <a:ln/>
        </p:spPr>
        <p:txBody>
          <a:bodyPr wrap="square" lIns="0" tIns="0" rIns="0" bIns="0" rtlCol="0" anchor="t"/>
          <a:lstStyle/>
          <a:p>
            <a:pPr marL="0" indent="0">
              <a:lnSpc>
                <a:spcPts val="4600"/>
              </a:lnSpc>
              <a:buNone/>
            </a:pPr>
            <a:r>
              <a:rPr lang="en-US" sz="3650" dirty="0">
                <a:solidFill>
                  <a:srgbClr val="FFFFFF"/>
                </a:solidFill>
                <a:latin typeface="Unbounded" pitchFamily="34" charset="0"/>
                <a:ea typeface="Unbounded" pitchFamily="34" charset="-122"/>
                <a:cs typeface="Unbounded" pitchFamily="34" charset="-120"/>
              </a:rPr>
              <a:t>Constructing a BST from a Given Array</a:t>
            </a:r>
            <a:endParaRPr lang="en-US" sz="3650" dirty="0"/>
          </a:p>
        </p:txBody>
      </p:sp>
      <p:sp>
        <p:nvSpPr>
          <p:cNvPr id="5" name="Text 1"/>
          <p:cNvSpPr/>
          <p:nvPr/>
        </p:nvSpPr>
        <p:spPr>
          <a:xfrm>
            <a:off x="698421" y="2044422"/>
            <a:ext cx="7747159" cy="957620"/>
          </a:xfrm>
          <a:prstGeom prst="rect">
            <a:avLst/>
          </a:prstGeom>
          <a:noFill/>
          <a:ln/>
        </p:spPr>
        <p:txBody>
          <a:bodyPr wrap="square" lIns="0" tIns="0" rIns="0" bIns="0" rtlCol="0" anchor="t"/>
          <a:lstStyle/>
          <a:p>
            <a:pPr marL="0" indent="0">
              <a:lnSpc>
                <a:spcPts val="2500"/>
              </a:lnSpc>
              <a:buNone/>
            </a:pPr>
            <a:r>
              <a:rPr lang="en-US" sz="1550" dirty="0">
                <a:solidFill>
                  <a:srgbClr val="CAD6DE"/>
                </a:solidFill>
                <a:latin typeface="Cabin" pitchFamily="34" charset="0"/>
                <a:ea typeface="Cabin" pitchFamily="34" charset="-122"/>
                <a:cs typeface="Cabin" pitchFamily="34" charset="-120"/>
              </a:rPr>
              <a:t>We construct a BST by iterating through the array and inserting each element into the tree. For each element, we compare it to the current node and insert it either in the left or right subtree, maintaining the BST property.</a:t>
            </a:r>
            <a:endParaRPr lang="en-US" sz="1550" dirty="0"/>
          </a:p>
        </p:txBody>
      </p:sp>
      <p:sp>
        <p:nvSpPr>
          <p:cNvPr id="6" name="Shape 2"/>
          <p:cNvSpPr/>
          <p:nvPr/>
        </p:nvSpPr>
        <p:spPr>
          <a:xfrm>
            <a:off x="986314" y="3226475"/>
            <a:ext cx="22860" cy="4431863"/>
          </a:xfrm>
          <a:prstGeom prst="roundRect">
            <a:avLst>
              <a:gd name="adj" fmla="val 130950"/>
            </a:avLst>
          </a:prstGeom>
          <a:solidFill>
            <a:srgbClr val="49606E"/>
          </a:solidFill>
          <a:ln/>
        </p:spPr>
      </p:sp>
      <p:sp>
        <p:nvSpPr>
          <p:cNvPr id="7" name="Shape 3"/>
          <p:cNvSpPr/>
          <p:nvPr/>
        </p:nvSpPr>
        <p:spPr>
          <a:xfrm>
            <a:off x="1199376" y="3663910"/>
            <a:ext cx="698421" cy="22860"/>
          </a:xfrm>
          <a:prstGeom prst="roundRect">
            <a:avLst>
              <a:gd name="adj" fmla="val 130950"/>
            </a:avLst>
          </a:prstGeom>
          <a:solidFill>
            <a:srgbClr val="49606E"/>
          </a:solidFill>
          <a:ln/>
        </p:spPr>
      </p:sp>
      <p:sp>
        <p:nvSpPr>
          <p:cNvPr id="8" name="Shape 4"/>
          <p:cNvSpPr/>
          <p:nvPr/>
        </p:nvSpPr>
        <p:spPr>
          <a:xfrm>
            <a:off x="773251" y="3450908"/>
            <a:ext cx="448985" cy="448985"/>
          </a:xfrm>
          <a:prstGeom prst="roundRect">
            <a:avLst>
              <a:gd name="adj" fmla="val 6667"/>
            </a:avLst>
          </a:prstGeom>
          <a:solidFill>
            <a:srgbClr val="304755"/>
          </a:solidFill>
          <a:ln/>
        </p:spPr>
      </p:sp>
      <p:sp>
        <p:nvSpPr>
          <p:cNvPr id="9" name="Text 5"/>
          <p:cNvSpPr/>
          <p:nvPr/>
        </p:nvSpPr>
        <p:spPr>
          <a:xfrm>
            <a:off x="931366" y="3534489"/>
            <a:ext cx="132755" cy="281702"/>
          </a:xfrm>
          <a:prstGeom prst="rect">
            <a:avLst/>
          </a:prstGeom>
          <a:noFill/>
          <a:ln/>
        </p:spPr>
        <p:txBody>
          <a:bodyPr wrap="none" lIns="0" tIns="0" rIns="0" bIns="0" rtlCol="0" anchor="t"/>
          <a:lstStyle/>
          <a:p>
            <a:pPr marL="0" indent="0" algn="ctr">
              <a:lnSpc>
                <a:spcPts val="2200"/>
              </a:lnSpc>
              <a:buNone/>
            </a:pPr>
            <a:r>
              <a:rPr lang="en-US" sz="2200" dirty="0">
                <a:solidFill>
                  <a:srgbClr val="CAD6DE"/>
                </a:solidFill>
                <a:latin typeface="Unbounded" pitchFamily="34" charset="0"/>
                <a:ea typeface="Unbounded" pitchFamily="34" charset="-122"/>
                <a:cs typeface="Unbounded" pitchFamily="34" charset="-120"/>
              </a:rPr>
              <a:t>1</a:t>
            </a:r>
            <a:endParaRPr lang="en-US" sz="2200" dirty="0"/>
          </a:p>
        </p:txBody>
      </p:sp>
      <p:sp>
        <p:nvSpPr>
          <p:cNvPr id="10" name="Text 6"/>
          <p:cNvSpPr/>
          <p:nvPr/>
        </p:nvSpPr>
        <p:spPr>
          <a:xfrm>
            <a:off x="2095262" y="3426023"/>
            <a:ext cx="2347793" cy="293489"/>
          </a:xfrm>
          <a:prstGeom prst="rect">
            <a:avLst/>
          </a:prstGeom>
          <a:noFill/>
          <a:ln/>
        </p:spPr>
        <p:txBody>
          <a:bodyPr wrap="none" lIns="0" tIns="0" rIns="0" bIns="0" rtlCol="0" anchor="t"/>
          <a:lstStyle/>
          <a:p>
            <a:pPr marL="0" indent="0" algn="l">
              <a:lnSpc>
                <a:spcPts val="2300"/>
              </a:lnSpc>
              <a:buNone/>
            </a:pPr>
            <a:r>
              <a:rPr lang="en-US" sz="1800" dirty="0">
                <a:solidFill>
                  <a:srgbClr val="CAD6DE"/>
                </a:solidFill>
                <a:latin typeface="Unbounded" pitchFamily="34" charset="0"/>
                <a:ea typeface="Unbounded" pitchFamily="34" charset="-122"/>
                <a:cs typeface="Unbounded" pitchFamily="34" charset="-120"/>
              </a:rPr>
              <a:t>Root Node</a:t>
            </a:r>
            <a:endParaRPr lang="en-US" sz="1800" dirty="0"/>
          </a:p>
        </p:txBody>
      </p:sp>
      <p:sp>
        <p:nvSpPr>
          <p:cNvPr id="11" name="Text 7"/>
          <p:cNvSpPr/>
          <p:nvPr/>
        </p:nvSpPr>
        <p:spPr>
          <a:xfrm>
            <a:off x="2095262" y="3839170"/>
            <a:ext cx="6350318" cy="319207"/>
          </a:xfrm>
          <a:prstGeom prst="rect">
            <a:avLst/>
          </a:prstGeom>
          <a:noFill/>
          <a:ln/>
        </p:spPr>
        <p:txBody>
          <a:bodyPr wrap="none" lIns="0" tIns="0" rIns="0" bIns="0" rtlCol="0" anchor="t"/>
          <a:lstStyle/>
          <a:p>
            <a:pPr marL="0" indent="0" algn="l">
              <a:lnSpc>
                <a:spcPts val="2500"/>
              </a:lnSpc>
              <a:buNone/>
            </a:pPr>
            <a:r>
              <a:rPr lang="en-US" sz="1550" dirty="0">
                <a:solidFill>
                  <a:srgbClr val="CAD6DE"/>
                </a:solidFill>
                <a:latin typeface="Cabin" pitchFamily="34" charset="0"/>
                <a:ea typeface="Cabin" pitchFamily="34" charset="-122"/>
                <a:cs typeface="Cabin" pitchFamily="34" charset="-120"/>
              </a:rPr>
              <a:t>The first element of the array becomes the root of the BST.</a:t>
            </a:r>
            <a:endParaRPr lang="en-US" sz="1550" dirty="0"/>
          </a:p>
        </p:txBody>
      </p:sp>
      <p:sp>
        <p:nvSpPr>
          <p:cNvPr id="12" name="Shape 8"/>
          <p:cNvSpPr/>
          <p:nvPr/>
        </p:nvSpPr>
        <p:spPr>
          <a:xfrm>
            <a:off x="1199376" y="4994910"/>
            <a:ext cx="698421" cy="22860"/>
          </a:xfrm>
          <a:prstGeom prst="roundRect">
            <a:avLst>
              <a:gd name="adj" fmla="val 130950"/>
            </a:avLst>
          </a:prstGeom>
          <a:solidFill>
            <a:srgbClr val="49606E"/>
          </a:solidFill>
          <a:ln/>
        </p:spPr>
      </p:sp>
      <p:sp>
        <p:nvSpPr>
          <p:cNvPr id="13" name="Shape 9"/>
          <p:cNvSpPr/>
          <p:nvPr/>
        </p:nvSpPr>
        <p:spPr>
          <a:xfrm>
            <a:off x="773251" y="4781907"/>
            <a:ext cx="448985" cy="448985"/>
          </a:xfrm>
          <a:prstGeom prst="roundRect">
            <a:avLst>
              <a:gd name="adj" fmla="val 6667"/>
            </a:avLst>
          </a:prstGeom>
          <a:solidFill>
            <a:srgbClr val="304755"/>
          </a:solidFill>
          <a:ln/>
        </p:spPr>
      </p:sp>
      <p:sp>
        <p:nvSpPr>
          <p:cNvPr id="14" name="Text 10"/>
          <p:cNvSpPr/>
          <p:nvPr/>
        </p:nvSpPr>
        <p:spPr>
          <a:xfrm>
            <a:off x="886599" y="4865489"/>
            <a:ext cx="222290" cy="281702"/>
          </a:xfrm>
          <a:prstGeom prst="rect">
            <a:avLst/>
          </a:prstGeom>
          <a:noFill/>
          <a:ln/>
        </p:spPr>
        <p:txBody>
          <a:bodyPr wrap="none" lIns="0" tIns="0" rIns="0" bIns="0" rtlCol="0" anchor="t"/>
          <a:lstStyle/>
          <a:p>
            <a:pPr marL="0" indent="0" algn="ctr">
              <a:lnSpc>
                <a:spcPts val="2200"/>
              </a:lnSpc>
              <a:buNone/>
            </a:pPr>
            <a:r>
              <a:rPr lang="en-US" sz="2200" dirty="0">
                <a:solidFill>
                  <a:srgbClr val="CAD6DE"/>
                </a:solidFill>
                <a:latin typeface="Unbounded" pitchFamily="34" charset="0"/>
                <a:ea typeface="Unbounded" pitchFamily="34" charset="-122"/>
                <a:cs typeface="Unbounded" pitchFamily="34" charset="-120"/>
              </a:rPr>
              <a:t>2</a:t>
            </a:r>
            <a:endParaRPr lang="en-US" sz="2200" dirty="0"/>
          </a:p>
        </p:txBody>
      </p:sp>
      <p:sp>
        <p:nvSpPr>
          <p:cNvPr id="15" name="Text 11"/>
          <p:cNvSpPr/>
          <p:nvPr/>
        </p:nvSpPr>
        <p:spPr>
          <a:xfrm>
            <a:off x="2095262" y="4757023"/>
            <a:ext cx="3072646" cy="293489"/>
          </a:xfrm>
          <a:prstGeom prst="rect">
            <a:avLst/>
          </a:prstGeom>
          <a:noFill/>
          <a:ln/>
        </p:spPr>
        <p:txBody>
          <a:bodyPr wrap="none" lIns="0" tIns="0" rIns="0" bIns="0" rtlCol="0" anchor="t"/>
          <a:lstStyle/>
          <a:p>
            <a:pPr marL="0" indent="0" algn="l">
              <a:lnSpc>
                <a:spcPts val="2300"/>
              </a:lnSpc>
              <a:buNone/>
            </a:pPr>
            <a:r>
              <a:rPr lang="en-US" sz="1800" dirty="0">
                <a:solidFill>
                  <a:srgbClr val="CAD6DE"/>
                </a:solidFill>
                <a:latin typeface="Unbounded" pitchFamily="34" charset="0"/>
                <a:ea typeface="Unbounded" pitchFamily="34" charset="-122"/>
                <a:cs typeface="Unbounded" pitchFamily="34" charset="-120"/>
              </a:rPr>
              <a:t>Subsequent Elements</a:t>
            </a:r>
            <a:endParaRPr lang="en-US" sz="1800" dirty="0"/>
          </a:p>
        </p:txBody>
      </p:sp>
      <p:sp>
        <p:nvSpPr>
          <p:cNvPr id="16" name="Text 12"/>
          <p:cNvSpPr/>
          <p:nvPr/>
        </p:nvSpPr>
        <p:spPr>
          <a:xfrm>
            <a:off x="2095262" y="5170170"/>
            <a:ext cx="6350318" cy="638413"/>
          </a:xfrm>
          <a:prstGeom prst="rect">
            <a:avLst/>
          </a:prstGeom>
          <a:noFill/>
          <a:ln/>
        </p:spPr>
        <p:txBody>
          <a:bodyPr wrap="square" lIns="0" tIns="0" rIns="0" bIns="0" rtlCol="0" anchor="t"/>
          <a:lstStyle/>
          <a:p>
            <a:pPr marL="0" indent="0" algn="l">
              <a:lnSpc>
                <a:spcPts val="2500"/>
              </a:lnSpc>
              <a:buNone/>
            </a:pPr>
            <a:r>
              <a:rPr lang="en-US" sz="1550" dirty="0">
                <a:solidFill>
                  <a:srgbClr val="CAD6DE"/>
                </a:solidFill>
                <a:latin typeface="Cabin" pitchFamily="34" charset="0"/>
                <a:ea typeface="Cabin" pitchFamily="34" charset="-122"/>
                <a:cs typeface="Cabin" pitchFamily="34" charset="-120"/>
              </a:rPr>
              <a:t>Each subsequent element is compared to the current node and inserted appropriately, either in the left or right subtree.</a:t>
            </a:r>
            <a:endParaRPr lang="en-US" sz="1550" dirty="0"/>
          </a:p>
        </p:txBody>
      </p:sp>
      <p:sp>
        <p:nvSpPr>
          <p:cNvPr id="17" name="Shape 13"/>
          <p:cNvSpPr/>
          <p:nvPr/>
        </p:nvSpPr>
        <p:spPr>
          <a:xfrm>
            <a:off x="1199376" y="6645116"/>
            <a:ext cx="698421" cy="22860"/>
          </a:xfrm>
          <a:prstGeom prst="roundRect">
            <a:avLst>
              <a:gd name="adj" fmla="val 130950"/>
            </a:avLst>
          </a:prstGeom>
          <a:solidFill>
            <a:srgbClr val="49606E"/>
          </a:solidFill>
          <a:ln/>
        </p:spPr>
      </p:sp>
      <p:sp>
        <p:nvSpPr>
          <p:cNvPr id="18" name="Shape 14"/>
          <p:cNvSpPr/>
          <p:nvPr/>
        </p:nvSpPr>
        <p:spPr>
          <a:xfrm>
            <a:off x="773251" y="6432113"/>
            <a:ext cx="448985" cy="448985"/>
          </a:xfrm>
          <a:prstGeom prst="roundRect">
            <a:avLst>
              <a:gd name="adj" fmla="val 6667"/>
            </a:avLst>
          </a:prstGeom>
          <a:solidFill>
            <a:srgbClr val="304755"/>
          </a:solidFill>
          <a:ln/>
        </p:spPr>
      </p:sp>
      <p:sp>
        <p:nvSpPr>
          <p:cNvPr id="19" name="Text 15"/>
          <p:cNvSpPr/>
          <p:nvPr/>
        </p:nvSpPr>
        <p:spPr>
          <a:xfrm>
            <a:off x="884456" y="6515695"/>
            <a:ext cx="226576" cy="281702"/>
          </a:xfrm>
          <a:prstGeom prst="rect">
            <a:avLst/>
          </a:prstGeom>
          <a:noFill/>
          <a:ln/>
        </p:spPr>
        <p:txBody>
          <a:bodyPr wrap="none" lIns="0" tIns="0" rIns="0" bIns="0" rtlCol="0" anchor="t"/>
          <a:lstStyle/>
          <a:p>
            <a:pPr marL="0" indent="0" algn="ctr">
              <a:lnSpc>
                <a:spcPts val="2200"/>
              </a:lnSpc>
              <a:buNone/>
            </a:pPr>
            <a:r>
              <a:rPr lang="en-US" sz="2200" dirty="0">
                <a:solidFill>
                  <a:srgbClr val="CAD6DE"/>
                </a:solidFill>
                <a:latin typeface="Unbounded" pitchFamily="34" charset="0"/>
                <a:ea typeface="Unbounded" pitchFamily="34" charset="-122"/>
                <a:cs typeface="Unbounded" pitchFamily="34" charset="-120"/>
              </a:rPr>
              <a:t>3</a:t>
            </a:r>
            <a:endParaRPr lang="en-US" sz="2200" dirty="0"/>
          </a:p>
        </p:txBody>
      </p:sp>
      <p:sp>
        <p:nvSpPr>
          <p:cNvPr id="20" name="Text 16"/>
          <p:cNvSpPr/>
          <p:nvPr/>
        </p:nvSpPr>
        <p:spPr>
          <a:xfrm>
            <a:off x="2095262" y="6407229"/>
            <a:ext cx="2347793" cy="293489"/>
          </a:xfrm>
          <a:prstGeom prst="rect">
            <a:avLst/>
          </a:prstGeom>
          <a:noFill/>
          <a:ln/>
        </p:spPr>
        <p:txBody>
          <a:bodyPr wrap="none" lIns="0" tIns="0" rIns="0" bIns="0" rtlCol="0" anchor="t"/>
          <a:lstStyle/>
          <a:p>
            <a:pPr marL="0" indent="0" algn="l">
              <a:lnSpc>
                <a:spcPts val="2300"/>
              </a:lnSpc>
              <a:buNone/>
            </a:pPr>
            <a:r>
              <a:rPr lang="en-US" sz="1800" dirty="0">
                <a:solidFill>
                  <a:srgbClr val="CAD6DE"/>
                </a:solidFill>
                <a:latin typeface="Unbounded" pitchFamily="34" charset="0"/>
                <a:ea typeface="Unbounded" pitchFamily="34" charset="-122"/>
                <a:cs typeface="Unbounded" pitchFamily="34" charset="-120"/>
              </a:rPr>
              <a:t>BST Formation</a:t>
            </a:r>
            <a:endParaRPr lang="en-US" sz="1800" dirty="0"/>
          </a:p>
        </p:txBody>
      </p:sp>
      <p:sp>
        <p:nvSpPr>
          <p:cNvPr id="21" name="Text 17"/>
          <p:cNvSpPr/>
          <p:nvPr/>
        </p:nvSpPr>
        <p:spPr>
          <a:xfrm>
            <a:off x="2095262" y="6820376"/>
            <a:ext cx="6350318" cy="638413"/>
          </a:xfrm>
          <a:prstGeom prst="rect">
            <a:avLst/>
          </a:prstGeom>
          <a:noFill/>
          <a:ln/>
        </p:spPr>
        <p:txBody>
          <a:bodyPr wrap="square" lIns="0" tIns="0" rIns="0" bIns="0" rtlCol="0" anchor="t"/>
          <a:lstStyle/>
          <a:p>
            <a:pPr marL="0" indent="0" algn="l">
              <a:lnSpc>
                <a:spcPts val="2500"/>
              </a:lnSpc>
              <a:buNone/>
            </a:pPr>
            <a:r>
              <a:rPr lang="en-US" sz="1550" dirty="0">
                <a:solidFill>
                  <a:srgbClr val="CAD6DE"/>
                </a:solidFill>
                <a:latin typeface="Cabin" pitchFamily="34" charset="0"/>
                <a:ea typeface="Cabin" pitchFamily="34" charset="-122"/>
                <a:cs typeface="Cabin" pitchFamily="34" charset="-120"/>
              </a:rPr>
              <a:t>The process continues until all elements are inserted, resulting in a complete BST.</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37724" y="1556266"/>
            <a:ext cx="12954952" cy="1408033"/>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Reordering the Array to Get the Same BST</a:t>
            </a:r>
            <a:endParaRPr lang="en-US" sz="4400" dirty="0"/>
          </a:p>
        </p:txBody>
      </p:sp>
      <p:sp>
        <p:nvSpPr>
          <p:cNvPr id="3" name="Text 1"/>
          <p:cNvSpPr/>
          <p:nvPr/>
        </p:nvSpPr>
        <p:spPr>
          <a:xfrm>
            <a:off x="837724" y="3443049"/>
            <a:ext cx="12954952" cy="766048"/>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We need to find all possible permutations of the array that, when used to construct a BST, yield the same tree structure as the one constructed from the original array.</a:t>
            </a:r>
            <a:endParaRPr lang="en-US" sz="1850" dirty="0"/>
          </a:p>
        </p:txBody>
      </p:sp>
      <p:sp>
        <p:nvSpPr>
          <p:cNvPr id="4" name="Text 2"/>
          <p:cNvSpPr/>
          <p:nvPr/>
        </p:nvSpPr>
        <p:spPr>
          <a:xfrm>
            <a:off x="837724" y="4717613"/>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Original Array</a:t>
            </a:r>
            <a:endParaRPr lang="en-US" sz="2200" dirty="0"/>
          </a:p>
        </p:txBody>
      </p:sp>
      <p:sp>
        <p:nvSpPr>
          <p:cNvPr id="5" name="Text 3"/>
          <p:cNvSpPr/>
          <p:nvPr/>
        </p:nvSpPr>
        <p:spPr>
          <a:xfrm>
            <a:off x="837724" y="5308878"/>
            <a:ext cx="3928586"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The original array defines the order in which elements are inserted into the BST.</a:t>
            </a:r>
            <a:endParaRPr lang="en-US" sz="1850" dirty="0"/>
          </a:p>
        </p:txBody>
      </p:sp>
      <p:sp>
        <p:nvSpPr>
          <p:cNvPr id="6" name="Text 4"/>
          <p:cNvSpPr/>
          <p:nvPr/>
        </p:nvSpPr>
        <p:spPr>
          <a:xfrm>
            <a:off x="5357813" y="4717613"/>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Reordered Array</a:t>
            </a:r>
            <a:endParaRPr lang="en-US" sz="2200" dirty="0"/>
          </a:p>
        </p:txBody>
      </p:sp>
      <p:sp>
        <p:nvSpPr>
          <p:cNvPr id="7" name="Text 5"/>
          <p:cNvSpPr/>
          <p:nvPr/>
        </p:nvSpPr>
        <p:spPr>
          <a:xfrm>
            <a:off x="5357813" y="5308878"/>
            <a:ext cx="3928586"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We want to find rearrangements of the array that produce the same BST structure.</a:t>
            </a:r>
            <a:endParaRPr lang="en-US" sz="1850" dirty="0"/>
          </a:p>
        </p:txBody>
      </p:sp>
      <p:sp>
        <p:nvSpPr>
          <p:cNvPr id="8" name="Text 6"/>
          <p:cNvSpPr/>
          <p:nvPr/>
        </p:nvSpPr>
        <p:spPr>
          <a:xfrm>
            <a:off x="9877901" y="4717613"/>
            <a:ext cx="2816185" cy="351949"/>
          </a:xfrm>
          <a:prstGeom prst="rect">
            <a:avLst/>
          </a:prstGeom>
          <a:noFill/>
          <a:ln/>
        </p:spPr>
        <p:txBody>
          <a:bodyPr wrap="none" lIns="0" tIns="0" rIns="0" bIns="0" rtlCol="0" anchor="t"/>
          <a:lstStyle/>
          <a:p>
            <a:pPr marL="0" indent="0">
              <a:lnSpc>
                <a:spcPts val="2750"/>
              </a:lnSpc>
              <a:buNone/>
            </a:pPr>
            <a:r>
              <a:rPr lang="en-US" sz="2200" dirty="0">
                <a:solidFill>
                  <a:srgbClr val="FFFFFF"/>
                </a:solidFill>
                <a:latin typeface="Unbounded" pitchFamily="34" charset="0"/>
                <a:ea typeface="Unbounded" pitchFamily="34" charset="-122"/>
                <a:cs typeface="Unbounded" pitchFamily="34" charset="-120"/>
              </a:rPr>
              <a:t>Identical BST</a:t>
            </a:r>
            <a:endParaRPr lang="en-US" sz="2200" dirty="0"/>
          </a:p>
        </p:txBody>
      </p:sp>
      <p:sp>
        <p:nvSpPr>
          <p:cNvPr id="9" name="Text 7"/>
          <p:cNvSpPr/>
          <p:nvPr/>
        </p:nvSpPr>
        <p:spPr>
          <a:xfrm>
            <a:off x="9877901" y="5308878"/>
            <a:ext cx="3928586"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The goal is to identify reorderings that result in an identical tree structure compared to the original BST.</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Shape 0"/>
          <p:cNvSpPr/>
          <p:nvPr/>
        </p:nvSpPr>
        <p:spPr>
          <a:xfrm>
            <a:off x="9144000" y="0"/>
            <a:ext cx="5486400" cy="8229600"/>
          </a:xfrm>
          <a:prstGeom prst="rect">
            <a:avLst/>
          </a:prstGeom>
          <a:solidFill>
            <a:srgbClr val="E5E0DF"/>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72941" y="681990"/>
            <a:ext cx="7798117" cy="1131094"/>
          </a:xfrm>
          <a:prstGeom prst="rect">
            <a:avLst/>
          </a:prstGeom>
          <a:noFill/>
          <a:ln/>
        </p:spPr>
        <p:txBody>
          <a:bodyPr wrap="square" lIns="0" tIns="0" rIns="0" bIns="0" rtlCol="0" anchor="t"/>
          <a:lstStyle/>
          <a:p>
            <a:pPr marL="0" indent="0">
              <a:lnSpc>
                <a:spcPts val="4450"/>
              </a:lnSpc>
              <a:buNone/>
            </a:pPr>
            <a:r>
              <a:rPr lang="en-US" sz="3550" dirty="0">
                <a:solidFill>
                  <a:srgbClr val="FFFFFF"/>
                </a:solidFill>
                <a:latin typeface="Unbounded" pitchFamily="34" charset="0"/>
                <a:ea typeface="Unbounded" pitchFamily="34" charset="-122"/>
                <a:cs typeface="Unbounded" pitchFamily="34" charset="-120"/>
              </a:rPr>
              <a:t>Approach to Solving the Problem</a:t>
            </a:r>
            <a:endParaRPr lang="en-US" sz="3550" dirty="0"/>
          </a:p>
        </p:txBody>
      </p:sp>
      <p:sp>
        <p:nvSpPr>
          <p:cNvPr id="6" name="Text 2"/>
          <p:cNvSpPr/>
          <p:nvPr/>
        </p:nvSpPr>
        <p:spPr>
          <a:xfrm>
            <a:off x="672941" y="2101453"/>
            <a:ext cx="7798117" cy="615315"/>
          </a:xfrm>
          <a:prstGeom prst="rect">
            <a:avLst/>
          </a:prstGeom>
          <a:noFill/>
          <a:ln/>
        </p:spPr>
        <p:txBody>
          <a:bodyPr wrap="square" lIns="0" tIns="0" rIns="0" bIns="0" rtlCol="0" anchor="t"/>
          <a:lstStyle/>
          <a:p>
            <a:pPr marL="0" indent="0">
              <a:lnSpc>
                <a:spcPts val="2400"/>
              </a:lnSpc>
              <a:buNone/>
            </a:pPr>
            <a:r>
              <a:rPr lang="en-US" sz="1500" dirty="0">
                <a:solidFill>
                  <a:srgbClr val="CAD6DE"/>
                </a:solidFill>
                <a:latin typeface="Cabin" pitchFamily="34" charset="0"/>
                <a:ea typeface="Cabin" pitchFamily="34" charset="-122"/>
                <a:cs typeface="Cabin" pitchFamily="34" charset="-120"/>
              </a:rPr>
              <a:t>We can use dynamic programming to solve this problem. We store the number of ways to reorder subarrays of the original array, considering the left and right subtrees of each node.</a:t>
            </a:r>
            <a:endParaRPr lang="en-US" sz="1500" dirty="0"/>
          </a:p>
        </p:txBody>
      </p:sp>
      <p:pic>
        <p:nvPicPr>
          <p:cNvPr id="7" name="Image 2" descr="preencoded.png"/>
          <p:cNvPicPr>
            <a:picLocks noChangeAspect="1"/>
          </p:cNvPicPr>
          <p:nvPr/>
        </p:nvPicPr>
        <p:blipFill>
          <a:blip r:embed="rId5"/>
          <a:stretch>
            <a:fillRect/>
          </a:stretch>
        </p:blipFill>
        <p:spPr>
          <a:xfrm>
            <a:off x="672941" y="2932986"/>
            <a:ext cx="961311" cy="1538168"/>
          </a:xfrm>
          <a:prstGeom prst="rect">
            <a:avLst/>
          </a:prstGeom>
        </p:spPr>
      </p:pic>
      <p:sp>
        <p:nvSpPr>
          <p:cNvPr id="8" name="Text 3"/>
          <p:cNvSpPr/>
          <p:nvPr/>
        </p:nvSpPr>
        <p:spPr>
          <a:xfrm>
            <a:off x="1922621" y="3125153"/>
            <a:ext cx="2261949" cy="282773"/>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Base Case</a:t>
            </a:r>
            <a:endParaRPr lang="en-US" sz="1750" dirty="0"/>
          </a:p>
        </p:txBody>
      </p:sp>
      <p:sp>
        <p:nvSpPr>
          <p:cNvPr id="9" name="Text 4"/>
          <p:cNvSpPr/>
          <p:nvPr/>
        </p:nvSpPr>
        <p:spPr>
          <a:xfrm>
            <a:off x="1922621" y="3523178"/>
            <a:ext cx="6548438" cy="307658"/>
          </a:xfrm>
          <a:prstGeom prst="rect">
            <a:avLst/>
          </a:prstGeom>
          <a:noFill/>
          <a:ln/>
        </p:spPr>
        <p:txBody>
          <a:bodyPr wrap="non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For a single element, there's only one way to reorder it.</a:t>
            </a:r>
            <a:endParaRPr lang="en-US" sz="1500" dirty="0"/>
          </a:p>
        </p:txBody>
      </p:sp>
      <p:pic>
        <p:nvPicPr>
          <p:cNvPr id="10" name="Image 3" descr="preencoded.png"/>
          <p:cNvPicPr>
            <a:picLocks noChangeAspect="1"/>
          </p:cNvPicPr>
          <p:nvPr/>
        </p:nvPicPr>
        <p:blipFill>
          <a:blip r:embed="rId6"/>
          <a:stretch>
            <a:fillRect/>
          </a:stretch>
        </p:blipFill>
        <p:spPr>
          <a:xfrm>
            <a:off x="672941" y="4471154"/>
            <a:ext cx="961311" cy="1538168"/>
          </a:xfrm>
          <a:prstGeom prst="rect">
            <a:avLst/>
          </a:prstGeom>
        </p:spPr>
      </p:pic>
      <p:sp>
        <p:nvSpPr>
          <p:cNvPr id="11" name="Text 5"/>
          <p:cNvSpPr/>
          <p:nvPr/>
        </p:nvSpPr>
        <p:spPr>
          <a:xfrm>
            <a:off x="1922621" y="4663321"/>
            <a:ext cx="2261949" cy="282773"/>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Recursive Step</a:t>
            </a:r>
            <a:endParaRPr lang="en-US" sz="1750" dirty="0"/>
          </a:p>
        </p:txBody>
      </p:sp>
      <p:sp>
        <p:nvSpPr>
          <p:cNvPr id="12" name="Text 6"/>
          <p:cNvSpPr/>
          <p:nvPr/>
        </p:nvSpPr>
        <p:spPr>
          <a:xfrm>
            <a:off x="1922621" y="5061347"/>
            <a:ext cx="6548438" cy="615315"/>
          </a:xfrm>
          <a:prstGeom prst="rect">
            <a:avLst/>
          </a:prstGeom>
          <a:noFill/>
          <a:ln/>
        </p:spPr>
        <p:txBody>
          <a:bodyPr wrap="squar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For a larger subarray, we consider the number of ways to reorder its left and right subtrees and combine them.</a:t>
            </a:r>
            <a:endParaRPr lang="en-US" sz="1500" dirty="0"/>
          </a:p>
        </p:txBody>
      </p:sp>
      <p:pic>
        <p:nvPicPr>
          <p:cNvPr id="13" name="Image 4" descr="preencoded.png"/>
          <p:cNvPicPr>
            <a:picLocks noChangeAspect="1"/>
          </p:cNvPicPr>
          <p:nvPr/>
        </p:nvPicPr>
        <p:blipFill>
          <a:blip r:embed="rId7"/>
          <a:stretch>
            <a:fillRect/>
          </a:stretch>
        </p:blipFill>
        <p:spPr>
          <a:xfrm>
            <a:off x="672941" y="6009322"/>
            <a:ext cx="961311" cy="1538168"/>
          </a:xfrm>
          <a:prstGeom prst="rect">
            <a:avLst/>
          </a:prstGeom>
        </p:spPr>
      </p:pic>
      <p:sp>
        <p:nvSpPr>
          <p:cNvPr id="14" name="Text 7"/>
          <p:cNvSpPr/>
          <p:nvPr/>
        </p:nvSpPr>
        <p:spPr>
          <a:xfrm>
            <a:off x="1922621" y="6201489"/>
            <a:ext cx="2261949" cy="282773"/>
          </a:xfrm>
          <a:prstGeom prst="rect">
            <a:avLst/>
          </a:prstGeom>
          <a:noFill/>
          <a:ln/>
        </p:spPr>
        <p:txBody>
          <a:bodyPr wrap="none" lIns="0" tIns="0" rIns="0" bIns="0" rtlCol="0" anchor="t"/>
          <a:lstStyle/>
          <a:p>
            <a:pPr marL="0" indent="0" algn="l">
              <a:lnSpc>
                <a:spcPts val="2200"/>
              </a:lnSpc>
              <a:buNone/>
            </a:pPr>
            <a:r>
              <a:rPr lang="en-US" sz="1750" dirty="0">
                <a:solidFill>
                  <a:srgbClr val="CAD6DE"/>
                </a:solidFill>
                <a:latin typeface="Unbounded" pitchFamily="34" charset="0"/>
                <a:ea typeface="Unbounded" pitchFamily="34" charset="-122"/>
                <a:cs typeface="Unbounded" pitchFamily="34" charset="-120"/>
              </a:rPr>
              <a:t>Final Result</a:t>
            </a:r>
            <a:endParaRPr lang="en-US" sz="1750" dirty="0"/>
          </a:p>
        </p:txBody>
      </p:sp>
      <p:sp>
        <p:nvSpPr>
          <p:cNvPr id="15" name="Text 8"/>
          <p:cNvSpPr/>
          <p:nvPr/>
        </p:nvSpPr>
        <p:spPr>
          <a:xfrm>
            <a:off x="1922621" y="6599515"/>
            <a:ext cx="6548438" cy="307658"/>
          </a:xfrm>
          <a:prstGeom prst="rect">
            <a:avLst/>
          </a:prstGeom>
          <a:noFill/>
          <a:ln/>
        </p:spPr>
        <p:txBody>
          <a:bodyPr wrap="none" lIns="0" tIns="0" rIns="0" bIns="0" rtlCol="0" anchor="t"/>
          <a:lstStyle/>
          <a:p>
            <a:pPr marL="0" indent="0" algn="l">
              <a:lnSpc>
                <a:spcPts val="2400"/>
              </a:lnSpc>
              <a:buNone/>
            </a:pPr>
            <a:r>
              <a:rPr lang="en-US" sz="1500" dirty="0">
                <a:solidFill>
                  <a:srgbClr val="CAD6DE"/>
                </a:solidFill>
                <a:latin typeface="Cabin" pitchFamily="34" charset="0"/>
                <a:ea typeface="Cabin" pitchFamily="34" charset="-122"/>
                <a:cs typeface="Cabin" pitchFamily="34" charset="-120"/>
              </a:rPr>
              <a:t>The final result is the number of ways to reorder the entire original array.</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99204" y="1609725"/>
            <a:ext cx="4887873" cy="5010150"/>
          </a:xfrm>
          <a:prstGeom prst="rect">
            <a:avLst/>
          </a:prstGeom>
        </p:spPr>
      </p:pic>
      <p:sp>
        <p:nvSpPr>
          <p:cNvPr id="4" name="Text 0"/>
          <p:cNvSpPr/>
          <p:nvPr/>
        </p:nvSpPr>
        <p:spPr>
          <a:xfrm>
            <a:off x="6324124" y="1477089"/>
            <a:ext cx="7468553" cy="2112050"/>
          </a:xfrm>
          <a:prstGeom prst="rect">
            <a:avLst/>
          </a:prstGeom>
          <a:noFill/>
          <a:ln/>
        </p:spPr>
        <p:txBody>
          <a:bodyPr wrap="squar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Analyzing the Time and Space Complexity</a:t>
            </a:r>
            <a:endParaRPr lang="en-US" sz="4400" dirty="0"/>
          </a:p>
        </p:txBody>
      </p:sp>
      <p:sp>
        <p:nvSpPr>
          <p:cNvPr id="5" name="Text 1"/>
          <p:cNvSpPr/>
          <p:nvPr/>
        </p:nvSpPr>
        <p:spPr>
          <a:xfrm>
            <a:off x="6324124" y="3948113"/>
            <a:ext cx="7468553" cy="1149072"/>
          </a:xfrm>
          <a:prstGeom prst="rect">
            <a:avLst/>
          </a:prstGeom>
          <a:noFill/>
          <a:ln/>
        </p:spPr>
        <p:txBody>
          <a:bodyPr wrap="squar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The time complexity of this approach is O(n^2), where n is the length of the array. The space complexity is O(n), mainly due to storing the number of ways to reorder subarrays.</a:t>
            </a:r>
            <a:endParaRPr lang="en-US" sz="1850" dirty="0"/>
          </a:p>
        </p:txBody>
      </p:sp>
      <p:sp>
        <p:nvSpPr>
          <p:cNvPr id="6" name="Shape 2"/>
          <p:cNvSpPr/>
          <p:nvPr/>
        </p:nvSpPr>
        <p:spPr>
          <a:xfrm>
            <a:off x="6324124" y="5366385"/>
            <a:ext cx="7468553" cy="1386126"/>
          </a:xfrm>
          <a:prstGeom prst="roundRect">
            <a:avLst>
              <a:gd name="adj" fmla="val 2590"/>
            </a:avLst>
          </a:prstGeom>
          <a:noFill/>
          <a:ln w="7620">
            <a:solidFill>
              <a:srgbClr val="FFFFFF">
                <a:alpha val="24000"/>
              </a:srgbClr>
            </a:solidFill>
            <a:prstDash val="solid"/>
          </a:ln>
        </p:spPr>
      </p:sp>
      <p:sp>
        <p:nvSpPr>
          <p:cNvPr id="7" name="Shape 3"/>
          <p:cNvSpPr/>
          <p:nvPr/>
        </p:nvSpPr>
        <p:spPr>
          <a:xfrm>
            <a:off x="6331744" y="5374005"/>
            <a:ext cx="7453312" cy="685443"/>
          </a:xfrm>
          <a:prstGeom prst="rect">
            <a:avLst/>
          </a:prstGeom>
          <a:solidFill>
            <a:srgbClr val="FFFFFF">
              <a:alpha val="4000"/>
            </a:srgbClr>
          </a:solidFill>
          <a:ln/>
        </p:spPr>
      </p:sp>
      <p:sp>
        <p:nvSpPr>
          <p:cNvPr id="8" name="Text 4"/>
          <p:cNvSpPr/>
          <p:nvPr/>
        </p:nvSpPr>
        <p:spPr>
          <a:xfrm>
            <a:off x="6571059" y="5525214"/>
            <a:ext cx="3244215"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Time Complexity</a:t>
            </a:r>
            <a:endParaRPr lang="en-US" sz="1850" dirty="0"/>
          </a:p>
        </p:txBody>
      </p:sp>
      <p:sp>
        <p:nvSpPr>
          <p:cNvPr id="9" name="Text 5"/>
          <p:cNvSpPr/>
          <p:nvPr/>
        </p:nvSpPr>
        <p:spPr>
          <a:xfrm>
            <a:off x="10301526" y="5525214"/>
            <a:ext cx="3244215"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O(n^2)</a:t>
            </a:r>
            <a:endParaRPr lang="en-US" sz="1850" dirty="0"/>
          </a:p>
        </p:txBody>
      </p:sp>
      <p:sp>
        <p:nvSpPr>
          <p:cNvPr id="10" name="Shape 6"/>
          <p:cNvSpPr/>
          <p:nvPr/>
        </p:nvSpPr>
        <p:spPr>
          <a:xfrm>
            <a:off x="6331744" y="6059448"/>
            <a:ext cx="7453312" cy="685443"/>
          </a:xfrm>
          <a:prstGeom prst="rect">
            <a:avLst/>
          </a:prstGeom>
          <a:solidFill>
            <a:srgbClr val="000000">
              <a:alpha val="4000"/>
            </a:srgbClr>
          </a:solidFill>
          <a:ln/>
        </p:spPr>
      </p:sp>
      <p:sp>
        <p:nvSpPr>
          <p:cNvPr id="11" name="Text 7"/>
          <p:cNvSpPr/>
          <p:nvPr/>
        </p:nvSpPr>
        <p:spPr>
          <a:xfrm>
            <a:off x="6571059" y="6210657"/>
            <a:ext cx="3244215"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Space Complexity</a:t>
            </a:r>
            <a:endParaRPr lang="en-US" sz="1850" dirty="0"/>
          </a:p>
        </p:txBody>
      </p:sp>
      <p:sp>
        <p:nvSpPr>
          <p:cNvPr id="12" name="Text 8"/>
          <p:cNvSpPr/>
          <p:nvPr/>
        </p:nvSpPr>
        <p:spPr>
          <a:xfrm>
            <a:off x="10301526" y="6210657"/>
            <a:ext cx="3244215"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O(n)</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92160"/>
          </a:xfrm>
          <a:prstGeom prst="rect">
            <a:avLst/>
          </a:prstGeom>
        </p:spPr>
      </p:pic>
      <p:pic>
        <p:nvPicPr>
          <p:cNvPr id="3" name="Image 1" descr="preencoded.png"/>
          <p:cNvPicPr>
            <a:picLocks noChangeAspect="1"/>
          </p:cNvPicPr>
          <p:nvPr/>
        </p:nvPicPr>
        <p:blipFill>
          <a:blip r:embed="rId4"/>
          <a:stretch>
            <a:fillRect/>
          </a:stretch>
        </p:blipFill>
        <p:spPr>
          <a:xfrm>
            <a:off x="5183267" y="299204"/>
            <a:ext cx="4263866" cy="2393752"/>
          </a:xfrm>
          <a:prstGeom prst="rect">
            <a:avLst/>
          </a:prstGeom>
        </p:spPr>
      </p:pic>
      <p:sp>
        <p:nvSpPr>
          <p:cNvPr id="4" name="Text 0"/>
          <p:cNvSpPr/>
          <p:nvPr/>
        </p:nvSpPr>
        <p:spPr>
          <a:xfrm>
            <a:off x="837724" y="3895130"/>
            <a:ext cx="12135088" cy="704017"/>
          </a:xfrm>
          <a:prstGeom prst="rect">
            <a:avLst/>
          </a:prstGeom>
          <a:noFill/>
          <a:ln/>
        </p:spPr>
        <p:txBody>
          <a:bodyPr wrap="none" lIns="0" tIns="0" rIns="0" bIns="0" rtlCol="0" anchor="t"/>
          <a:lstStyle/>
          <a:p>
            <a:pPr marL="0" indent="0">
              <a:lnSpc>
                <a:spcPts val="5500"/>
              </a:lnSpc>
              <a:buNone/>
            </a:pPr>
            <a:r>
              <a:rPr lang="en-US" sz="4400" dirty="0">
                <a:solidFill>
                  <a:srgbClr val="FFFFFF"/>
                </a:solidFill>
                <a:latin typeface="Unbounded" pitchFamily="34" charset="0"/>
                <a:ea typeface="Unbounded" pitchFamily="34" charset="-122"/>
                <a:cs typeface="Unbounded" pitchFamily="34" charset="-120"/>
              </a:rPr>
              <a:t>Providing Examples and Illustrations</a:t>
            </a:r>
            <a:endParaRPr lang="en-US" sz="4400" dirty="0"/>
          </a:p>
        </p:txBody>
      </p:sp>
      <p:sp>
        <p:nvSpPr>
          <p:cNvPr id="5" name="Text 1"/>
          <p:cNvSpPr/>
          <p:nvPr/>
        </p:nvSpPr>
        <p:spPr>
          <a:xfrm>
            <a:off x="837724" y="4958120"/>
            <a:ext cx="12954952" cy="383024"/>
          </a:xfrm>
          <a:prstGeom prst="rect">
            <a:avLst/>
          </a:prstGeom>
          <a:noFill/>
          <a:ln/>
        </p:spPr>
        <p:txBody>
          <a:bodyPr wrap="none" lIns="0" tIns="0" rIns="0" bIns="0" rtlCol="0" anchor="t"/>
          <a:lstStyle/>
          <a:p>
            <a:pPr marL="0" indent="0">
              <a:lnSpc>
                <a:spcPts val="3000"/>
              </a:lnSpc>
              <a:buNone/>
            </a:pPr>
            <a:r>
              <a:rPr lang="en-US" sz="1850" dirty="0">
                <a:solidFill>
                  <a:srgbClr val="CAD6DE"/>
                </a:solidFill>
                <a:latin typeface="Cabin" pitchFamily="34" charset="0"/>
                <a:ea typeface="Cabin" pitchFamily="34" charset="-122"/>
                <a:cs typeface="Cabin" pitchFamily="34" charset="-120"/>
              </a:rPr>
              <a:t>Consider the array [2, 1, 3]. There are two ways to reorder this array to get the same BST: [2, 1, 3] and [1, 2, 3].</a:t>
            </a:r>
            <a:endParaRPr lang="en-US" sz="1850" dirty="0"/>
          </a:p>
        </p:txBody>
      </p:sp>
      <p:pic>
        <p:nvPicPr>
          <p:cNvPr id="6" name="Image 2" descr="preencoded.png"/>
          <p:cNvPicPr>
            <a:picLocks noChangeAspect="1"/>
          </p:cNvPicPr>
          <p:nvPr/>
        </p:nvPicPr>
        <p:blipFill>
          <a:blip r:embed="rId5"/>
          <a:stretch>
            <a:fillRect/>
          </a:stretch>
        </p:blipFill>
        <p:spPr>
          <a:xfrm>
            <a:off x="837724" y="5610344"/>
            <a:ext cx="598408" cy="598408"/>
          </a:xfrm>
          <a:prstGeom prst="rect">
            <a:avLst/>
          </a:prstGeom>
        </p:spPr>
      </p:pic>
      <p:sp>
        <p:nvSpPr>
          <p:cNvPr id="7" name="Text 2"/>
          <p:cNvSpPr/>
          <p:nvPr/>
        </p:nvSpPr>
        <p:spPr>
          <a:xfrm>
            <a:off x="837724" y="644806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Original Array</a:t>
            </a:r>
            <a:endParaRPr lang="en-US" sz="2200" dirty="0"/>
          </a:p>
        </p:txBody>
      </p:sp>
      <p:sp>
        <p:nvSpPr>
          <p:cNvPr id="8" name="Text 3"/>
          <p:cNvSpPr/>
          <p:nvPr/>
        </p:nvSpPr>
        <p:spPr>
          <a:xfrm>
            <a:off x="837724" y="6943606"/>
            <a:ext cx="4078962" cy="383024"/>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The original array is [2, 1, 3].</a:t>
            </a:r>
            <a:endParaRPr lang="en-US" sz="1850" dirty="0"/>
          </a:p>
        </p:txBody>
      </p:sp>
      <p:pic>
        <p:nvPicPr>
          <p:cNvPr id="9" name="Image 3" descr="preencoded.png"/>
          <p:cNvPicPr>
            <a:picLocks noChangeAspect="1"/>
          </p:cNvPicPr>
          <p:nvPr/>
        </p:nvPicPr>
        <p:blipFill>
          <a:blip r:embed="rId5"/>
          <a:stretch>
            <a:fillRect/>
          </a:stretch>
        </p:blipFill>
        <p:spPr>
          <a:xfrm>
            <a:off x="5275659" y="5610344"/>
            <a:ext cx="598408" cy="598408"/>
          </a:xfrm>
          <a:prstGeom prst="rect">
            <a:avLst/>
          </a:prstGeom>
        </p:spPr>
      </p:pic>
      <p:sp>
        <p:nvSpPr>
          <p:cNvPr id="10" name="Text 4"/>
          <p:cNvSpPr/>
          <p:nvPr/>
        </p:nvSpPr>
        <p:spPr>
          <a:xfrm>
            <a:off x="5275659" y="6448068"/>
            <a:ext cx="2968943"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Reordered Array 1</a:t>
            </a:r>
            <a:endParaRPr lang="en-US" sz="2200" dirty="0"/>
          </a:p>
        </p:txBody>
      </p:sp>
      <p:sp>
        <p:nvSpPr>
          <p:cNvPr id="11" name="Text 5"/>
          <p:cNvSpPr/>
          <p:nvPr/>
        </p:nvSpPr>
        <p:spPr>
          <a:xfrm>
            <a:off x="5275659" y="6943606"/>
            <a:ext cx="4078962" cy="383024"/>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The reordered array is [2, 1, 3].</a:t>
            </a:r>
            <a:endParaRPr lang="en-US" sz="1850" dirty="0"/>
          </a:p>
        </p:txBody>
      </p:sp>
      <p:pic>
        <p:nvPicPr>
          <p:cNvPr id="12" name="Image 4" descr="preencoded.png"/>
          <p:cNvPicPr>
            <a:picLocks noChangeAspect="1"/>
          </p:cNvPicPr>
          <p:nvPr/>
        </p:nvPicPr>
        <p:blipFill>
          <a:blip r:embed="rId5"/>
          <a:stretch>
            <a:fillRect/>
          </a:stretch>
        </p:blipFill>
        <p:spPr>
          <a:xfrm>
            <a:off x="9713595" y="5610344"/>
            <a:ext cx="598408" cy="598408"/>
          </a:xfrm>
          <a:prstGeom prst="rect">
            <a:avLst/>
          </a:prstGeom>
        </p:spPr>
      </p:pic>
      <p:sp>
        <p:nvSpPr>
          <p:cNvPr id="13" name="Text 6"/>
          <p:cNvSpPr/>
          <p:nvPr/>
        </p:nvSpPr>
        <p:spPr>
          <a:xfrm>
            <a:off x="9713595" y="6448068"/>
            <a:ext cx="3058478" cy="351949"/>
          </a:xfrm>
          <a:prstGeom prst="rect">
            <a:avLst/>
          </a:prstGeom>
          <a:noFill/>
          <a:ln/>
        </p:spPr>
        <p:txBody>
          <a:bodyPr wrap="none" lIns="0" tIns="0" rIns="0" bIns="0" rtlCol="0" anchor="t"/>
          <a:lstStyle/>
          <a:p>
            <a:pPr marL="0" indent="0" algn="l">
              <a:lnSpc>
                <a:spcPts val="2750"/>
              </a:lnSpc>
              <a:buNone/>
            </a:pPr>
            <a:r>
              <a:rPr lang="en-US" sz="2200" dirty="0">
                <a:solidFill>
                  <a:srgbClr val="CAD6DE"/>
                </a:solidFill>
                <a:latin typeface="Unbounded" pitchFamily="34" charset="0"/>
                <a:ea typeface="Unbounded" pitchFamily="34" charset="-122"/>
                <a:cs typeface="Unbounded" pitchFamily="34" charset="-120"/>
              </a:rPr>
              <a:t>Reordered Array 2</a:t>
            </a:r>
            <a:endParaRPr lang="en-US" sz="2200" dirty="0"/>
          </a:p>
        </p:txBody>
      </p:sp>
      <p:sp>
        <p:nvSpPr>
          <p:cNvPr id="14" name="Text 7"/>
          <p:cNvSpPr/>
          <p:nvPr/>
        </p:nvSpPr>
        <p:spPr>
          <a:xfrm>
            <a:off x="9713595" y="6943606"/>
            <a:ext cx="4079081" cy="383024"/>
          </a:xfrm>
          <a:prstGeom prst="rect">
            <a:avLst/>
          </a:prstGeom>
          <a:noFill/>
          <a:ln/>
        </p:spPr>
        <p:txBody>
          <a:bodyPr wrap="none" lIns="0" tIns="0" rIns="0" bIns="0" rtlCol="0" anchor="t"/>
          <a:lstStyle/>
          <a:p>
            <a:pPr marL="0" indent="0" algn="l">
              <a:lnSpc>
                <a:spcPts val="3000"/>
              </a:lnSpc>
              <a:buNone/>
            </a:pPr>
            <a:r>
              <a:rPr lang="en-US" sz="1850" dirty="0">
                <a:solidFill>
                  <a:srgbClr val="CAD6DE"/>
                </a:solidFill>
                <a:latin typeface="Cabin" pitchFamily="34" charset="0"/>
                <a:ea typeface="Cabin" pitchFamily="34" charset="-122"/>
                <a:cs typeface="Cabin" pitchFamily="34" charset="-120"/>
              </a:rPr>
              <a:t>The reordered array is [1, 2, 3].</a:t>
            </a:r>
            <a:endParaRPr lang="en-US" sz="18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941</Words>
  <Application>Microsoft Office PowerPoint</Application>
  <PresentationFormat>Custom</PresentationFormat>
  <Paragraphs>97</Paragraphs>
  <Slides>11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Times New Roman</vt:lpstr>
      <vt:lpstr>Algerian</vt:lpstr>
      <vt:lpstr>Wingdings</vt:lpstr>
      <vt:lpstr>Cabin</vt:lpstr>
      <vt:lpstr>Unbounded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sp sp</cp:lastModifiedBy>
  <cp:revision>3</cp:revision>
  <dcterms:created xsi:type="dcterms:W3CDTF">2024-09-10T04:37:24Z</dcterms:created>
  <dcterms:modified xsi:type="dcterms:W3CDTF">2024-09-11T04:03:33Z</dcterms:modified>
</cp:coreProperties>
</file>