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41" autoAdjust="0"/>
  </p:normalViewPr>
  <p:slideViewPr>
    <p:cSldViewPr>
      <p:cViewPr varScale="1">
        <p:scale>
          <a:sx n="82" d="100"/>
          <a:sy n="82" d="100"/>
        </p:scale>
        <p:origin x="1190" y="72"/>
      </p:cViewPr>
      <p:guideLst>
        <p:guide orient="horz" pos="2880"/>
        <p:guide pos="2160"/>
      </p:guideLst>
    </p:cSldViewPr>
  </p:slideViewPr>
  <p:outlineViewPr>
    <p:cViewPr>
      <p:scale>
        <a:sx n="33" d="100"/>
        <a:sy n="33" d="100"/>
      </p:scale>
      <p:origin x="264" y="653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DHARSHINI.J</a:t>
            </a:r>
          </a:p>
          <a:p>
            <a:r>
              <a:rPr lang="en-US" sz="2400" dirty="0"/>
              <a:t>REGISTER NO:122203875/asunm1621122203875</a:t>
            </a:r>
          </a:p>
          <a:p>
            <a:r>
              <a:rPr lang="en-US" sz="2400" dirty="0"/>
              <a:t>DEPARTMENT: BCOM CS SHIFT 2</a:t>
            </a:r>
          </a:p>
          <a:p>
            <a:r>
              <a:rPr lang="en-US" sz="2400" dirty="0"/>
              <a:t>COLLEGE: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143000" y="1524000"/>
            <a:ext cx="9372600" cy="4662815"/>
          </a:xfrm>
          <a:prstGeom prst="rect">
            <a:avLst/>
          </a:prstGeom>
        </p:spPr>
        <p:txBody>
          <a:bodyPr wrap="square">
            <a:spAutoFit/>
          </a:bodyPr>
          <a:lstStyle/>
          <a:p>
            <a:pPr>
              <a:lnSpc>
                <a:spcPct val="150000"/>
              </a:lnSpc>
            </a:pPr>
            <a:r>
              <a:rPr lang="en-US" dirty="0"/>
              <a:t>Employee Performance Analysis</a:t>
            </a:r>
          </a:p>
          <a:p>
            <a:pPr marL="342900" indent="-342900">
              <a:lnSpc>
                <a:spcPct val="150000"/>
              </a:lnSpc>
              <a:buAutoNum type="arabicPeriod"/>
            </a:pPr>
            <a:r>
              <a:rPr lang="en-US" b="1" dirty="0">
                <a:latin typeface="Times New Roman" pitchFamily="18" charset="0"/>
                <a:cs typeface="Times New Roman" pitchFamily="18" charset="0"/>
              </a:rPr>
              <a:t>Data Collection- </a:t>
            </a:r>
            <a:r>
              <a:rPr lang="en-US" dirty="0"/>
              <a:t>Source: </a:t>
            </a:r>
            <a:r>
              <a:rPr lang="en-US" dirty="0" err="1"/>
              <a:t>Kaggle</a:t>
            </a:r>
            <a:r>
              <a:rPr lang="en-US" dirty="0"/>
              <a:t> dataset- Attributes: Employee ID, Full Name, Gender, Department Type, Performance Score, Employee Rating</a:t>
            </a:r>
          </a:p>
          <a:p>
            <a:pPr marL="342900" indent="-342900">
              <a:lnSpc>
                <a:spcPct val="150000"/>
              </a:lnSpc>
              <a:buAutoNum type="arabicPeriod"/>
            </a:pPr>
            <a:r>
              <a:rPr lang="en-US" b="1" dirty="0"/>
              <a:t>Data Cleaning- </a:t>
            </a:r>
            <a:r>
              <a:rPr lang="en-US" dirty="0"/>
              <a:t>Handled missing values through imputation or removal</a:t>
            </a:r>
          </a:p>
          <a:p>
            <a:pPr marL="342900" indent="-342900">
              <a:lnSpc>
                <a:spcPct val="150000"/>
              </a:lnSpc>
              <a:buAutoNum type="arabicPeriod"/>
            </a:pPr>
            <a:r>
              <a:rPr lang="en-US" b="1" dirty="0"/>
              <a:t> Features Considered- </a:t>
            </a:r>
            <a:r>
              <a:rPr lang="en-US" dirty="0"/>
              <a:t>Employee ID (unique identifier)- Gender (categorical data)- Department Type (key feature for classification)- Performance Score (ordinal data, standardized to numeric scale)- Employee Rating (additional performance metric)</a:t>
            </a:r>
          </a:p>
          <a:p>
            <a:pPr marL="342900" indent="-342900">
              <a:lnSpc>
                <a:spcPct val="150000"/>
              </a:lnSpc>
              <a:buAutoNum type="arabicPeriod"/>
            </a:pPr>
            <a:r>
              <a:rPr lang="en-US" b="1" dirty="0"/>
              <a:t> Techniques Used- </a:t>
            </a:r>
            <a:r>
              <a:rPr lang="en-US" dirty="0"/>
              <a:t>Pivot Tables (summarize and classify performance data by Department Type)- Multi-Bar Charts (visualize and compare performance ratings across departments)</a:t>
            </a:r>
          </a:p>
          <a:p>
            <a:pPr marL="342900" indent="-342900">
              <a:lnSpc>
                <a:spcPct val="150000"/>
              </a:lnSpc>
              <a:buAutoNum type="arabicPeriod"/>
            </a:pPr>
            <a:r>
              <a:rPr lang="en-US" b="1" dirty="0"/>
              <a:t> Visualizations- </a:t>
            </a:r>
            <a:r>
              <a:rPr lang="en-US" dirty="0"/>
              <a:t>Pivot Table Views (summary tables and cross-tabulations)- Multi-Bar Charts (visual representations of performance ratings across departments).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Graphic 7">
            <a:extLst>
              <a:ext uri="{FF2B5EF4-FFF2-40B4-BE49-F238E27FC236}">
                <a16:creationId xmlns:a16="http://schemas.microsoft.com/office/drawing/2014/main" id="{8DD80885-FEBF-3A30-649F-DE30B47B4C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2375" y="2052637"/>
            <a:ext cx="4667250" cy="2752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524000"/>
            <a:ext cx="9906000" cy="3323987"/>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The employee performance analysis project uncovered valuable insights into departmental performance variations. By leveraging data cleaning, pivot tables, and multi-bar charts, we classified, summarized, and visualized performance data, revealing key trends and patterns. Our findings enable data-driven decisions for HR, department heads, and executives to enhance employee development, optimize strategies, and drive organizational success. By addressing performance gaps and leveraging strengths, the organization can foster a more effective and motivated workforce, driving long-term growth and competitive advantage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38200" y="2133600"/>
            <a:ext cx="6096000" cy="3046988"/>
          </a:xfrm>
          <a:prstGeom prst="rect">
            <a:avLst/>
          </a:prstGeom>
        </p:spPr>
        <p:txBody>
          <a:bodyPr wrap="square">
            <a:spAutoFit/>
          </a:bodyPr>
          <a:lstStyle/>
          <a:p>
            <a:r>
              <a:rPr lang="en-US" sz="2400" dirty="0">
                <a:latin typeface="Times New Roman" pitchFamily="18" charset="0"/>
                <a:cs typeface="Times New Roman" pitchFamily="18" charset="0"/>
              </a:rPr>
              <a:t>Regular performance evaluations are vital for recognizing employee strengths, addressing areas for improvement, and driving success. They keep individuals focused on organizational priorities and encourage constant development. Neglecting this process can lead to disengagement and hinder performance growth</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30317"/>
          </a:xfrm>
          <a:prstGeom prst="rect">
            <a:avLst/>
          </a:prstGeom>
          <a:noFill/>
        </p:spPr>
        <p:txBody>
          <a:bodyPr wrap="square" rtlCol="0">
            <a:spAutoFit/>
          </a:bodyPr>
          <a:lstStyle/>
          <a:p>
            <a:pPr>
              <a:lnSpc>
                <a:spcPct val="150000"/>
              </a:lnSpc>
            </a:pPr>
            <a:r>
              <a:rPr lang="en-US" sz="2000" dirty="0">
                <a:solidFill>
                  <a:srgbClr val="0D0D0D"/>
                </a:solidFill>
                <a:latin typeface="Times New Roman" panose="02020603050405020304" pitchFamily="18" charset="0"/>
                <a:cs typeface="Times New Roman" panose="02020603050405020304" pitchFamily="18" charset="0"/>
              </a:rPr>
              <a:t>This project seeks to uncover the relationship between department type and employee performance by examining a comprehensive dataset. By categorizing employees by department, we will investigate trends and correlations between departmental characteristics, performance metrics, and employee ratings. Our analysis will reveal critical factors influencing performance ratings within each department, enabling data-driven decisions to refine departmental strategies, elevate talent development, and boost organizational effectiveness.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685800" y="1828800"/>
            <a:ext cx="8229600" cy="4247317"/>
          </a:xfrm>
          <a:prstGeom prst="rect">
            <a:avLst/>
          </a:prstGeom>
        </p:spPr>
        <p:txBody>
          <a:bodyPr wrap="square">
            <a:spAutoFit/>
          </a:bodyPr>
          <a:lstStyle/>
          <a:p>
            <a:pPr>
              <a:lnSpc>
                <a:spcPct val="150000"/>
              </a:lnSpc>
              <a:buFontTx/>
              <a:buChar char="-"/>
            </a:pPr>
            <a:r>
              <a:rPr lang="en-US" dirty="0">
                <a:latin typeface="Times New Roman" pitchFamily="18" charset="0"/>
                <a:cs typeface="Times New Roman" pitchFamily="18" charset="0"/>
              </a:rPr>
              <a:t>HR Managers: To create personalized development plans, tailored training programs, and informed talent management strategies.</a:t>
            </a:r>
          </a:p>
          <a:p>
            <a:pPr>
              <a:lnSpc>
                <a:spcPct val="150000"/>
              </a:lnSpc>
            </a:pPr>
            <a:r>
              <a:rPr lang="en-US" dirty="0">
                <a:latin typeface="Times New Roman" pitchFamily="18" charset="0"/>
                <a:cs typeface="Times New Roman" pitchFamily="18" charset="0"/>
              </a:rPr>
              <a:t>-Department Leaders: To address performance gaps, recognize high achievers, and optimize departmental performance.</a:t>
            </a:r>
          </a:p>
          <a:p>
            <a:pPr>
              <a:lnSpc>
                <a:spcPct val="150000"/>
              </a:lnSpc>
              <a:buFontTx/>
              <a:buChar char="-"/>
            </a:pPr>
            <a:r>
              <a:rPr lang="en-US" dirty="0">
                <a:latin typeface="Times New Roman" pitchFamily="18" charset="0"/>
                <a:cs typeface="Times New Roman" pitchFamily="18" charset="0"/>
              </a:rPr>
              <a:t>Executive Leadership: To align employee performance with business objectives, drive productivity, and foster engagement.</a:t>
            </a:r>
          </a:p>
          <a:p>
            <a:pPr>
              <a:lnSpc>
                <a:spcPct val="150000"/>
              </a:lnSpc>
              <a:buFontTx/>
              <a:buChar char="-"/>
            </a:pPr>
            <a:r>
              <a:rPr lang="en-US" dirty="0">
                <a:latin typeface="Times New Roman" pitchFamily="18" charset="0"/>
                <a:cs typeface="Times New Roman" pitchFamily="18" charset="0"/>
              </a:rPr>
              <a:t>- Performance Review Committees: To ensure fair, data-driven evaluations and effective performance improvement initiatives.</a:t>
            </a:r>
          </a:p>
          <a:p>
            <a:pPr>
              <a:lnSpc>
                <a:spcPct val="150000"/>
              </a:lnSpc>
              <a:buFontTx/>
              <a:buChar char="-"/>
            </a:pPr>
            <a:r>
              <a:rPr lang="en-US" dirty="0">
                <a:latin typeface="Times New Roman" pitchFamily="18" charset="0"/>
                <a:cs typeface="Times New Roman" pitchFamily="18" charset="0"/>
              </a:rPr>
              <a:t>- Business Analysts and Data Scientists: To uncover actionable insights, driving predictive analytics and strategic workforce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582341"/>
            <a:ext cx="8153400" cy="4524315"/>
          </a:xfrm>
          <a:prstGeom prst="rect">
            <a:avLst/>
          </a:prstGeom>
        </p:spPr>
        <p:txBody>
          <a:bodyPr wrap="square">
            <a:spAutoFit/>
          </a:bodyPr>
          <a:lstStyle/>
          <a:p>
            <a:pPr>
              <a:lnSpc>
                <a:spcPct val="150000"/>
              </a:lnSpc>
            </a:pPr>
            <a:r>
              <a:rPr lang="en-US" sz="1600" dirty="0">
                <a:latin typeface="Times New Roman" pitchFamily="18" charset="0"/>
                <a:cs typeface="Times New Roman" pitchFamily="18" charset="0"/>
              </a:rPr>
              <a:t>Unlock the full potential of your workforce with our data analytics solution, designed to uncover hidden insights into employee performance by department. Our methodology includes:- </a:t>
            </a:r>
          </a:p>
          <a:p>
            <a:pPr>
              <a:lnSpc>
                <a:spcPct val="150000"/>
              </a:lnSpc>
              <a:buFont typeface="Wingdings" pitchFamily="2" charset="2"/>
              <a:buChar char="v"/>
            </a:pPr>
            <a:r>
              <a:rPr lang="en-US" sz="1600" b="1" dirty="0">
                <a:latin typeface="Times New Roman" pitchFamily="18" charset="0"/>
                <a:cs typeface="Times New Roman" pitchFamily="18" charset="0"/>
              </a:rPr>
              <a:t>--Advanced data filtering and classification</a:t>
            </a:r>
          </a:p>
          <a:p>
            <a:pPr>
              <a:lnSpc>
                <a:spcPct val="150000"/>
              </a:lnSpc>
              <a:buFont typeface="Wingdings" pitchFamily="2" charset="2"/>
              <a:buChar char="v"/>
            </a:pPr>
            <a:r>
              <a:rPr lang="en-US" sz="1600" b="1" dirty="0">
                <a:latin typeface="Times New Roman" pitchFamily="18" charset="0"/>
                <a:cs typeface="Times New Roman" pitchFamily="18" charset="0"/>
              </a:rPr>
              <a:t>Conditional formatting for data integrity</a:t>
            </a:r>
          </a:p>
          <a:p>
            <a:pPr>
              <a:lnSpc>
                <a:spcPct val="150000"/>
              </a:lnSpc>
              <a:buFont typeface="Wingdings" pitchFamily="2" charset="2"/>
              <a:buChar char="v"/>
            </a:pPr>
            <a:r>
              <a:rPr lang="en-US" sz="1600" b="1" dirty="0">
                <a:latin typeface="Times New Roman" pitchFamily="18" charset="0"/>
                <a:cs typeface="Times New Roman" pitchFamily="18" charset="0"/>
              </a:rPr>
              <a:t>- Pivot tables for efficient data summarization</a:t>
            </a:r>
          </a:p>
          <a:p>
            <a:pPr>
              <a:lnSpc>
                <a:spcPct val="150000"/>
              </a:lnSpc>
              <a:buFont typeface="Wingdings" pitchFamily="2" charset="2"/>
              <a:buChar char="v"/>
            </a:pPr>
            <a:r>
              <a:rPr lang="en-US" sz="1600" b="1" dirty="0">
                <a:latin typeface="Times New Roman" pitchFamily="18" charset="0"/>
                <a:cs typeface="Times New Roman" pitchFamily="18" charset="0"/>
              </a:rPr>
              <a:t>- Multi-bar graphs for visual performance benchmarking </a:t>
            </a:r>
          </a:p>
          <a:p>
            <a:pPr>
              <a:lnSpc>
                <a:spcPct val="150000"/>
              </a:lnSpc>
            </a:pPr>
            <a:r>
              <a:rPr lang="en-US" sz="1600" dirty="0">
                <a:latin typeface="Times New Roman" pitchFamily="18" charset="0"/>
                <a:cs typeface="Times New Roman" pitchFamily="18" charset="0"/>
              </a:rPr>
              <a:t>By applying these techniques, we reveal actionable patterns and trends, enabling data-driven decisions.:-</a:t>
            </a:r>
          </a:p>
          <a:p>
            <a:pPr>
              <a:lnSpc>
                <a:spcPct val="150000"/>
              </a:lnSpc>
              <a:buFont typeface="Wingdings" pitchFamily="2" charset="2"/>
              <a:buChar char="v"/>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-Drive targeted performance enhancements</a:t>
            </a:r>
          </a:p>
          <a:p>
            <a:pPr>
              <a:lnSpc>
                <a:spcPct val="150000"/>
              </a:lnSpc>
              <a:buFont typeface="Wingdings" pitchFamily="2" charset="2"/>
              <a:buChar char="v"/>
            </a:pPr>
            <a:r>
              <a:rPr lang="en-US" sz="1600" b="1" dirty="0">
                <a:latin typeface="Times New Roman" pitchFamily="18" charset="0"/>
                <a:cs typeface="Times New Roman" pitchFamily="18" charset="0"/>
              </a:rPr>
              <a:t>Elevate talent management strategies</a:t>
            </a:r>
          </a:p>
          <a:p>
            <a:pPr>
              <a:lnSpc>
                <a:spcPct val="150000"/>
              </a:lnSpc>
              <a:buFont typeface="Wingdings" pitchFamily="2" charset="2"/>
              <a:buChar char="v"/>
            </a:pPr>
            <a:r>
              <a:rPr lang="en-US" sz="1600" b="1" dirty="0">
                <a:latin typeface="Times New Roman" pitchFamily="18" charset="0"/>
                <a:cs typeface="Times New Roman" pitchFamily="18" charset="0"/>
              </a:rPr>
              <a:t>- Optimize resource allocation for maximum ROI</a:t>
            </a:r>
          </a:p>
          <a:p>
            <a:pPr>
              <a:lnSpc>
                <a:spcPct val="150000"/>
              </a:lnSpc>
              <a:buFont typeface="Wingdings" pitchFamily="2" charset="2"/>
              <a:buChar char="v"/>
            </a:pPr>
            <a:r>
              <a:rPr lang="en-US" sz="1600" b="1" dirty="0">
                <a:latin typeface="Times New Roman" pitchFamily="18" charset="0"/>
                <a:cs typeface="Times New Roman" pitchFamily="18" charset="0"/>
              </a:rPr>
              <a:t>- Foster strategic growth through data-informed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447800"/>
            <a:ext cx="9753600" cy="3416320"/>
          </a:xfrm>
          <a:prstGeom prst="rect">
            <a:avLst/>
          </a:prstGeom>
        </p:spPr>
        <p:txBody>
          <a:bodyPr wrap="square">
            <a:spAutoFit/>
          </a:bodyPr>
          <a:lstStyle/>
          <a:p>
            <a:pPr>
              <a:lnSpc>
                <a:spcPct val="150000"/>
              </a:lnSpc>
            </a:pPr>
            <a:r>
              <a:rPr lang="en-US" sz="1600" dirty="0"/>
              <a:t>The employee dataset, sourced from </a:t>
            </a:r>
            <a:r>
              <a:rPr lang="en-US" sz="1600" dirty="0" err="1"/>
              <a:t>Kaggle</a:t>
            </a:r>
            <a:r>
              <a:rPr lang="en-US" sz="1600" dirty="0"/>
              <a:t>, comprises the following key attributes:- </a:t>
            </a:r>
          </a:p>
          <a:p>
            <a:pPr>
              <a:lnSpc>
                <a:spcPct val="150000"/>
              </a:lnSpc>
              <a:buFont typeface="Wingdings" pitchFamily="2" charset="2"/>
              <a:buChar char="v"/>
            </a:pPr>
            <a:r>
              <a:rPr lang="en-US" sz="1600" dirty="0"/>
              <a:t>--</a:t>
            </a:r>
            <a:r>
              <a:rPr lang="en-US" sz="1600" b="1" dirty="0">
                <a:latin typeface="Times New Roman" pitchFamily="18" charset="0"/>
                <a:cs typeface="Times New Roman" pitchFamily="18" charset="0"/>
              </a:rPr>
              <a:t>Employee ID (Unique Identifier)</a:t>
            </a:r>
          </a:p>
          <a:p>
            <a:pPr>
              <a:lnSpc>
                <a:spcPct val="150000"/>
              </a:lnSpc>
              <a:buFont typeface="Wingdings" pitchFamily="2" charset="2"/>
              <a:buChar char="v"/>
            </a:pPr>
            <a:r>
              <a:rPr lang="en-US" sz="1600" b="1" dirty="0">
                <a:latin typeface="Times New Roman" pitchFamily="18" charset="0"/>
                <a:cs typeface="Times New Roman" pitchFamily="18" charset="0"/>
              </a:rPr>
              <a:t>Full Name (Employee's complete name)</a:t>
            </a:r>
          </a:p>
          <a:p>
            <a:pPr>
              <a:lnSpc>
                <a:spcPct val="150000"/>
              </a:lnSpc>
              <a:buFont typeface="Wingdings" pitchFamily="2" charset="2"/>
              <a:buChar char="v"/>
            </a:pPr>
            <a:r>
              <a:rPr lang="en-US" sz="1600" b="1" dirty="0">
                <a:latin typeface="Times New Roman" pitchFamily="18" charset="0"/>
                <a:cs typeface="Times New Roman" pitchFamily="18" charset="0"/>
              </a:rPr>
              <a:t>- Gender (Male, Female, Non-binary, etc.)</a:t>
            </a:r>
          </a:p>
          <a:p>
            <a:pPr>
              <a:lnSpc>
                <a:spcPct val="150000"/>
              </a:lnSpc>
              <a:buFont typeface="Wingdings" pitchFamily="2" charset="2"/>
              <a:buChar char="v"/>
            </a:pPr>
            <a:r>
              <a:rPr lang="en-US" sz="1600" b="1" dirty="0">
                <a:latin typeface="Times New Roman" pitchFamily="18" charset="0"/>
                <a:cs typeface="Times New Roman" pitchFamily="18" charset="0"/>
              </a:rPr>
              <a:t>- Department Type (Sales, Marketing, Engineering, etc.)</a:t>
            </a:r>
          </a:p>
          <a:p>
            <a:pPr>
              <a:lnSpc>
                <a:spcPct val="150000"/>
              </a:lnSpc>
              <a:buFont typeface="Wingdings" pitchFamily="2" charset="2"/>
              <a:buChar char="v"/>
            </a:pPr>
            <a:r>
              <a:rPr lang="en-US" sz="1600" b="1" dirty="0">
                <a:latin typeface="Times New Roman" pitchFamily="18" charset="0"/>
                <a:cs typeface="Times New Roman" pitchFamily="18" charset="0"/>
              </a:rPr>
              <a:t>- Performance Score (Textual rating: Excellent, Good, Average, Poor)</a:t>
            </a:r>
          </a:p>
          <a:p>
            <a:pPr>
              <a:lnSpc>
                <a:spcPct val="150000"/>
              </a:lnSpc>
              <a:buFont typeface="Wingdings" pitchFamily="2" charset="2"/>
              <a:buChar char="v"/>
            </a:pPr>
            <a:r>
              <a:rPr lang="en-US" sz="1600" b="1" dirty="0">
                <a:latin typeface="Times New Roman" pitchFamily="18" charset="0"/>
                <a:cs typeface="Times New Roman" pitchFamily="18" charset="0"/>
              </a:rPr>
              <a:t>- Employee Rating (Numerical or categorical performance rating)</a:t>
            </a:r>
          </a:p>
          <a:p>
            <a:pPr>
              <a:lnSpc>
                <a:spcPct val="150000"/>
              </a:lnSpc>
            </a:pPr>
            <a:r>
              <a:rPr lang="en-US" sz="1600" dirty="0"/>
              <a:t>This comprehensive dataset enables a detailed analysis of employee performance, allowing for insights into departmental dynamics, gender disparities, and performance trends.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667000" y="1752600"/>
            <a:ext cx="6096000" cy="2535566"/>
          </a:xfrm>
          <a:prstGeom prst="rect">
            <a:avLst/>
          </a:prstGeom>
        </p:spPr>
        <p:txBody>
          <a:bodyPr>
            <a:spAutoFit/>
          </a:bodyPr>
          <a:lstStyle/>
          <a:p>
            <a:pPr>
              <a:lnSpc>
                <a:spcPct val="150000"/>
              </a:lnSpc>
              <a:buFont typeface="Wingdings" pitchFamily="2" charset="2"/>
              <a:buChar char="v"/>
            </a:pPr>
            <a:r>
              <a:rPr lang="en-US" dirty="0">
                <a:latin typeface="Times New Roman" pitchFamily="18" charset="0"/>
                <a:cs typeface="Times New Roman" pitchFamily="18" charset="0"/>
              </a:rPr>
              <a:t>Dynamic Pivot Table Analysis</a:t>
            </a:r>
          </a:p>
          <a:p>
            <a:pPr>
              <a:lnSpc>
                <a:spcPct val="150000"/>
              </a:lnSpc>
              <a:buFont typeface="Wingdings" pitchFamily="2" charset="2"/>
              <a:buChar char="v"/>
            </a:pPr>
            <a:r>
              <a:rPr lang="en-US" dirty="0">
                <a:latin typeface="Times New Roman" pitchFamily="18" charset="0"/>
                <a:cs typeface="Times New Roman" pitchFamily="18" charset="0"/>
              </a:rPr>
              <a:t> Advanced Multi-bar chart </a:t>
            </a:r>
          </a:p>
          <a:p>
            <a:pPr>
              <a:lnSpc>
                <a:spcPct val="150000"/>
              </a:lnSpc>
              <a:buFont typeface="Wingdings" pitchFamily="2" charset="2"/>
              <a:buChar char="v"/>
            </a:pP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Tailored Performance</a:t>
            </a:r>
          </a:p>
          <a:p>
            <a:pPr>
              <a:lnSpc>
                <a:spcPct val="150000"/>
              </a:lnSpc>
              <a:buFont typeface="Wingdings" pitchFamily="2" charset="2"/>
              <a:buChar char="v"/>
            </a:pPr>
            <a:r>
              <a:rPr lang="en-US" dirty="0">
                <a:latin typeface="Times New Roman" pitchFamily="18" charset="0"/>
                <a:cs typeface="Times New Roman" pitchFamily="18" charset="0"/>
              </a:rPr>
              <a:t> Insights Interactive</a:t>
            </a:r>
          </a:p>
          <a:p>
            <a:pPr>
              <a:lnSpc>
                <a:spcPct val="150000"/>
              </a:lnSpc>
              <a:buFont typeface="Wingdings" pitchFamily="2" charset="2"/>
              <a:buChar char="v"/>
            </a:pPr>
            <a:r>
              <a:rPr lang="en-US" dirty="0">
                <a:latin typeface="Times New Roman" pitchFamily="18" charset="0"/>
                <a:cs typeface="Times New Roman" pitchFamily="18" charset="0"/>
              </a:rPr>
              <a:t> Data Exploration Actionable</a:t>
            </a:r>
          </a:p>
          <a:p>
            <a:pPr>
              <a:lnSpc>
                <a:spcPct val="150000"/>
              </a:lnSpc>
              <a:buFont typeface="Wingdings" pitchFamily="2" charset="2"/>
              <a:buChar char="v"/>
            </a:pPr>
            <a:r>
              <a:rPr lang="en-US" dirty="0">
                <a:latin typeface="Times New Roman" pitchFamily="18" charset="0"/>
                <a:cs typeface="Times New Roman" pitchFamily="18" charset="0"/>
              </a:rPr>
              <a:t> Recommendation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741</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DHARUL HICKMOTH</cp:lastModifiedBy>
  <cp:revision>17</cp:revision>
  <dcterms:created xsi:type="dcterms:W3CDTF">2024-03-29T15:07:22Z</dcterms:created>
  <dcterms:modified xsi:type="dcterms:W3CDTF">2024-09-08T17:17:21Z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