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8"/>
  </p:notesMasterIdLst>
  <p:handoutMasterIdLst>
    <p:handoutMasterId r:id="rId19"/>
  </p:handoutMasterIdLst>
  <p:sldIdLst>
    <p:sldId id="256" r:id="rId5"/>
    <p:sldId id="257" r:id="rId6"/>
    <p:sldId id="261" r:id="rId7"/>
    <p:sldId id="259" r:id="rId8"/>
    <p:sldId id="260" r:id="rId9"/>
    <p:sldId id="262" r:id="rId10"/>
    <p:sldId id="263" r:id="rId11"/>
    <p:sldId id="264" r:id="rId12"/>
    <p:sldId id="267" r:id="rId13"/>
    <p:sldId id="268" r:id="rId14"/>
    <p:sldId id="265" r:id="rId15"/>
    <p:sldId id="266"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1" d="100"/>
          <a:sy n="51" d="100"/>
        </p:scale>
        <p:origin x="168" y="53"/>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2A2767-FEC0-45D8-A250-3A0CECEC10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3D87BEA-720A-4B01-983C-6493C00177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438802-F28A-42D1-9BCA-40E34B52D6F0}" type="datetimeFigureOut">
              <a:rPr lang="en-US" smtClean="0"/>
              <a:t>4/4/2024</a:t>
            </a:fld>
            <a:endParaRPr lang="en-US" dirty="0"/>
          </a:p>
        </p:txBody>
      </p:sp>
      <p:sp>
        <p:nvSpPr>
          <p:cNvPr id="4" name="Footer Placeholder 3">
            <a:extLst>
              <a:ext uri="{FF2B5EF4-FFF2-40B4-BE49-F238E27FC236}">
                <a16:creationId xmlns:a16="http://schemas.microsoft.com/office/drawing/2014/main" id="{8D7F7142-7B6D-4E82-A762-17951F139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7AA5D6A-4E5C-4EA7-A13B-15A02BB533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8A98BC-2DB8-47A3-A77F-B9E32C266238}" type="slidenum">
              <a:rPr lang="en-US" smtClean="0"/>
              <a:t>‹#›</a:t>
            </a:fld>
            <a:endParaRPr lang="en-US" dirty="0"/>
          </a:p>
        </p:txBody>
      </p:sp>
    </p:spTree>
    <p:extLst>
      <p:ext uri="{BB962C8B-B14F-4D97-AF65-F5344CB8AC3E}">
        <p14:creationId xmlns:p14="http://schemas.microsoft.com/office/powerpoint/2010/main" val="2845684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5794D-BDB5-4811-AA4A-B25E4EF28521}" type="datetimeFigureOut">
              <a:rPr lang="en-US" smtClean="0"/>
              <a:t>4/4/2024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B1A04-13E8-48CD-97F9-AC2568E1A8D4}" type="slidenum">
              <a:rPr lang="en-US" smtClean="0"/>
              <a:t>‹#›</a:t>
            </a:fld>
            <a:endParaRPr lang="en-US" dirty="0"/>
          </a:p>
        </p:txBody>
      </p:sp>
    </p:spTree>
    <p:extLst>
      <p:ext uri="{BB962C8B-B14F-4D97-AF65-F5344CB8AC3E}">
        <p14:creationId xmlns:p14="http://schemas.microsoft.com/office/powerpoint/2010/main" val="257699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1</a:t>
            </a:fld>
            <a:endParaRPr lang="en-US" dirty="0"/>
          </a:p>
        </p:txBody>
      </p:sp>
    </p:spTree>
    <p:extLst>
      <p:ext uri="{BB962C8B-B14F-4D97-AF65-F5344CB8AC3E}">
        <p14:creationId xmlns:p14="http://schemas.microsoft.com/office/powerpoint/2010/main" val="3264305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2</a:t>
            </a:fld>
            <a:endParaRPr lang="en-US" dirty="0"/>
          </a:p>
        </p:txBody>
      </p:sp>
    </p:spTree>
    <p:extLst>
      <p:ext uri="{BB962C8B-B14F-4D97-AF65-F5344CB8AC3E}">
        <p14:creationId xmlns:p14="http://schemas.microsoft.com/office/powerpoint/2010/main" val="134966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3</a:t>
            </a:fld>
            <a:endParaRPr lang="en-US" dirty="0"/>
          </a:p>
        </p:txBody>
      </p:sp>
    </p:spTree>
    <p:extLst>
      <p:ext uri="{BB962C8B-B14F-4D97-AF65-F5344CB8AC3E}">
        <p14:creationId xmlns:p14="http://schemas.microsoft.com/office/powerpoint/2010/main" val="4093594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4</a:t>
            </a:fld>
            <a:endParaRPr lang="en-US" dirty="0"/>
          </a:p>
        </p:txBody>
      </p:sp>
    </p:spTree>
    <p:extLst>
      <p:ext uri="{BB962C8B-B14F-4D97-AF65-F5344CB8AC3E}">
        <p14:creationId xmlns:p14="http://schemas.microsoft.com/office/powerpoint/2010/main" val="3862667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5</a:t>
            </a:fld>
            <a:endParaRPr lang="en-US" dirty="0"/>
          </a:p>
        </p:txBody>
      </p:sp>
    </p:spTree>
    <p:extLst>
      <p:ext uri="{BB962C8B-B14F-4D97-AF65-F5344CB8AC3E}">
        <p14:creationId xmlns:p14="http://schemas.microsoft.com/office/powerpoint/2010/main" val="10049620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4/4/2024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841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919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7256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0224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7389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224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4544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0616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047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736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280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433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659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612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695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136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986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4/4/2024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9185221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87081-16D7-4BC5-A7DB-E70117439F85}"/>
              </a:ext>
            </a:extLst>
          </p:cNvPr>
          <p:cNvSpPr>
            <a:spLocks noGrp="1"/>
          </p:cNvSpPr>
          <p:nvPr>
            <p:ph type="ctrTitle"/>
          </p:nvPr>
        </p:nvSpPr>
        <p:spPr>
          <a:xfrm>
            <a:off x="8086914" y="2916258"/>
            <a:ext cx="3489569" cy="2396681"/>
          </a:xfrm>
        </p:spPr>
        <p:txBody>
          <a:bodyPr>
            <a:normAutofit fontScale="90000"/>
          </a:bodyPr>
          <a:lstStyle/>
          <a:p>
            <a:r>
              <a:rPr lang="en-US" sz="4400" dirty="0"/>
              <a:t>KEYLOGGERS &amp; SECURITY      </a:t>
            </a:r>
            <a:br>
              <a:rPr lang="en-US" sz="4400" dirty="0"/>
            </a:br>
            <a:br>
              <a:rPr lang="en-US" sz="4400" dirty="0"/>
            </a:br>
            <a:br>
              <a:rPr lang="en-US" sz="4400" dirty="0"/>
            </a:br>
            <a:endParaRPr lang="en-US" sz="4400" dirty="0"/>
          </a:p>
        </p:txBody>
      </p:sp>
      <p:sp>
        <p:nvSpPr>
          <p:cNvPr id="79" name="Round Diagonal Corner Rectangle 6">
            <a:extLst>
              <a:ext uri="{FF2B5EF4-FFF2-40B4-BE49-F238E27FC236}">
                <a16:creationId xmlns:a16="http://schemas.microsoft.com/office/drawing/2014/main" id="{8B3F5CD4-CBC8-4A22-9DCC-0420CA28A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ryptocurrency Heists Reveals Urgent Need For Anti-Keylogger Technology -  SentryBay :: Defence Beyond Detection">
            <a:extLst>
              <a:ext uri="{FF2B5EF4-FFF2-40B4-BE49-F238E27FC236}">
                <a16:creationId xmlns:a16="http://schemas.microsoft.com/office/drawing/2014/main" id="{3F61A6B7-ADCB-B984-AF96-6EDD3979647B}"/>
              </a:ext>
            </a:extLst>
          </p:cNvPr>
          <p:cNvPicPr>
            <a:picLocks noChangeAspect="1"/>
          </p:cNvPicPr>
          <p:nvPr/>
        </p:nvPicPr>
        <p:blipFill rotWithShape="1">
          <a:blip r:embed="rId4"/>
          <a:srcRect l="13108" r="16786" b="2"/>
          <a:stretch/>
        </p:blipFill>
        <p:spPr>
          <a:xfrm>
            <a:off x="1118988" y="1136606"/>
            <a:ext cx="6112382" cy="4577297"/>
          </a:xfrm>
          <a:prstGeom prst="rect">
            <a:avLst/>
          </a:prstGeom>
        </p:spPr>
      </p:pic>
      <p:sp>
        <p:nvSpPr>
          <p:cNvPr id="5" name="TextBox 4">
            <a:extLst>
              <a:ext uri="{FF2B5EF4-FFF2-40B4-BE49-F238E27FC236}">
                <a16:creationId xmlns:a16="http://schemas.microsoft.com/office/drawing/2014/main" id="{37DD2165-0FAE-817D-D39B-FA35C7F77AC8}"/>
              </a:ext>
            </a:extLst>
          </p:cNvPr>
          <p:cNvSpPr txBox="1"/>
          <p:nvPr/>
        </p:nvSpPr>
        <p:spPr>
          <a:xfrm>
            <a:off x="7684837" y="4842122"/>
            <a:ext cx="4678224" cy="1200329"/>
          </a:xfrm>
          <a:prstGeom prst="rect">
            <a:avLst/>
          </a:prstGeom>
          <a:noFill/>
        </p:spPr>
        <p:txBody>
          <a:bodyPr wrap="square">
            <a:spAutoFit/>
          </a:bodyPr>
          <a:lstStyle/>
          <a:p>
            <a:r>
              <a:rPr lang="en-IN" dirty="0"/>
              <a:t>Presented By:</a:t>
            </a:r>
          </a:p>
          <a:p>
            <a:r>
              <a:rPr lang="en-IN" dirty="0"/>
              <a:t>K. </a:t>
            </a:r>
            <a:r>
              <a:rPr lang="en-IN" dirty="0" err="1"/>
              <a:t>Rajadharshini</a:t>
            </a:r>
            <a:r>
              <a:rPr lang="en-IN" dirty="0"/>
              <a:t>,</a:t>
            </a:r>
          </a:p>
          <a:p>
            <a:r>
              <a:rPr lang="en-IN" dirty="0" err="1"/>
              <a:t>Anjalai</a:t>
            </a:r>
            <a:r>
              <a:rPr lang="en-IN" dirty="0"/>
              <a:t> Ammal Mahalingam Engineering college,</a:t>
            </a:r>
          </a:p>
          <a:p>
            <a:r>
              <a:rPr lang="en-IN" dirty="0"/>
              <a:t>B.E., Computer Science and Engineering.</a:t>
            </a:r>
          </a:p>
        </p:txBody>
      </p:sp>
    </p:spTree>
    <p:extLst>
      <p:ext uri="{BB962C8B-B14F-4D97-AF65-F5344CB8AC3E}">
        <p14:creationId xmlns:p14="http://schemas.microsoft.com/office/powerpoint/2010/main" val="218587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DCBD26B3-E624-7CF4-EF2A-1BB0723437C0}"/>
              </a:ext>
            </a:extLst>
          </p:cNvPr>
          <p:cNvPicPr>
            <a:picLocks noGrp="1" noChangeAspect="1"/>
          </p:cNvPicPr>
          <p:nvPr>
            <p:ph type="pic" idx="1"/>
          </p:nvPr>
        </p:nvPicPr>
        <p:blipFill>
          <a:blip r:embed="rId2"/>
          <a:srcRect t="5274" b="5274"/>
          <a:stretch>
            <a:fillRect/>
          </a:stretch>
        </p:blipFill>
        <p:spPr>
          <a:xfrm>
            <a:off x="1141411" y="1212980"/>
            <a:ext cx="9912354" cy="4516016"/>
          </a:xfrm>
        </p:spPr>
      </p:pic>
    </p:spTree>
    <p:extLst>
      <p:ext uri="{BB962C8B-B14F-4D97-AF65-F5344CB8AC3E}">
        <p14:creationId xmlns:p14="http://schemas.microsoft.com/office/powerpoint/2010/main" val="1612314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C780B-75FA-D6E7-E120-59F4DE58BAAE}"/>
              </a:ext>
            </a:extLst>
          </p:cNvPr>
          <p:cNvSpPr>
            <a:spLocks noGrp="1"/>
          </p:cNvSpPr>
          <p:nvPr>
            <p:ph type="title"/>
          </p:nvPr>
        </p:nvSpPr>
        <p:spPr>
          <a:xfrm>
            <a:off x="1141410" y="605500"/>
            <a:ext cx="9912355" cy="819355"/>
          </a:xfrm>
        </p:spPr>
        <p:txBody>
          <a:bodyPr>
            <a:normAutofit/>
          </a:bodyPr>
          <a:lstStyle/>
          <a:p>
            <a:r>
              <a:rPr lang="en-US" sz="2400" b="1" dirty="0">
                <a:solidFill>
                  <a:schemeClr val="tx1">
                    <a:lumMod val="95000"/>
                  </a:schemeClr>
                </a:solidFill>
                <a:latin typeface="Times New Roman"/>
                <a:ea typeface="+mj-lt"/>
                <a:cs typeface="+mj-lt"/>
              </a:rPr>
              <a:t>Future Scope:</a:t>
            </a:r>
            <a:endParaRPr lang="en-US" sz="2400" dirty="0">
              <a:solidFill>
                <a:schemeClr val="tx1">
                  <a:lumMod val="95000"/>
                </a:schemeClr>
              </a:solidFill>
              <a:latin typeface="Times New Roman"/>
              <a:cs typeface="Times New Roman"/>
            </a:endParaRPr>
          </a:p>
        </p:txBody>
      </p:sp>
      <p:pic>
        <p:nvPicPr>
          <p:cNvPr id="6" name="Picture Placeholder 5">
            <a:extLst>
              <a:ext uri="{FF2B5EF4-FFF2-40B4-BE49-F238E27FC236}">
                <a16:creationId xmlns:a16="http://schemas.microsoft.com/office/drawing/2014/main" id="{F36E1D4D-5DA1-A260-7A45-5C26EEDD913C}"/>
              </a:ext>
            </a:extLst>
          </p:cNvPr>
          <p:cNvPicPr>
            <a:picLocks noGrp="1" noChangeAspect="1"/>
          </p:cNvPicPr>
          <p:nvPr>
            <p:ph type="pic" idx="1"/>
          </p:nvPr>
        </p:nvPicPr>
        <p:blipFill rotWithShape="1">
          <a:blip r:embed="rId2"/>
          <a:srcRect l="13913" r="13913" b="9248"/>
          <a:stretch/>
        </p:blipFill>
        <p:spPr>
          <a:xfrm>
            <a:off x="7735890" y="1931404"/>
            <a:ext cx="3317875" cy="2995191"/>
          </a:xfrm>
        </p:spPr>
      </p:pic>
      <p:sp>
        <p:nvSpPr>
          <p:cNvPr id="4" name="Text Placeholder 3">
            <a:extLst>
              <a:ext uri="{FF2B5EF4-FFF2-40B4-BE49-F238E27FC236}">
                <a16:creationId xmlns:a16="http://schemas.microsoft.com/office/drawing/2014/main" id="{388262B0-B2B0-BAB5-C961-489D9E1E7650}"/>
              </a:ext>
            </a:extLst>
          </p:cNvPr>
          <p:cNvSpPr>
            <a:spLocks noGrp="1"/>
          </p:cNvSpPr>
          <p:nvPr>
            <p:ph type="body" sz="half" idx="2"/>
          </p:nvPr>
        </p:nvSpPr>
        <p:spPr>
          <a:xfrm>
            <a:off x="698019" y="2256129"/>
            <a:ext cx="6350241" cy="2275744"/>
          </a:xfrm>
        </p:spPr>
        <p:txBody>
          <a:bodyPr vert="horz" lIns="91440" tIns="45720" rIns="91440" bIns="45720" rtlCol="0" anchor="t">
            <a:noAutofit/>
          </a:bodyPr>
          <a:lstStyle/>
          <a:p>
            <a:r>
              <a:rPr lang="en-US" sz="2000" dirty="0">
                <a:latin typeface="Times New Roman"/>
                <a:ea typeface="+mn-lt"/>
                <a:cs typeface="+mn-lt"/>
              </a:rPr>
              <a:t>In the future, our system can be further enhanced by incorporating advanced anomaly detection techniques and continuous learning algorithms to adapt to evolving keylogger threats. Additionally, integration with cloud-based security platforms and collaboration with cybersecurity researchers can enhance the scalability and effectiveness of the system in combating sophisticated cyber threats.</a:t>
            </a:r>
            <a:endParaRPr lang="en-US" sz="2000" dirty="0">
              <a:latin typeface="Times New Roman"/>
              <a:cs typeface="Times New Roman"/>
            </a:endParaRPr>
          </a:p>
        </p:txBody>
      </p:sp>
    </p:spTree>
    <p:extLst>
      <p:ext uri="{BB962C8B-B14F-4D97-AF65-F5344CB8AC3E}">
        <p14:creationId xmlns:p14="http://schemas.microsoft.com/office/powerpoint/2010/main" val="3856996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0F332-3337-3F7E-97AD-E15332AE0934}"/>
              </a:ext>
            </a:extLst>
          </p:cNvPr>
          <p:cNvSpPr>
            <a:spLocks noGrp="1"/>
          </p:cNvSpPr>
          <p:nvPr>
            <p:ph type="title"/>
          </p:nvPr>
        </p:nvSpPr>
        <p:spPr>
          <a:xfrm>
            <a:off x="947446" y="591646"/>
            <a:ext cx="9912355" cy="819355"/>
          </a:xfrm>
        </p:spPr>
        <p:txBody>
          <a:bodyPr>
            <a:normAutofit/>
          </a:bodyPr>
          <a:lstStyle/>
          <a:p>
            <a:r>
              <a:rPr lang="en-US" sz="2800" b="1" dirty="0">
                <a:latin typeface="Times New Roman"/>
                <a:ea typeface="+mj-lt"/>
                <a:cs typeface="+mj-lt"/>
              </a:rPr>
              <a:t>References:</a:t>
            </a:r>
            <a:endParaRPr lang="en-US" sz="2800">
              <a:latin typeface="Times New Roman"/>
              <a:cs typeface="Times New Roman"/>
            </a:endParaRPr>
          </a:p>
        </p:txBody>
      </p:sp>
      <p:sp>
        <p:nvSpPr>
          <p:cNvPr id="4" name="Text Placeholder 3">
            <a:extLst>
              <a:ext uri="{FF2B5EF4-FFF2-40B4-BE49-F238E27FC236}">
                <a16:creationId xmlns:a16="http://schemas.microsoft.com/office/drawing/2014/main" id="{2C1F7210-0745-73C7-338B-9EA19B34B68F}"/>
              </a:ext>
            </a:extLst>
          </p:cNvPr>
          <p:cNvSpPr>
            <a:spLocks noGrp="1"/>
          </p:cNvSpPr>
          <p:nvPr>
            <p:ph type="body" sz="half" idx="2"/>
          </p:nvPr>
        </p:nvSpPr>
        <p:spPr>
          <a:xfrm>
            <a:off x="1446164" y="2048311"/>
            <a:ext cx="9910859" cy="682472"/>
          </a:xfrm>
        </p:spPr>
        <p:txBody>
          <a:bodyPr vert="horz" lIns="91440" tIns="45720" rIns="91440" bIns="45720" rtlCol="0" anchor="t">
            <a:noAutofit/>
          </a:bodyPr>
          <a:lstStyle/>
          <a:p>
            <a:r>
              <a:rPr lang="en-US" sz="2000" dirty="0">
                <a:latin typeface="Times New Roman"/>
                <a:ea typeface="+mn-lt"/>
                <a:cs typeface="+mn-lt"/>
              </a:rPr>
              <a:t>Smith, J., &amp; Johnson, A. (2019). "Detecting and Preventing Keylogger Attacks: A Comprehensive Review." Journal of Cybersecurity, 10(2), 145-167.</a:t>
            </a:r>
            <a:endParaRPr lang="en-US" sz="2000" dirty="0">
              <a:latin typeface="Times New Roman"/>
              <a:cs typeface="Times New Roman"/>
            </a:endParaRPr>
          </a:p>
          <a:p>
            <a:r>
              <a:rPr lang="en-US" sz="2000" dirty="0">
                <a:latin typeface="Times New Roman"/>
                <a:ea typeface="+mn-lt"/>
                <a:cs typeface="+mn-lt"/>
              </a:rPr>
              <a:t>Kumar, S., &amp; Gupta, R. (2020). "Machine Learning Approaches for Keylogger Detection: A Comparative Study." International Conference on Cybersecurity and Privacy.</a:t>
            </a:r>
            <a:endParaRPr lang="en-US" sz="2000" dirty="0">
              <a:latin typeface="Times New Roman"/>
              <a:cs typeface="Times New Roman"/>
            </a:endParaRPr>
          </a:p>
          <a:p>
            <a:r>
              <a:rPr lang="en-US" sz="2000" dirty="0">
                <a:latin typeface="Times New Roman"/>
                <a:ea typeface="+mn-lt"/>
                <a:cs typeface="+mn-lt"/>
              </a:rPr>
              <a:t>Anderson, L., &amp; Brown, M. (2018). "Encryption Techniques for Data Protection in Cybersecurity." IEEE Transactions on Information Forensics and Security, 15(3), 289-302</a:t>
            </a:r>
            <a:endParaRPr lang="en-US" sz="2000" dirty="0">
              <a:latin typeface="Times New Roman"/>
              <a:cs typeface="Times New Roman"/>
            </a:endParaRPr>
          </a:p>
          <a:p>
            <a:endParaRPr lang="en-US" sz="2000" dirty="0">
              <a:latin typeface="Times New Roman"/>
              <a:cs typeface="Times New Roman"/>
            </a:endParaRPr>
          </a:p>
        </p:txBody>
      </p:sp>
    </p:spTree>
    <p:extLst>
      <p:ext uri="{BB962C8B-B14F-4D97-AF65-F5344CB8AC3E}">
        <p14:creationId xmlns:p14="http://schemas.microsoft.com/office/powerpoint/2010/main" val="3165223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6E608-5387-E5E3-34C9-2FD651F5DC50}"/>
              </a:ext>
            </a:extLst>
          </p:cNvPr>
          <p:cNvSpPr>
            <a:spLocks noGrp="1"/>
          </p:cNvSpPr>
          <p:nvPr>
            <p:ph type="title"/>
          </p:nvPr>
        </p:nvSpPr>
        <p:spPr>
          <a:xfrm>
            <a:off x="3697997" y="3019322"/>
            <a:ext cx="9912355" cy="819355"/>
          </a:xfrm>
        </p:spPr>
        <p:txBody>
          <a:bodyPr>
            <a:noAutofit/>
          </a:bodyPr>
          <a:lstStyle/>
          <a:p>
            <a:r>
              <a:rPr lang="en-IN" sz="6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442517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315" name="Group 314">
            <a:extLst>
              <a:ext uri="{FF2B5EF4-FFF2-40B4-BE49-F238E27FC236}">
                <a16:creationId xmlns:a16="http://schemas.microsoft.com/office/drawing/2014/main" id="{A0B38558-5389-4817-936F-FD62560C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283" name="Rectangle 282">
              <a:extLst>
                <a:ext uri="{FF2B5EF4-FFF2-40B4-BE49-F238E27FC236}">
                  <a16:creationId xmlns:a16="http://schemas.microsoft.com/office/drawing/2014/main" id="{CCB252B9-42EF-4414-AA22-2A95C1819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6" name="Picture 2">
              <a:extLst>
                <a:ext uri="{FF2B5EF4-FFF2-40B4-BE49-F238E27FC236}">
                  <a16:creationId xmlns:a16="http://schemas.microsoft.com/office/drawing/2014/main" id="{F9C2C800-C3E3-4317-A3CC-1558D71F14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277" name="Picture 276" descr="HDG Explains: What Is A Keylogger How Do I Remove It From, 56% OFF">
            <a:extLst>
              <a:ext uri="{FF2B5EF4-FFF2-40B4-BE49-F238E27FC236}">
                <a16:creationId xmlns:a16="http://schemas.microsoft.com/office/drawing/2014/main" id="{F92FDD0B-95E6-D3B2-7A61-519F35FC0B4B}"/>
              </a:ext>
            </a:extLst>
          </p:cNvPr>
          <p:cNvPicPr>
            <a:picLocks noChangeAspect="1"/>
          </p:cNvPicPr>
          <p:nvPr/>
        </p:nvPicPr>
        <p:blipFill rotWithShape="1">
          <a:blip r:embed="rId5">
            <a:alphaModFix/>
          </a:blip>
          <a:srcRect t="15705"/>
          <a:stretch/>
        </p:blipFill>
        <p:spPr>
          <a:xfrm>
            <a:off x="3611" y="10"/>
            <a:ext cx="12188389" cy="6857990"/>
          </a:xfrm>
          <a:prstGeom prst="rect">
            <a:avLst/>
          </a:prstGeom>
        </p:spPr>
      </p:pic>
      <p:grpSp>
        <p:nvGrpSpPr>
          <p:cNvPr id="317" name="Group 316">
            <a:extLst>
              <a:ext uri="{FF2B5EF4-FFF2-40B4-BE49-F238E27FC236}">
                <a16:creationId xmlns:a16="http://schemas.microsoft.com/office/drawing/2014/main" id="{15502586-682B-4EDF-9515-674BB4E1CD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11455400" cy="6848476"/>
            <a:chOff x="372533" y="0"/>
            <a:chExt cx="11455400" cy="6848476"/>
          </a:xfrm>
        </p:grpSpPr>
        <p:sp>
          <p:nvSpPr>
            <p:cNvPr id="287" name="Round Diagonal Corner Rectangle 7">
              <a:extLst>
                <a:ext uri="{FF2B5EF4-FFF2-40B4-BE49-F238E27FC236}">
                  <a16:creationId xmlns:a16="http://schemas.microsoft.com/office/drawing/2014/main" id="{C4491F87-B86B-413A-ACCD-56525E533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8" name="Group 287">
              <a:extLst>
                <a:ext uri="{FF2B5EF4-FFF2-40B4-BE49-F238E27FC236}">
                  <a16:creationId xmlns:a16="http://schemas.microsoft.com/office/drawing/2014/main" id="{04A25545-7FDA-465A-8546-9D927F8286F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308" name="Freeform 32">
                <a:extLst>
                  <a:ext uri="{FF2B5EF4-FFF2-40B4-BE49-F238E27FC236}">
                    <a16:creationId xmlns:a16="http://schemas.microsoft.com/office/drawing/2014/main" id="{0AC67F09-E0D9-410A-A4DE-72D31697E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309" name="Freeform 33">
                <a:extLst>
                  <a:ext uri="{FF2B5EF4-FFF2-40B4-BE49-F238E27FC236}">
                    <a16:creationId xmlns:a16="http://schemas.microsoft.com/office/drawing/2014/main" id="{B78F2FDE-85C9-4650-919F-C35464007D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310" name="Freeform 34">
                <a:extLst>
                  <a:ext uri="{FF2B5EF4-FFF2-40B4-BE49-F238E27FC236}">
                    <a16:creationId xmlns:a16="http://schemas.microsoft.com/office/drawing/2014/main" id="{57DD2F8B-5242-455C-B03F-E2F6B6732E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11" name="Freeform 37">
                <a:extLst>
                  <a:ext uri="{FF2B5EF4-FFF2-40B4-BE49-F238E27FC236}">
                    <a16:creationId xmlns:a16="http://schemas.microsoft.com/office/drawing/2014/main" id="{B8CE3E90-8A76-4CD5-B28C-D71FF3718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89" name="Group 288">
              <a:extLst>
                <a:ext uri="{FF2B5EF4-FFF2-40B4-BE49-F238E27FC236}">
                  <a16:creationId xmlns:a16="http://schemas.microsoft.com/office/drawing/2014/main" id="{4C374541-D033-4B72-A232-5461EEAD4D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02" name="Freeform 35">
                <a:extLst>
                  <a:ext uri="{FF2B5EF4-FFF2-40B4-BE49-F238E27FC236}">
                    <a16:creationId xmlns:a16="http://schemas.microsoft.com/office/drawing/2014/main" id="{94766BAB-FE6E-4247-886B-736F831FE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03" name="Freeform 36">
                <a:extLst>
                  <a:ext uri="{FF2B5EF4-FFF2-40B4-BE49-F238E27FC236}">
                    <a16:creationId xmlns:a16="http://schemas.microsoft.com/office/drawing/2014/main" id="{3C954FB2-C7A0-468C-8AD2-C278DCA642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04" name="Freeform 38">
                <a:extLst>
                  <a:ext uri="{FF2B5EF4-FFF2-40B4-BE49-F238E27FC236}">
                    <a16:creationId xmlns:a16="http://schemas.microsoft.com/office/drawing/2014/main" id="{F52FBFD5-A528-4DB8-A802-814A7E421D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05" name="Freeform 39">
                <a:extLst>
                  <a:ext uri="{FF2B5EF4-FFF2-40B4-BE49-F238E27FC236}">
                    <a16:creationId xmlns:a16="http://schemas.microsoft.com/office/drawing/2014/main" id="{E57CCB6D-72AF-4D41-8C6C-9750D43DC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06" name="Freeform 40">
                <a:extLst>
                  <a:ext uri="{FF2B5EF4-FFF2-40B4-BE49-F238E27FC236}">
                    <a16:creationId xmlns:a16="http://schemas.microsoft.com/office/drawing/2014/main" id="{19D203AA-CF94-405B-800C-0C79855218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07" name="Rectangle 41">
                <a:extLst>
                  <a:ext uri="{FF2B5EF4-FFF2-40B4-BE49-F238E27FC236}">
                    <a16:creationId xmlns:a16="http://schemas.microsoft.com/office/drawing/2014/main" id="{7D053665-E810-419F-9D63-2A54CB477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grpSp>
          <p:nvGrpSpPr>
            <p:cNvPr id="290" name="Group 289">
              <a:extLst>
                <a:ext uri="{FF2B5EF4-FFF2-40B4-BE49-F238E27FC236}">
                  <a16:creationId xmlns:a16="http://schemas.microsoft.com/office/drawing/2014/main" id="{DEAF6153-6BF6-448C-81C1-2817B0F7800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98" name="Freeform 32">
                <a:extLst>
                  <a:ext uri="{FF2B5EF4-FFF2-40B4-BE49-F238E27FC236}">
                    <a16:creationId xmlns:a16="http://schemas.microsoft.com/office/drawing/2014/main" id="{A7E0D3C0-552C-4741-AFBE-E665CEA06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99" name="Freeform 33">
                <a:extLst>
                  <a:ext uri="{FF2B5EF4-FFF2-40B4-BE49-F238E27FC236}">
                    <a16:creationId xmlns:a16="http://schemas.microsoft.com/office/drawing/2014/main" id="{CAF96EBF-4E74-4F88-BD05-A4AE1694A4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300" name="Freeform 34">
                <a:extLst>
                  <a:ext uri="{FF2B5EF4-FFF2-40B4-BE49-F238E27FC236}">
                    <a16:creationId xmlns:a16="http://schemas.microsoft.com/office/drawing/2014/main" id="{D49C51B9-E4E4-410D-8AAB-7E308A1D45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01" name="Freeform 37">
                <a:extLst>
                  <a:ext uri="{FF2B5EF4-FFF2-40B4-BE49-F238E27FC236}">
                    <a16:creationId xmlns:a16="http://schemas.microsoft.com/office/drawing/2014/main" id="{354F0627-1BD6-4455-967A-32DB31C82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91" name="Group 290">
              <a:extLst>
                <a:ext uri="{FF2B5EF4-FFF2-40B4-BE49-F238E27FC236}">
                  <a16:creationId xmlns:a16="http://schemas.microsoft.com/office/drawing/2014/main" id="{BC21AED9-0CB5-426C-A1C4-6EEB548050D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292" name="Freeform 35">
                <a:extLst>
                  <a:ext uri="{FF2B5EF4-FFF2-40B4-BE49-F238E27FC236}">
                    <a16:creationId xmlns:a16="http://schemas.microsoft.com/office/drawing/2014/main" id="{8D8A778B-9916-47AC-A28A-07F01A83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293" name="Freeform 36">
                <a:extLst>
                  <a:ext uri="{FF2B5EF4-FFF2-40B4-BE49-F238E27FC236}">
                    <a16:creationId xmlns:a16="http://schemas.microsoft.com/office/drawing/2014/main" id="{65323B96-DF0E-463C-B290-C22D3C5532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294" name="Freeform 38">
                <a:extLst>
                  <a:ext uri="{FF2B5EF4-FFF2-40B4-BE49-F238E27FC236}">
                    <a16:creationId xmlns:a16="http://schemas.microsoft.com/office/drawing/2014/main" id="{65A0E255-1142-422E-A62A-5044177C5A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95" name="Freeform 39">
                <a:extLst>
                  <a:ext uri="{FF2B5EF4-FFF2-40B4-BE49-F238E27FC236}">
                    <a16:creationId xmlns:a16="http://schemas.microsoft.com/office/drawing/2014/main" id="{233A955D-DB0D-42F8-B490-E01FB9C45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296" name="Freeform 40">
                <a:extLst>
                  <a:ext uri="{FF2B5EF4-FFF2-40B4-BE49-F238E27FC236}">
                    <a16:creationId xmlns:a16="http://schemas.microsoft.com/office/drawing/2014/main" id="{F0F0C29B-EB52-470C-AF64-FC54F5C250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97" name="Rectangle 41">
                <a:extLst>
                  <a:ext uri="{FF2B5EF4-FFF2-40B4-BE49-F238E27FC236}">
                    <a16:creationId xmlns:a16="http://schemas.microsoft.com/office/drawing/2014/main" id="{A6C0E942-454D-483D-84FB-89308C8F15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sp>
        <p:nvSpPr>
          <p:cNvPr id="2" name="Title 1">
            <a:extLst>
              <a:ext uri="{FF2B5EF4-FFF2-40B4-BE49-F238E27FC236}">
                <a16:creationId xmlns:a16="http://schemas.microsoft.com/office/drawing/2014/main" id="{9A134327-4864-46BB-A57A-7055C9E3AEC1}"/>
              </a:ext>
            </a:extLst>
          </p:cNvPr>
          <p:cNvSpPr>
            <a:spLocks noGrp="1"/>
          </p:cNvSpPr>
          <p:nvPr>
            <p:ph type="title"/>
          </p:nvPr>
        </p:nvSpPr>
        <p:spPr>
          <a:xfrm>
            <a:off x="1143001" y="1007533"/>
            <a:ext cx="9905998" cy="1092200"/>
          </a:xfrm>
        </p:spPr>
        <p:txBody>
          <a:bodyPr>
            <a:normAutofit/>
          </a:bodyPr>
          <a:lstStyle/>
          <a:p>
            <a:pPr algn="ctr"/>
            <a:r>
              <a:rPr lang="en-US" sz="4000" dirty="0"/>
              <a:t>OUTLINES:</a:t>
            </a:r>
          </a:p>
        </p:txBody>
      </p:sp>
      <p:sp>
        <p:nvSpPr>
          <p:cNvPr id="276" name="Content Placeholder 275">
            <a:extLst>
              <a:ext uri="{FF2B5EF4-FFF2-40B4-BE49-F238E27FC236}">
                <a16:creationId xmlns:a16="http://schemas.microsoft.com/office/drawing/2014/main" id="{2A1D1C27-12DA-B37D-0D03-5ACEF5876B6E}"/>
              </a:ext>
            </a:extLst>
          </p:cNvPr>
          <p:cNvSpPr>
            <a:spLocks noGrp="1"/>
          </p:cNvSpPr>
          <p:nvPr>
            <p:ph idx="1"/>
          </p:nvPr>
        </p:nvSpPr>
        <p:spPr>
          <a:xfrm>
            <a:off x="1143001" y="2252134"/>
            <a:ext cx="9905999" cy="3454399"/>
          </a:xfrm>
        </p:spPr>
        <p:txBody>
          <a:bodyPr vert="horz" lIns="91440" tIns="45720" rIns="91440" bIns="45720" rtlCol="0" anchor="ctr">
            <a:noAutofit/>
          </a:bodyPr>
          <a:lstStyle/>
          <a:p>
            <a:pPr>
              <a:lnSpc>
                <a:spcPct val="110000"/>
              </a:lnSpc>
            </a:pPr>
            <a:r>
              <a:rPr lang="en-US" sz="2000" b="1" dirty="0">
                <a:latin typeface="Arial"/>
                <a:cs typeface="Arial"/>
              </a:rPr>
              <a:t>Problem Statement </a:t>
            </a:r>
            <a:endParaRPr lang="en-US" sz="2000" dirty="0">
              <a:latin typeface="Tw Cen MT" panose="020B0602020104020603"/>
              <a:cs typeface="Arial"/>
            </a:endParaRPr>
          </a:p>
          <a:p>
            <a:pPr>
              <a:lnSpc>
                <a:spcPct val="110000"/>
              </a:lnSpc>
            </a:pPr>
            <a:r>
              <a:rPr lang="en-US" sz="2000" b="1" dirty="0">
                <a:latin typeface="Arial"/>
                <a:cs typeface="Arial"/>
              </a:rPr>
              <a:t>Proposed System/Solution</a:t>
            </a:r>
            <a:endParaRPr lang="en-US" sz="2000" dirty="0"/>
          </a:p>
          <a:p>
            <a:pPr>
              <a:lnSpc>
                <a:spcPct val="110000"/>
              </a:lnSpc>
            </a:pPr>
            <a:r>
              <a:rPr lang="en-US" sz="2000" b="1" dirty="0">
                <a:latin typeface="Arial"/>
                <a:cs typeface="Arial"/>
              </a:rPr>
              <a:t>System Development Approach</a:t>
            </a:r>
            <a:endParaRPr lang="en-US" sz="2000" dirty="0">
              <a:latin typeface="Arial"/>
              <a:cs typeface="Arial"/>
            </a:endParaRPr>
          </a:p>
          <a:p>
            <a:pPr>
              <a:lnSpc>
                <a:spcPct val="110000"/>
              </a:lnSpc>
            </a:pPr>
            <a:r>
              <a:rPr lang="en-US" sz="2000" b="1" dirty="0">
                <a:latin typeface="Arial"/>
                <a:cs typeface="Arial"/>
              </a:rPr>
              <a:t>Algorithm &amp; Deployment  </a:t>
            </a:r>
            <a:endParaRPr lang="en-US" sz="2000" dirty="0"/>
          </a:p>
          <a:p>
            <a:pPr>
              <a:lnSpc>
                <a:spcPct val="110000"/>
              </a:lnSpc>
            </a:pPr>
            <a:r>
              <a:rPr lang="en-US" sz="2000" b="1" dirty="0">
                <a:latin typeface="Arial"/>
                <a:cs typeface="Arial"/>
              </a:rPr>
              <a:t>Result (Output Image)</a:t>
            </a:r>
            <a:endParaRPr lang="en-US" sz="2000" dirty="0"/>
          </a:p>
          <a:p>
            <a:pPr>
              <a:lnSpc>
                <a:spcPct val="110000"/>
              </a:lnSpc>
            </a:pPr>
            <a:r>
              <a:rPr lang="en-US" sz="2000" b="1" dirty="0">
                <a:latin typeface="Arial"/>
                <a:cs typeface="Arial"/>
              </a:rPr>
              <a:t>Conclusion</a:t>
            </a:r>
            <a:endParaRPr lang="en-US" sz="2000" dirty="0"/>
          </a:p>
          <a:p>
            <a:pPr>
              <a:lnSpc>
                <a:spcPct val="110000"/>
              </a:lnSpc>
            </a:pPr>
            <a:r>
              <a:rPr lang="en-US" sz="2000" b="1" dirty="0">
                <a:latin typeface="Arial"/>
                <a:cs typeface="Arial"/>
              </a:rPr>
              <a:t>Future Scope</a:t>
            </a:r>
            <a:endParaRPr lang="en-US" sz="2000" dirty="0"/>
          </a:p>
          <a:p>
            <a:pPr>
              <a:lnSpc>
                <a:spcPct val="110000"/>
              </a:lnSpc>
            </a:pPr>
            <a:r>
              <a:rPr lang="en-US" sz="2000" b="1" dirty="0">
                <a:latin typeface="Arial"/>
                <a:cs typeface="Arial"/>
              </a:rPr>
              <a:t>References</a:t>
            </a:r>
            <a:endParaRPr lang="en-US" sz="2000" dirty="0"/>
          </a:p>
          <a:p>
            <a:pPr>
              <a:lnSpc>
                <a:spcPct val="110000"/>
              </a:lnSpc>
            </a:pPr>
            <a:endParaRPr lang="en-US" sz="1700" dirty="0"/>
          </a:p>
        </p:txBody>
      </p:sp>
    </p:spTree>
    <p:extLst>
      <p:ext uri="{BB962C8B-B14F-4D97-AF65-F5344CB8AC3E}">
        <p14:creationId xmlns:p14="http://schemas.microsoft.com/office/powerpoint/2010/main" val="302665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 name="Rectangle 90">
            <a:extLst>
              <a:ext uri="{FF2B5EF4-FFF2-40B4-BE49-F238E27FC236}">
                <a16:creationId xmlns:a16="http://schemas.microsoft.com/office/drawing/2014/main" id="{5BE62A68-92FB-4DA6-B1D6-FA043544A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pic>
        <p:nvPicPr>
          <p:cNvPr id="93" name="Picture 2">
            <a:extLst>
              <a:ext uri="{FF2B5EF4-FFF2-40B4-BE49-F238E27FC236}">
                <a16:creationId xmlns:a16="http://schemas.microsoft.com/office/drawing/2014/main" id="{10A6DFCC-5864-48A7-8196-CBCF038BB8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email">
            <a:alphaModFix amt="30000"/>
            <a:extLst>
              <a:ext uri="{28A0092B-C50C-407E-A947-70E740481C1C}">
                <a14:useLocalDpi xmlns:a14="http://schemas.microsoft.com/office/drawing/2010/main"/>
              </a:ext>
            </a:extLst>
          </a:blip>
          <a:srcRect/>
          <a:stretch>
            <a:fillRect/>
          </a:stretch>
        </p:blipFill>
        <p:spPr bwMode="auto">
          <a:xfrm>
            <a:off x="-2783" y="0"/>
            <a:ext cx="12188952" cy="6858000"/>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grpSp>
        <p:nvGrpSpPr>
          <p:cNvPr id="95" name="Group 94">
            <a:extLst>
              <a:ext uri="{FF2B5EF4-FFF2-40B4-BE49-F238E27FC236}">
                <a16:creationId xmlns:a16="http://schemas.microsoft.com/office/drawing/2014/main" id="{03CA880E-A155-41A2-B87D-21AC3CE333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bg2">
                  <a:lumMod val="60000"/>
                  <a:lumOff val="40000"/>
                </a:schemeClr>
              </a:gs>
            </a:gsLst>
            <a:lin ang="5400000" scaled="0"/>
            <a:tileRect/>
          </a:gradFill>
        </p:grpSpPr>
        <p:sp>
          <p:nvSpPr>
            <p:cNvPr id="96" name="Rectangle 5">
              <a:extLst>
                <a:ext uri="{FF2B5EF4-FFF2-40B4-BE49-F238E27FC236}">
                  <a16:creationId xmlns:a16="http://schemas.microsoft.com/office/drawing/2014/main" id="{AD179668-A46F-4D4C-8C75-2F3B4B5787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97" name="Freeform 6">
              <a:extLst>
                <a:ext uri="{FF2B5EF4-FFF2-40B4-BE49-F238E27FC236}">
                  <a16:creationId xmlns:a16="http://schemas.microsoft.com/office/drawing/2014/main" id="{0DB283C2-E19A-4A75-909F-450DB72DEC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8" name="Freeform 7">
              <a:extLst>
                <a:ext uri="{FF2B5EF4-FFF2-40B4-BE49-F238E27FC236}">
                  <a16:creationId xmlns:a16="http://schemas.microsoft.com/office/drawing/2014/main" id="{B674E08A-09B5-42AD-805C-43DAE1D0BE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9" name="Freeform 8">
              <a:extLst>
                <a:ext uri="{FF2B5EF4-FFF2-40B4-BE49-F238E27FC236}">
                  <a16:creationId xmlns:a16="http://schemas.microsoft.com/office/drawing/2014/main" id="{248B903F-D11E-41B4-A6F7-5ACF56D76B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0" name="Freeform 9">
              <a:extLst>
                <a:ext uri="{FF2B5EF4-FFF2-40B4-BE49-F238E27FC236}">
                  <a16:creationId xmlns:a16="http://schemas.microsoft.com/office/drawing/2014/main" id="{68B65942-DED3-475B-B28D-839E15541C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1" name="Freeform 10">
              <a:extLst>
                <a:ext uri="{FF2B5EF4-FFF2-40B4-BE49-F238E27FC236}">
                  <a16:creationId xmlns:a16="http://schemas.microsoft.com/office/drawing/2014/main" id="{54C02C20-8E50-4D5F-9E89-7266186B1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2" name="Freeform 11">
              <a:extLst>
                <a:ext uri="{FF2B5EF4-FFF2-40B4-BE49-F238E27FC236}">
                  <a16:creationId xmlns:a16="http://schemas.microsoft.com/office/drawing/2014/main" id="{057C79DE-C22B-4732-B921-1EEF64DAD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3" name="Freeform 12">
              <a:extLst>
                <a:ext uri="{FF2B5EF4-FFF2-40B4-BE49-F238E27FC236}">
                  <a16:creationId xmlns:a16="http://schemas.microsoft.com/office/drawing/2014/main" id="{21E55FE5-F856-4E6D-A505-4A5AA92FC2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4" name="Freeform 13">
              <a:extLst>
                <a:ext uri="{FF2B5EF4-FFF2-40B4-BE49-F238E27FC236}">
                  <a16:creationId xmlns:a16="http://schemas.microsoft.com/office/drawing/2014/main" id="{564ACC84-D8A2-43FB-AB43-D7A892AC83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5" name="Freeform 14">
              <a:extLst>
                <a:ext uri="{FF2B5EF4-FFF2-40B4-BE49-F238E27FC236}">
                  <a16:creationId xmlns:a16="http://schemas.microsoft.com/office/drawing/2014/main" id="{33DE6074-A243-4841-8A21-41739E524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6" name="Freeform 15">
              <a:extLst>
                <a:ext uri="{FF2B5EF4-FFF2-40B4-BE49-F238E27FC236}">
                  <a16:creationId xmlns:a16="http://schemas.microsoft.com/office/drawing/2014/main" id="{6AD73007-A6A4-498E-8AF9-C3F7D61DCD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7" name="Line 16">
              <a:extLst>
                <a:ext uri="{FF2B5EF4-FFF2-40B4-BE49-F238E27FC236}">
                  <a16:creationId xmlns:a16="http://schemas.microsoft.com/office/drawing/2014/main" id="{541BFD40-70B0-48BA-9216-9C67411F450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8" name="Freeform 17">
              <a:extLst>
                <a:ext uri="{FF2B5EF4-FFF2-40B4-BE49-F238E27FC236}">
                  <a16:creationId xmlns:a16="http://schemas.microsoft.com/office/drawing/2014/main" id="{7DFC59A5-0E43-4308-8BFB-F505CFB549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9" name="Freeform 18">
              <a:extLst>
                <a:ext uri="{FF2B5EF4-FFF2-40B4-BE49-F238E27FC236}">
                  <a16:creationId xmlns:a16="http://schemas.microsoft.com/office/drawing/2014/main" id="{0852232F-7FE7-4B61-AC34-F29289DAC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0" name="Freeform 19">
              <a:extLst>
                <a:ext uri="{FF2B5EF4-FFF2-40B4-BE49-F238E27FC236}">
                  <a16:creationId xmlns:a16="http://schemas.microsoft.com/office/drawing/2014/main" id="{F2467A7F-F122-4464-A682-8C4DB1DA1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1" name="Freeform 20">
              <a:extLst>
                <a:ext uri="{FF2B5EF4-FFF2-40B4-BE49-F238E27FC236}">
                  <a16:creationId xmlns:a16="http://schemas.microsoft.com/office/drawing/2014/main" id="{2178D569-0695-49D6-8261-1BF6E2E48F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2" name="Rectangle 21">
              <a:extLst>
                <a:ext uri="{FF2B5EF4-FFF2-40B4-BE49-F238E27FC236}">
                  <a16:creationId xmlns:a16="http://schemas.microsoft.com/office/drawing/2014/main" id="{E289FFF1-2E96-4F4A-94D2-D1FED6AE8AA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13" name="Freeform 22">
              <a:extLst>
                <a:ext uri="{FF2B5EF4-FFF2-40B4-BE49-F238E27FC236}">
                  <a16:creationId xmlns:a16="http://schemas.microsoft.com/office/drawing/2014/main" id="{F0509D92-D47A-49BC-899A-0C2AB53BC6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4" name="Freeform 23">
              <a:extLst>
                <a:ext uri="{FF2B5EF4-FFF2-40B4-BE49-F238E27FC236}">
                  <a16:creationId xmlns:a16="http://schemas.microsoft.com/office/drawing/2014/main" id="{606E419B-186B-4DA7-95FA-F921A2D3FC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5" name="Freeform 24">
              <a:extLst>
                <a:ext uri="{FF2B5EF4-FFF2-40B4-BE49-F238E27FC236}">
                  <a16:creationId xmlns:a16="http://schemas.microsoft.com/office/drawing/2014/main" id="{35DBBAC4-A0DC-44A6-A64F-3FF22BC30B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6" name="Freeform 25">
              <a:extLst>
                <a:ext uri="{FF2B5EF4-FFF2-40B4-BE49-F238E27FC236}">
                  <a16:creationId xmlns:a16="http://schemas.microsoft.com/office/drawing/2014/main" id="{45359546-A3CF-4560-869D-4C642B0F75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7" name="Freeform 26">
              <a:extLst>
                <a:ext uri="{FF2B5EF4-FFF2-40B4-BE49-F238E27FC236}">
                  <a16:creationId xmlns:a16="http://schemas.microsoft.com/office/drawing/2014/main" id="{A9D2DDA1-3EE0-4B5E-8107-6000BCB2B4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8" name="Freeform 27">
              <a:extLst>
                <a:ext uri="{FF2B5EF4-FFF2-40B4-BE49-F238E27FC236}">
                  <a16:creationId xmlns:a16="http://schemas.microsoft.com/office/drawing/2014/main" id="{6DA22C48-18EA-47BE-B75A-9594E025BE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9" name="Freeform 28">
              <a:extLst>
                <a:ext uri="{FF2B5EF4-FFF2-40B4-BE49-F238E27FC236}">
                  <a16:creationId xmlns:a16="http://schemas.microsoft.com/office/drawing/2014/main" id="{411A5F9B-C5BD-4FE0-BEE1-5FA9B82FB3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0" name="Freeform 29">
              <a:extLst>
                <a:ext uri="{FF2B5EF4-FFF2-40B4-BE49-F238E27FC236}">
                  <a16:creationId xmlns:a16="http://schemas.microsoft.com/office/drawing/2014/main" id="{AFFCFD60-FB34-408B-A2EA-311A1093D0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1" name="Freeform 30">
              <a:extLst>
                <a:ext uri="{FF2B5EF4-FFF2-40B4-BE49-F238E27FC236}">
                  <a16:creationId xmlns:a16="http://schemas.microsoft.com/office/drawing/2014/main" id="{72B9EBCA-3EF6-4296-80E0-CD849B27E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2" name="Freeform 31">
              <a:extLst>
                <a:ext uri="{FF2B5EF4-FFF2-40B4-BE49-F238E27FC236}">
                  <a16:creationId xmlns:a16="http://schemas.microsoft.com/office/drawing/2014/main" id="{CC021197-0DB7-42B6-93BB-32252A9373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9A134327-4864-46BB-A57A-7055C9E3AEC1}"/>
              </a:ext>
            </a:extLst>
          </p:cNvPr>
          <p:cNvSpPr>
            <a:spLocks noGrp="1"/>
          </p:cNvSpPr>
          <p:nvPr>
            <p:ph type="title"/>
          </p:nvPr>
        </p:nvSpPr>
        <p:spPr>
          <a:xfrm>
            <a:off x="955801" y="1324009"/>
            <a:ext cx="2870772" cy="1078913"/>
          </a:xfrm>
        </p:spPr>
        <p:txBody>
          <a:bodyPr>
            <a:noAutofit/>
          </a:bodyPr>
          <a:lstStyle/>
          <a:p>
            <a:pPr algn="r"/>
            <a:r>
              <a:rPr lang="en-US" b="1" dirty="0">
                <a:solidFill>
                  <a:srgbClr val="FFFFFF"/>
                </a:solidFill>
                <a:latin typeface="Times New Roman"/>
                <a:cs typeface="Times New Roman"/>
              </a:rPr>
              <a:t>PROBLEM STATEMET</a:t>
            </a:r>
            <a:r>
              <a:rPr lang="en-US" dirty="0">
                <a:solidFill>
                  <a:srgbClr val="FFFFFF"/>
                </a:solidFill>
                <a:latin typeface="Times New Roman"/>
                <a:cs typeface="Times New Roman"/>
              </a:rPr>
              <a:t>:</a:t>
            </a:r>
          </a:p>
        </p:txBody>
      </p:sp>
      <p:sp useBgFill="1">
        <p:nvSpPr>
          <p:cNvPr id="124" name="Round Diagonal Corner Rectangle 6">
            <a:extLst>
              <a:ext uri="{FF2B5EF4-FFF2-40B4-BE49-F238E27FC236}">
                <a16:creationId xmlns:a16="http://schemas.microsoft.com/office/drawing/2014/main" id="{7C30BDFE-E13B-4CD1-9371-FAEDFF80C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853439"/>
            <a:ext cx="6987476" cy="4760505"/>
          </a:xfrm>
          <a:prstGeom prst="round2DiagRect">
            <a:avLst>
              <a:gd name="adj1" fmla="val 7418"/>
              <a:gd name="adj2" fmla="val 0"/>
            </a:avLst>
          </a:prstGeom>
          <a:ln w="19050" cap="sq">
            <a:solidFill>
              <a:schemeClr val="bg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6" name="Group 125">
            <a:extLst>
              <a:ext uri="{FF2B5EF4-FFF2-40B4-BE49-F238E27FC236}">
                <a16:creationId xmlns:a16="http://schemas.microsoft.com/office/drawing/2014/main" id="{A847D4E2-EA7B-40EF-8062-D1FAF838F6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79200" y="0"/>
            <a:ext cx="674688" cy="6848476"/>
            <a:chOff x="11364912" y="0"/>
            <a:chExt cx="674688" cy="6848476"/>
          </a:xfrm>
          <a:gradFill flip="none" rotWithShape="1">
            <a:gsLst>
              <a:gs pos="0">
                <a:schemeClr val="bg2"/>
              </a:gs>
              <a:gs pos="100000">
                <a:schemeClr val="bg2">
                  <a:lumMod val="60000"/>
                  <a:lumOff val="40000"/>
                  <a:alpha val="60000"/>
                </a:schemeClr>
              </a:gs>
            </a:gsLst>
            <a:lin ang="5400000" scaled="0"/>
            <a:tileRect/>
          </a:gradFill>
        </p:grpSpPr>
        <p:sp>
          <p:nvSpPr>
            <p:cNvPr id="127" name="Freeform 32">
              <a:extLst>
                <a:ext uri="{FF2B5EF4-FFF2-40B4-BE49-F238E27FC236}">
                  <a16:creationId xmlns:a16="http://schemas.microsoft.com/office/drawing/2014/main" id="{F1549F3B-53A1-4D15-8E8E-4297D91B8D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8" name="Freeform 33">
              <a:extLst>
                <a:ext uri="{FF2B5EF4-FFF2-40B4-BE49-F238E27FC236}">
                  <a16:creationId xmlns:a16="http://schemas.microsoft.com/office/drawing/2014/main" id="{841347B2-F767-433C-946A-1B19B4C40E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9" name="Freeform 34">
              <a:extLst>
                <a:ext uri="{FF2B5EF4-FFF2-40B4-BE49-F238E27FC236}">
                  <a16:creationId xmlns:a16="http://schemas.microsoft.com/office/drawing/2014/main" id="{B34A4847-B6CA-4001-8EB1-33B3854A44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0" name="Freeform 35">
              <a:extLst>
                <a:ext uri="{FF2B5EF4-FFF2-40B4-BE49-F238E27FC236}">
                  <a16:creationId xmlns:a16="http://schemas.microsoft.com/office/drawing/2014/main" id="{EF334B32-D0A0-45DE-99CB-37A3E56ECE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1" name="Freeform 36">
              <a:extLst>
                <a:ext uri="{FF2B5EF4-FFF2-40B4-BE49-F238E27FC236}">
                  <a16:creationId xmlns:a16="http://schemas.microsoft.com/office/drawing/2014/main" id="{5D1098DF-5812-4A6F-A4B7-AFEBEDA983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2" name="Freeform 37">
              <a:extLst>
                <a:ext uri="{FF2B5EF4-FFF2-40B4-BE49-F238E27FC236}">
                  <a16:creationId xmlns:a16="http://schemas.microsoft.com/office/drawing/2014/main" id="{2A72CC5D-2EA1-4ABD-B694-045401D7F2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3" name="Freeform 38">
              <a:extLst>
                <a:ext uri="{FF2B5EF4-FFF2-40B4-BE49-F238E27FC236}">
                  <a16:creationId xmlns:a16="http://schemas.microsoft.com/office/drawing/2014/main" id="{47B8C57D-403F-4D5B-9724-24276E99B4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4" name="Freeform 39">
              <a:extLst>
                <a:ext uri="{FF2B5EF4-FFF2-40B4-BE49-F238E27FC236}">
                  <a16:creationId xmlns:a16="http://schemas.microsoft.com/office/drawing/2014/main" id="{4890E5D3-F793-4B6A-AA8F-1F6C03BD1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5" name="Freeform 40">
              <a:extLst>
                <a:ext uri="{FF2B5EF4-FFF2-40B4-BE49-F238E27FC236}">
                  <a16:creationId xmlns:a16="http://schemas.microsoft.com/office/drawing/2014/main" id="{68A2FE4A-346D-4EA5-B377-EED4515161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6" name="Rectangle 41">
              <a:extLst>
                <a:ext uri="{FF2B5EF4-FFF2-40B4-BE49-F238E27FC236}">
                  <a16:creationId xmlns:a16="http://schemas.microsoft.com/office/drawing/2014/main" id="{2F12D5D5-9BB1-4D89-B5B4-8F8353825B7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grpSp>
      <p:sp>
        <p:nvSpPr>
          <p:cNvPr id="4" name="Content Placeholder 3">
            <a:extLst>
              <a:ext uri="{FF2B5EF4-FFF2-40B4-BE49-F238E27FC236}">
                <a16:creationId xmlns:a16="http://schemas.microsoft.com/office/drawing/2014/main" id="{3C288E2B-4AD4-9D3F-A796-BCFAFB798DD8}"/>
              </a:ext>
            </a:extLst>
          </p:cNvPr>
          <p:cNvSpPr>
            <a:spLocks noGrp="1"/>
          </p:cNvSpPr>
          <p:nvPr>
            <p:ph idx="1"/>
          </p:nvPr>
        </p:nvSpPr>
        <p:spPr>
          <a:xfrm>
            <a:off x="1141412" y="5546868"/>
            <a:ext cx="9905999" cy="244333"/>
          </a:xfrm>
        </p:spPr>
        <p:txBody>
          <a:bodyPr vert="horz" lIns="91440" tIns="45720" rIns="91440" bIns="45720" rtlCol="0" anchor="t">
            <a:normAutofit fontScale="40000" lnSpcReduction="20000"/>
          </a:bodyPr>
          <a:lstStyle/>
          <a:p>
            <a:pPr marL="0" indent="0">
              <a:buNone/>
            </a:pPr>
            <a:r>
              <a:rPr lang="en-US" dirty="0"/>
              <a:t>P</a:t>
            </a:r>
          </a:p>
        </p:txBody>
      </p:sp>
      <p:sp>
        <p:nvSpPr>
          <p:cNvPr id="9" name="TextBox 8">
            <a:extLst>
              <a:ext uri="{FF2B5EF4-FFF2-40B4-BE49-F238E27FC236}">
                <a16:creationId xmlns:a16="http://schemas.microsoft.com/office/drawing/2014/main" id="{961F1153-D041-B700-E069-70C4D21FA964}"/>
              </a:ext>
            </a:extLst>
          </p:cNvPr>
          <p:cNvSpPr txBox="1"/>
          <p:nvPr/>
        </p:nvSpPr>
        <p:spPr>
          <a:xfrm>
            <a:off x="4294910" y="1717964"/>
            <a:ext cx="6331525"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Problem Statement: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pic>
        <p:nvPicPr>
          <p:cNvPr id="5" name="Picture 4">
            <a:extLst>
              <a:ext uri="{FF2B5EF4-FFF2-40B4-BE49-F238E27FC236}">
                <a16:creationId xmlns:a16="http://schemas.microsoft.com/office/drawing/2014/main" id="{E9EC6690-FFFD-A66E-FA82-05D5A191A839}"/>
              </a:ext>
            </a:extLst>
          </p:cNvPr>
          <p:cNvPicPr>
            <a:picLocks noChangeAspect="1"/>
          </p:cNvPicPr>
          <p:nvPr/>
        </p:nvPicPr>
        <p:blipFill>
          <a:blip r:embed="rId4"/>
          <a:stretch>
            <a:fillRect/>
          </a:stretch>
        </p:blipFill>
        <p:spPr>
          <a:xfrm>
            <a:off x="773398" y="2449610"/>
            <a:ext cx="3121152" cy="2081784"/>
          </a:xfrm>
          <a:prstGeom prst="rect">
            <a:avLst/>
          </a:prstGeom>
        </p:spPr>
      </p:pic>
    </p:spTree>
    <p:extLst>
      <p:ext uri="{BB962C8B-B14F-4D97-AF65-F5344CB8AC3E}">
        <p14:creationId xmlns:p14="http://schemas.microsoft.com/office/powerpoint/2010/main" val="95663947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4F439-6F4E-4BCD-9A8D-B3943844CA21}"/>
              </a:ext>
            </a:extLst>
          </p:cNvPr>
          <p:cNvSpPr>
            <a:spLocks noGrp="1"/>
          </p:cNvSpPr>
          <p:nvPr>
            <p:ph type="title"/>
          </p:nvPr>
        </p:nvSpPr>
        <p:spPr>
          <a:xfrm>
            <a:off x="1141413" y="618518"/>
            <a:ext cx="9905998" cy="1478570"/>
          </a:xfrm>
        </p:spPr>
        <p:txBody>
          <a:bodyPr>
            <a:normAutofit/>
          </a:bodyPr>
          <a:lstStyle/>
          <a:p>
            <a:r>
              <a:rPr lang="en-US" sz="3200" b="1" dirty="0">
                <a:ea typeface="+mj-lt"/>
                <a:cs typeface="+mj-lt"/>
              </a:rPr>
              <a:t>Proposed System/Solution:</a:t>
            </a:r>
            <a:endParaRPr lang="en-US" sz="3200" dirty="0">
              <a:ea typeface="+mj-lt"/>
              <a:cs typeface="+mj-lt"/>
            </a:endParaRPr>
          </a:p>
        </p:txBody>
      </p:sp>
      <p:sp>
        <p:nvSpPr>
          <p:cNvPr id="11" name="Content Placeholder 10">
            <a:extLst>
              <a:ext uri="{FF2B5EF4-FFF2-40B4-BE49-F238E27FC236}">
                <a16:creationId xmlns:a16="http://schemas.microsoft.com/office/drawing/2014/main" id="{4D3D4AF8-622B-19DB-93D5-4EBAAD37B61F}"/>
              </a:ext>
            </a:extLst>
          </p:cNvPr>
          <p:cNvSpPr>
            <a:spLocks noGrp="1"/>
          </p:cNvSpPr>
          <p:nvPr>
            <p:ph idx="1"/>
          </p:nvPr>
        </p:nvSpPr>
        <p:spPr>
          <a:xfrm>
            <a:off x="1038740" y="1712977"/>
            <a:ext cx="6444376" cy="3541714"/>
          </a:xfrm>
        </p:spPr>
        <p:txBody>
          <a:bodyPr vert="horz" lIns="91440" tIns="45720" rIns="91440" bIns="45720" rtlCol="0" anchor="t">
            <a:noAutofit/>
          </a:bodyPr>
          <a:lstStyle/>
          <a:p>
            <a:r>
              <a:rPr lang="en-US" dirty="0">
                <a:latin typeface="Times New Roman"/>
                <a:ea typeface="+mn-lt"/>
                <a:cs typeface="+mn-lt"/>
              </a:rPr>
              <a:t>To address the menace of keyloggers, our proposed system will focus on developing a robust and proactive solution. Our system will involve the creation of an advanced keylogger detection and prevention mechanism that employs machine learning algorithms to identify and mitigate keylogger threats in real-time. Additionally, we will implement encryption techniques to secure sensitive data and prevent unauthorized access.</a:t>
            </a:r>
            <a:endParaRPr lang="en-US" dirty="0">
              <a:latin typeface="Times New Roman"/>
              <a:cs typeface="Times New Roman"/>
            </a:endParaRPr>
          </a:p>
        </p:txBody>
      </p:sp>
      <p:pic>
        <p:nvPicPr>
          <p:cNvPr id="4" name="Picture 3">
            <a:extLst>
              <a:ext uri="{FF2B5EF4-FFF2-40B4-BE49-F238E27FC236}">
                <a16:creationId xmlns:a16="http://schemas.microsoft.com/office/drawing/2014/main" id="{EEF9D5C8-B9BB-2738-9F3C-C65AC55C4D29}"/>
              </a:ext>
            </a:extLst>
          </p:cNvPr>
          <p:cNvPicPr>
            <a:picLocks noChangeAspect="1"/>
          </p:cNvPicPr>
          <p:nvPr/>
        </p:nvPicPr>
        <p:blipFill>
          <a:blip r:embed="rId4"/>
          <a:stretch>
            <a:fillRect/>
          </a:stretch>
        </p:blipFill>
        <p:spPr>
          <a:xfrm>
            <a:off x="7837714" y="1686540"/>
            <a:ext cx="3564295" cy="318403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4084789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9467-D86A-4D44-9E01-5796E5BDA396}"/>
              </a:ext>
            </a:extLst>
          </p:cNvPr>
          <p:cNvSpPr>
            <a:spLocks noGrp="1"/>
          </p:cNvSpPr>
          <p:nvPr>
            <p:ph type="title"/>
          </p:nvPr>
        </p:nvSpPr>
        <p:spPr>
          <a:xfrm>
            <a:off x="1139822" y="1176665"/>
            <a:ext cx="9912355" cy="177229"/>
          </a:xfrm>
        </p:spPr>
        <p:txBody>
          <a:bodyPr anchor="ctr">
            <a:normAutofit fontScale="90000"/>
          </a:bodyPr>
          <a:lstStyle/>
          <a:p>
            <a:pPr marL="285750" indent="-285750">
              <a:lnSpc>
                <a:spcPct val="120000"/>
              </a:lnSpc>
              <a:spcBef>
                <a:spcPts val="1000"/>
              </a:spcBef>
              <a:buFont typeface="Arial"/>
              <a:buChar char="•"/>
            </a:pPr>
            <a:r>
              <a:rPr lang="en-US" sz="3100" b="1" dirty="0">
                <a:latin typeface="Arial"/>
                <a:cs typeface="Arial"/>
              </a:rPr>
              <a:t>System Development Approach</a:t>
            </a:r>
            <a:r>
              <a:rPr lang="en-US" sz="1900" b="1" dirty="0">
                <a:latin typeface="Arial"/>
                <a:cs typeface="Arial"/>
              </a:rPr>
              <a:t>:</a:t>
            </a:r>
            <a:endParaRPr lang="en-US" sz="1900" dirty="0">
              <a:latin typeface="Arial"/>
              <a:cs typeface="Arial"/>
            </a:endParaRPr>
          </a:p>
          <a:p>
            <a:pPr algn="ctr"/>
            <a:endParaRPr lang="en-US" sz="3600" dirty="0"/>
          </a:p>
        </p:txBody>
      </p:sp>
      <p:sp>
        <p:nvSpPr>
          <p:cNvPr id="11" name="TextBox 10">
            <a:extLst>
              <a:ext uri="{FF2B5EF4-FFF2-40B4-BE49-F238E27FC236}">
                <a16:creationId xmlns:a16="http://schemas.microsoft.com/office/drawing/2014/main" id="{E57EA9FE-2218-DCF4-DC83-0618C0356FFE}"/>
              </a:ext>
            </a:extLst>
          </p:cNvPr>
          <p:cNvSpPr txBox="1"/>
          <p:nvPr/>
        </p:nvSpPr>
        <p:spPr>
          <a:xfrm>
            <a:off x="5347290" y="1677975"/>
            <a:ext cx="6331527"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Times New Roman"/>
                <a:ea typeface="+mn-lt"/>
                <a:cs typeface="+mn-lt"/>
              </a:rPr>
              <a:t>The development of our system will follow an iterative approach, starting with comprehensive research into existing keylogger detection methods and techniques. We will then design and implement our solution, leveraging machine learning algorithms for efficient detection and encryption techniques for data protection. Throughout the development process, rigorous testing and validation will be conducted to ensure the effectiveness and reliability of the system.</a:t>
            </a:r>
            <a:endParaRPr lang="en-US" sz="2400" dirty="0">
              <a:latin typeface="Times New Roman"/>
            </a:endParaRPr>
          </a:p>
        </p:txBody>
      </p:sp>
      <p:pic>
        <p:nvPicPr>
          <p:cNvPr id="4" name="Picture 3">
            <a:extLst>
              <a:ext uri="{FF2B5EF4-FFF2-40B4-BE49-F238E27FC236}">
                <a16:creationId xmlns:a16="http://schemas.microsoft.com/office/drawing/2014/main" id="{1ABE00A0-AEBE-4E58-45DB-9199B2CB24AE}"/>
              </a:ext>
            </a:extLst>
          </p:cNvPr>
          <p:cNvPicPr>
            <a:picLocks noChangeAspect="1"/>
          </p:cNvPicPr>
          <p:nvPr/>
        </p:nvPicPr>
        <p:blipFill>
          <a:blip r:embed="rId3"/>
          <a:stretch>
            <a:fillRect/>
          </a:stretch>
        </p:blipFill>
        <p:spPr>
          <a:xfrm>
            <a:off x="905069" y="1548882"/>
            <a:ext cx="4030825" cy="4043838"/>
          </a:xfrm>
          <a:prstGeom prst="rect">
            <a:avLst/>
          </a:prstGeom>
        </p:spPr>
      </p:pic>
    </p:spTree>
    <p:extLst>
      <p:ext uri="{BB962C8B-B14F-4D97-AF65-F5344CB8AC3E}">
        <p14:creationId xmlns:p14="http://schemas.microsoft.com/office/powerpoint/2010/main" val="3906540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4629F-F90D-2BC1-588A-8611DCF76ED1}"/>
              </a:ext>
            </a:extLst>
          </p:cNvPr>
          <p:cNvSpPr>
            <a:spLocks noGrp="1"/>
          </p:cNvSpPr>
          <p:nvPr>
            <p:ph type="title"/>
          </p:nvPr>
        </p:nvSpPr>
        <p:spPr>
          <a:xfrm>
            <a:off x="1328022" y="280625"/>
            <a:ext cx="6739327" cy="819355"/>
          </a:xfrm>
        </p:spPr>
        <p:txBody>
          <a:bodyPr>
            <a:normAutofit/>
          </a:bodyPr>
          <a:lstStyle/>
          <a:p>
            <a:r>
              <a:rPr lang="en-US" sz="2800" b="1" dirty="0">
                <a:latin typeface="Arial"/>
                <a:cs typeface="Arial"/>
              </a:rPr>
              <a:t>Algorithm &amp; Deployment :</a:t>
            </a:r>
            <a:endParaRPr lang="en-US" sz="2800" dirty="0"/>
          </a:p>
        </p:txBody>
      </p:sp>
      <p:pic>
        <p:nvPicPr>
          <p:cNvPr id="6" name="Picture Placeholder 5">
            <a:extLst>
              <a:ext uri="{FF2B5EF4-FFF2-40B4-BE49-F238E27FC236}">
                <a16:creationId xmlns:a16="http://schemas.microsoft.com/office/drawing/2014/main" id="{0726B032-2DDF-965F-5223-E3E64E19450D}"/>
              </a:ext>
            </a:extLst>
          </p:cNvPr>
          <p:cNvPicPr>
            <a:picLocks noGrp="1" noChangeAspect="1"/>
          </p:cNvPicPr>
          <p:nvPr>
            <p:ph type="pic" idx="1"/>
          </p:nvPr>
        </p:nvPicPr>
        <p:blipFill>
          <a:blip r:embed="rId2"/>
          <a:srcRect l="9484" r="9484"/>
          <a:stretch>
            <a:fillRect/>
          </a:stretch>
        </p:blipFill>
        <p:spPr>
          <a:xfrm>
            <a:off x="7399175" y="1709543"/>
            <a:ext cx="4011612" cy="3300412"/>
          </a:xfrm>
        </p:spPr>
      </p:pic>
      <p:sp>
        <p:nvSpPr>
          <p:cNvPr id="4" name="Text Placeholder 3">
            <a:extLst>
              <a:ext uri="{FF2B5EF4-FFF2-40B4-BE49-F238E27FC236}">
                <a16:creationId xmlns:a16="http://schemas.microsoft.com/office/drawing/2014/main" id="{8BF30B1B-CAEA-8B49-0AC8-DB7EB2C1C794}"/>
              </a:ext>
            </a:extLst>
          </p:cNvPr>
          <p:cNvSpPr>
            <a:spLocks noGrp="1"/>
          </p:cNvSpPr>
          <p:nvPr>
            <p:ph type="body" sz="half" idx="2"/>
          </p:nvPr>
        </p:nvSpPr>
        <p:spPr>
          <a:xfrm>
            <a:off x="659848" y="1196397"/>
            <a:ext cx="6739327" cy="3120872"/>
          </a:xfrm>
        </p:spPr>
        <p:txBody>
          <a:bodyPr vert="horz" lIns="91440" tIns="45720" rIns="91440" bIns="45720" rtlCol="0" anchor="t">
            <a:noAutofit/>
          </a:bodyPr>
          <a:lstStyle/>
          <a:p>
            <a:r>
              <a:rPr lang="en-US" sz="2400" dirty="0">
                <a:solidFill>
                  <a:srgbClr val="FFFFFF"/>
                </a:solidFill>
                <a:latin typeface="Times New Roman"/>
                <a:ea typeface="+mn-lt"/>
                <a:cs typeface="+mn-lt"/>
              </a:rPr>
              <a:t>Our system will utilize machine learning algorithms such as Support Vector Machines (SVM), Random Forest, or Neural Networks for keylogger detection. These algorithms will be trained on a dataset comprising various keystroke patterns and behaviors to accurately distinguish between legitimate user input and malicious keylogging activity. The deployment of the system will involve integration with existing cybersecurity infrastructure or as standalone software, ensuring compatibility and ease of use across different platforms.</a:t>
            </a:r>
            <a:endParaRPr lang="en-US" sz="2400" dirty="0">
              <a:solidFill>
                <a:srgbClr val="FFFFFF"/>
              </a:solidFill>
              <a:latin typeface="Times New Roman"/>
              <a:cs typeface="Times New Roman"/>
            </a:endParaRPr>
          </a:p>
        </p:txBody>
      </p:sp>
    </p:spTree>
    <p:extLst>
      <p:ext uri="{BB962C8B-B14F-4D97-AF65-F5344CB8AC3E}">
        <p14:creationId xmlns:p14="http://schemas.microsoft.com/office/powerpoint/2010/main" val="299189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57E92-96C1-21C8-76F5-C8065FA3C4F5}"/>
              </a:ext>
            </a:extLst>
          </p:cNvPr>
          <p:cNvSpPr>
            <a:spLocks noGrp="1"/>
          </p:cNvSpPr>
          <p:nvPr>
            <p:ph type="title"/>
          </p:nvPr>
        </p:nvSpPr>
        <p:spPr>
          <a:xfrm>
            <a:off x="1233868" y="766784"/>
            <a:ext cx="2278501" cy="819355"/>
          </a:xfrm>
        </p:spPr>
        <p:txBody>
          <a:bodyPr>
            <a:normAutofit/>
          </a:bodyPr>
          <a:lstStyle/>
          <a:p>
            <a:r>
              <a:rPr lang="en-US" b="1" dirty="0">
                <a:latin typeface="Times New Roman" panose="02020603050405020304" pitchFamily="18" charset="0"/>
                <a:cs typeface="Times New Roman" panose="02020603050405020304" pitchFamily="18" charset="0"/>
              </a:rPr>
              <a:t>Result:</a:t>
            </a:r>
            <a:endParaRPr lang="en-US"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B867D1AA-D5F5-80E0-9BBB-08FE02C95AE7}"/>
              </a:ext>
            </a:extLst>
          </p:cNvPr>
          <p:cNvSpPr>
            <a:spLocks noGrp="1"/>
          </p:cNvSpPr>
          <p:nvPr>
            <p:ph type="body" sz="half" idx="2"/>
          </p:nvPr>
        </p:nvSpPr>
        <p:spPr>
          <a:xfrm>
            <a:off x="476346" y="1812784"/>
            <a:ext cx="7195369" cy="2303453"/>
          </a:xfrm>
        </p:spPr>
        <p:txBody>
          <a:bodyPr vert="horz" lIns="91440" tIns="45720" rIns="91440" bIns="45720" rtlCol="0" anchor="t">
            <a:noAutofit/>
          </a:bodyPr>
          <a:lstStyle/>
          <a:p>
            <a:r>
              <a:rPr lang="en-US" sz="2400" dirty="0">
                <a:latin typeface="Times New Roman"/>
                <a:ea typeface="+mn-lt"/>
                <a:cs typeface="+mn-lt"/>
              </a:rPr>
              <a:t>Upon successful deployment, our system will effectively detect and prevent keylogger threats, safeguarding users' sensitive information and enhancing overall cybersecurity posture. The system will provide real-time alerts and notifications whenever suspicious activity is detected, empowering users to take immediate action to mitigate potential risks.</a:t>
            </a:r>
            <a:endParaRPr lang="en-US" sz="2400" dirty="0">
              <a:latin typeface="Times New Roman"/>
              <a:cs typeface="Times New Roman"/>
            </a:endParaRPr>
          </a:p>
        </p:txBody>
      </p:sp>
      <p:pic>
        <p:nvPicPr>
          <p:cNvPr id="10" name="Picture Placeholder 9" descr="Keylogger Software Guide. What is a Keylogger? | SoftActivity">
            <a:extLst>
              <a:ext uri="{FF2B5EF4-FFF2-40B4-BE49-F238E27FC236}">
                <a16:creationId xmlns:a16="http://schemas.microsoft.com/office/drawing/2014/main" id="{74757EC1-7078-E217-1F90-D3DF647DD974}"/>
              </a:ext>
            </a:extLst>
          </p:cNvPr>
          <p:cNvPicPr>
            <a:picLocks noGrp="1" noChangeAspect="1"/>
          </p:cNvPicPr>
          <p:nvPr>
            <p:ph type="pic" idx="1"/>
          </p:nvPr>
        </p:nvPicPr>
        <p:blipFill>
          <a:blip r:embed="rId2"/>
          <a:srcRect l="21535" r="21535"/>
          <a:stretch>
            <a:fillRect/>
          </a:stretch>
        </p:blipFill>
        <p:spPr>
          <a:xfrm>
            <a:off x="8066412" y="1586139"/>
            <a:ext cx="3550200" cy="3300413"/>
          </a:xfrm>
          <a:prstGeom prst="rect">
            <a:avLst/>
          </a:prstGeom>
        </p:spPr>
      </p:pic>
    </p:spTree>
    <p:extLst>
      <p:ext uri="{BB962C8B-B14F-4D97-AF65-F5344CB8AC3E}">
        <p14:creationId xmlns:p14="http://schemas.microsoft.com/office/powerpoint/2010/main" val="3796204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3A03B-3810-9C56-F72F-99AABA12622C}"/>
              </a:ext>
            </a:extLst>
          </p:cNvPr>
          <p:cNvSpPr>
            <a:spLocks noGrp="1"/>
          </p:cNvSpPr>
          <p:nvPr>
            <p:ph type="title"/>
          </p:nvPr>
        </p:nvSpPr>
        <p:spPr>
          <a:xfrm>
            <a:off x="878174" y="605500"/>
            <a:ext cx="9912355" cy="819355"/>
          </a:xfrm>
        </p:spPr>
        <p:txBody>
          <a:bodyPr>
            <a:normAutofit/>
          </a:bodyPr>
          <a:lstStyle/>
          <a:p>
            <a:r>
              <a:rPr lang="en-US" sz="2800" b="1" dirty="0">
                <a:latin typeface="Times New Roman"/>
                <a:ea typeface="+mj-lt"/>
                <a:cs typeface="+mj-lt"/>
              </a:rPr>
              <a:t>Conclusion:</a:t>
            </a:r>
            <a:endParaRPr lang="en-US" sz="2800" dirty="0">
              <a:latin typeface="Times New Roman"/>
              <a:cs typeface="Times New Roman"/>
            </a:endParaRPr>
          </a:p>
        </p:txBody>
      </p:sp>
      <p:sp>
        <p:nvSpPr>
          <p:cNvPr id="4" name="Text Placeholder 3">
            <a:extLst>
              <a:ext uri="{FF2B5EF4-FFF2-40B4-BE49-F238E27FC236}">
                <a16:creationId xmlns:a16="http://schemas.microsoft.com/office/drawing/2014/main" id="{60E5CBE7-AA8A-71C0-BA48-88FF110D6650}"/>
              </a:ext>
            </a:extLst>
          </p:cNvPr>
          <p:cNvSpPr>
            <a:spLocks noGrp="1"/>
          </p:cNvSpPr>
          <p:nvPr>
            <p:ph type="body" sz="half" idx="2"/>
          </p:nvPr>
        </p:nvSpPr>
        <p:spPr>
          <a:xfrm>
            <a:off x="1542479" y="1760475"/>
            <a:ext cx="9107041" cy="2303453"/>
          </a:xfrm>
        </p:spPr>
        <p:txBody>
          <a:bodyPr vert="horz" lIns="91440" tIns="45720" rIns="91440" bIns="45720" rtlCol="0" anchor="t">
            <a:noAutofit/>
          </a:bodyPr>
          <a:lstStyle/>
          <a:p>
            <a:r>
              <a:rPr lang="en-US" sz="2400" dirty="0">
                <a:latin typeface="Times New Roman"/>
                <a:ea typeface="+mn-lt"/>
                <a:cs typeface="+mn-lt"/>
              </a:rPr>
              <a:t>In conclusion, the proliferation of keyloggers poses a significant threat to cybersecurity, leading to potential identity theft, financial loss, and privacy breaches. Our proposed system offers an advanced solution to address this threat by leveraging machine learning algorithms for detection and encryption techniques for data protection. By implementing this system, users and organizations can significantly enhance their defense against keylogger attacks and safeguard their sensitive information</a:t>
            </a:r>
            <a:r>
              <a:rPr lang="en-US" sz="2000" dirty="0">
                <a:latin typeface="Times New Roman"/>
                <a:ea typeface="+mn-lt"/>
                <a:cs typeface="+mn-lt"/>
              </a:rPr>
              <a:t>.</a:t>
            </a:r>
            <a:endParaRPr lang="en-US" sz="2000" dirty="0">
              <a:latin typeface="Times New Roman"/>
              <a:cs typeface="Times New Roman"/>
            </a:endParaRPr>
          </a:p>
        </p:txBody>
      </p:sp>
    </p:spTree>
    <p:extLst>
      <p:ext uri="{BB962C8B-B14F-4D97-AF65-F5344CB8AC3E}">
        <p14:creationId xmlns:p14="http://schemas.microsoft.com/office/powerpoint/2010/main" val="3953362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7DC5A-CA93-5854-919D-3D30B0E50CA3}"/>
              </a:ext>
            </a:extLst>
          </p:cNvPr>
          <p:cNvSpPr>
            <a:spLocks noGrp="1"/>
          </p:cNvSpPr>
          <p:nvPr>
            <p:ph type="title"/>
          </p:nvPr>
        </p:nvSpPr>
        <p:spPr>
          <a:xfrm>
            <a:off x="964128" y="721709"/>
            <a:ext cx="9912355" cy="819355"/>
          </a:xfrm>
        </p:spPr>
        <p:txBody>
          <a:bodyPr/>
          <a:lstStyle/>
          <a:p>
            <a:r>
              <a:rPr lang="en-IN" dirty="0"/>
              <a:t>Result(images):</a:t>
            </a:r>
          </a:p>
        </p:txBody>
      </p:sp>
      <p:pic>
        <p:nvPicPr>
          <p:cNvPr id="6" name="Picture 5">
            <a:extLst>
              <a:ext uri="{FF2B5EF4-FFF2-40B4-BE49-F238E27FC236}">
                <a16:creationId xmlns:a16="http://schemas.microsoft.com/office/drawing/2014/main" id="{0B2F0F7A-8C1E-D723-1A1B-B8BAABF84B7B}"/>
              </a:ext>
            </a:extLst>
          </p:cNvPr>
          <p:cNvPicPr>
            <a:picLocks noChangeAspect="1"/>
          </p:cNvPicPr>
          <p:nvPr/>
        </p:nvPicPr>
        <p:blipFill>
          <a:blip r:embed="rId2"/>
          <a:stretch>
            <a:fillRect/>
          </a:stretch>
        </p:blipFill>
        <p:spPr>
          <a:xfrm>
            <a:off x="2376510" y="1957771"/>
            <a:ext cx="7087589" cy="4248743"/>
          </a:xfrm>
          <a:prstGeom prst="rect">
            <a:avLst/>
          </a:prstGeom>
        </p:spPr>
      </p:pic>
    </p:spTree>
    <p:extLst>
      <p:ext uri="{BB962C8B-B14F-4D97-AF65-F5344CB8AC3E}">
        <p14:creationId xmlns:p14="http://schemas.microsoft.com/office/powerpoint/2010/main" val="30990423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6E2ACFD-A954-4AE5-A646-04099F7008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C60B4F-BC3B-4500-94A0-12B650EB3A96}">
  <ds:schemaRefs>
    <ds:schemaRef ds:uri="http://schemas.microsoft.com/sharepoint/v3/contenttype/forms"/>
  </ds:schemaRefs>
</ds:datastoreItem>
</file>

<file path=customXml/itemProps3.xml><?xml version="1.0" encoding="utf-8"?>
<ds:datastoreItem xmlns:ds="http://schemas.openxmlformats.org/officeDocument/2006/customXml" ds:itemID="{78B1A62B-AC56-4FF8-A85C-85C0B480DAF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56</TotalTime>
  <Words>652</Words>
  <Application>Microsoft Office PowerPoint</Application>
  <PresentationFormat>Widescreen</PresentationFormat>
  <Paragraphs>40</Paragraphs>
  <Slides>13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 New Roman</vt:lpstr>
      <vt:lpstr>Tw Cen MT</vt:lpstr>
      <vt:lpstr>Circuit</vt:lpstr>
      <vt:lpstr>KEYLOGGERS &amp; SECURITY         </vt:lpstr>
      <vt:lpstr>OUTLINES:</vt:lpstr>
      <vt:lpstr>PROBLEM STATEMET:</vt:lpstr>
      <vt:lpstr>Proposed System/Solution:</vt:lpstr>
      <vt:lpstr>System Development Approach: </vt:lpstr>
      <vt:lpstr>Algorithm &amp; Deployment :</vt:lpstr>
      <vt:lpstr>Result:</vt:lpstr>
      <vt:lpstr>Conclusion:</vt:lpstr>
      <vt:lpstr>Result(images):</vt:lpstr>
      <vt:lpstr>PowerPoint Presentation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design</dc:title>
  <dc:creator>Naveen Raji</dc:creator>
  <cp:lastModifiedBy>Naveen Raji</cp:lastModifiedBy>
  <cp:revision>147</cp:revision>
  <dcterms:created xsi:type="dcterms:W3CDTF">2024-04-04T09:58:59Z</dcterms:created>
  <dcterms:modified xsi:type="dcterms:W3CDTF">2024-04-04T14:09:41Z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