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4"/>
  </p:notesMasterIdLst>
  <p:sldIdLst>
    <p:sldId id="271" r:id="rId2"/>
    <p:sldId id="272" r:id="rId3"/>
    <p:sldId id="273" r:id="rId4"/>
    <p:sldId id="274" r:id="rId5"/>
    <p:sldId id="275" r:id="rId6"/>
    <p:sldId id="276" r:id="rId7"/>
    <p:sldId id="277" r:id="rId8"/>
    <p:sldId id="278" r:id="rId9"/>
    <p:sldId id="279" r:id="rId10"/>
    <p:sldId id="280" r:id="rId11"/>
    <p:sldId id="282" r:id="rId12"/>
    <p:sldId id="283"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ownloads\employee_data%20(1).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3"/>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1</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25</c:v>
                </c:pt>
                <c:pt idx="1">
                  <c:v>32</c:v>
                </c:pt>
                <c:pt idx="2">
                  <c:v>29</c:v>
                </c:pt>
                <c:pt idx="3">
                  <c:v>25</c:v>
                </c:pt>
                <c:pt idx="4">
                  <c:v>25</c:v>
                </c:pt>
                <c:pt idx="5">
                  <c:v>28</c:v>
                </c:pt>
                <c:pt idx="6">
                  <c:v>28</c:v>
                </c:pt>
                <c:pt idx="7">
                  <c:v>28</c:v>
                </c:pt>
                <c:pt idx="8">
                  <c:v>24</c:v>
                </c:pt>
                <c:pt idx="9">
                  <c:v>27</c:v>
                </c:pt>
              </c:numCache>
            </c:numRef>
          </c:val>
          <c:extLst>
            <c:ext xmlns:c16="http://schemas.microsoft.com/office/drawing/2014/chart" uri="{C3380CC4-5D6E-409C-BE32-E72D297353CC}">
              <c16:uniqueId val="{00000000-6D97-44C2-A54A-939B89EB5C0F}"/>
            </c:ext>
          </c:extLst>
        </c:ser>
        <c:ser>
          <c:idx val="1"/>
          <c:order val="1"/>
          <c:tx>
            <c:strRef>
              <c:f>Sheet1!$C$3:$C$4</c:f>
              <c:strCache>
                <c:ptCount val="1"/>
                <c:pt idx="0">
                  <c:v>2</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55</c:v>
                </c:pt>
                <c:pt idx="1">
                  <c:v>57</c:v>
                </c:pt>
                <c:pt idx="2">
                  <c:v>49</c:v>
                </c:pt>
                <c:pt idx="3">
                  <c:v>51</c:v>
                </c:pt>
                <c:pt idx="4">
                  <c:v>48</c:v>
                </c:pt>
                <c:pt idx="5">
                  <c:v>40</c:v>
                </c:pt>
                <c:pt idx="6">
                  <c:v>57</c:v>
                </c:pt>
                <c:pt idx="7">
                  <c:v>50</c:v>
                </c:pt>
                <c:pt idx="8">
                  <c:v>51</c:v>
                </c:pt>
                <c:pt idx="9">
                  <c:v>52</c:v>
                </c:pt>
              </c:numCache>
            </c:numRef>
          </c:val>
          <c:extLst>
            <c:ext xmlns:c16="http://schemas.microsoft.com/office/drawing/2014/chart" uri="{C3380CC4-5D6E-409C-BE32-E72D297353CC}">
              <c16:uniqueId val="{00000001-6D97-44C2-A54A-939B89EB5C0F}"/>
            </c:ext>
          </c:extLst>
        </c:ser>
        <c:ser>
          <c:idx val="2"/>
          <c:order val="2"/>
          <c:tx>
            <c:strRef>
              <c:f>Sheet1!$D$3:$D$4</c:f>
              <c:strCache>
                <c:ptCount val="1"/>
                <c:pt idx="0">
                  <c:v>3</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2-6D97-44C2-A54A-939B89EB5C0F}"/>
            </c:ext>
          </c:extLst>
        </c:ser>
        <c:ser>
          <c:idx val="3"/>
          <c:order val="3"/>
          <c:tx>
            <c:strRef>
              <c:f>Sheet1!$E$3:$E$4</c:f>
              <c:strCache>
                <c:ptCount val="1"/>
                <c:pt idx="0">
                  <c:v>4</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3-6D97-44C2-A54A-939B89EB5C0F}"/>
            </c:ext>
          </c:extLst>
        </c:ser>
        <c:ser>
          <c:idx val="4"/>
          <c:order val="4"/>
          <c:tx>
            <c:strRef>
              <c:f>Sheet1!$F$3:$F$4</c:f>
              <c:strCache>
                <c:ptCount val="1"/>
                <c:pt idx="0">
                  <c:v>5</c:v>
                </c:pt>
              </c:strCache>
            </c:strRef>
          </c:tx>
          <c:spPr>
            <a:solidFill>
              <a:schemeClr val="accent5"/>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4-6D97-44C2-A54A-939B89EB5C0F}"/>
            </c:ext>
          </c:extLst>
        </c:ser>
        <c:dLbls>
          <c:showLegendKey val="0"/>
          <c:showVal val="0"/>
          <c:showCatName val="0"/>
          <c:showSerName val="0"/>
          <c:showPercent val="0"/>
          <c:showBubbleSize val="0"/>
        </c:dLbls>
        <c:gapWidth val="219"/>
        <c:overlap val="-27"/>
        <c:axId val="1931268559"/>
        <c:axId val="1931265647"/>
      </c:barChart>
      <c:catAx>
        <c:axId val="19312685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1265647"/>
        <c:crosses val="autoZero"/>
        <c:auto val="1"/>
        <c:lblAlgn val="ctr"/>
        <c:lblOffset val="100"/>
        <c:noMultiLvlLbl val="0"/>
      </c:catAx>
      <c:valAx>
        <c:axId val="19312656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1268559"/>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14-11-2024</a:t>
            </a:fld>
            <a:endParaRPr lang="en-IN"/>
          </a:p>
        </p:txBody>
      </p:sp>
      <p:sp>
        <p:nvSpPr>
          <p:cNvPr id="1048711"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2"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11/14/2024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5"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6" name="Holder 3"/>
          <p:cNvSpPr>
            <a:spLocks noGrp="1"/>
          </p:cNvSpPr>
          <p:nvPr>
            <p:ph type="body" idx="1"/>
          </p:nvPr>
        </p:nvSpPr>
        <p:spPr/>
        <p:txBody>
          <a:bodyPr lIns="0" tIns="0" rIns="0" bIns="0"/>
          <a:lstStyle/>
          <a:p>
            <a:endParaRPr/>
          </a:p>
        </p:txBody>
      </p:sp>
      <p:sp>
        <p:nvSpPr>
          <p:cNvPr id="1048697"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8"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11/14/2024</a:t>
            </a:fld>
            <a:endParaRPr lang="en-US"/>
          </a:p>
        </p:txBody>
      </p:sp>
      <p:sp>
        <p:nvSpPr>
          <p:cNvPr id="1048699"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00"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01"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02"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3"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4"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11/14/2024</a:t>
            </a:fld>
            <a:endParaRPr lang="en-US"/>
          </a:p>
        </p:txBody>
      </p:sp>
      <p:sp>
        <p:nvSpPr>
          <p:cNvPr id="1048705"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11/14/2024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6"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7"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11/14/2024</a:t>
            </a:fld>
            <a:endParaRPr lang="en-US"/>
          </a:p>
        </p:txBody>
      </p:sp>
      <p:sp>
        <p:nvSpPr>
          <p:cNvPr id="1048708"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11/14/2024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869440"/>
          </a:xfrm>
          <a:prstGeom prst="rect">
            <a:avLst/>
          </a:prstGeom>
          <a:noFill/>
        </p:spPr>
        <p:txBody>
          <a:bodyPr wrap="square" rtlCol="0">
            <a:spAutoFit/>
          </a:bodyPr>
          <a:lstStyle/>
          <a:p>
            <a:r>
              <a:rPr lang="en-US" sz="2400" dirty="0"/>
              <a:t>STUDENT NAME : DHARSHINI</a:t>
            </a:r>
            <a:endParaRPr lang="zh-CN" altLang="en-US"/>
          </a:p>
          <a:p>
            <a:r>
              <a:rPr lang="en-US" sz="2400" dirty="0"/>
              <a:t>REGISTER NO      : 312201188(asunm110312201188) </a:t>
            </a:r>
            <a:endParaRPr lang="zh-CN" altLang="en-US"/>
          </a:p>
          <a:p>
            <a:r>
              <a:rPr lang="en-US" sz="2400" dirty="0"/>
              <a:t>DEPARTMENT     : B.COM BANK MANAGEMENT</a:t>
            </a:r>
          </a:p>
          <a:p>
            <a:r>
              <a:rPr lang="en-US" sz="2400" dirty="0"/>
              <a:t>COLLEGE              : D.R.B.C.C.C HINDU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8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3"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4" name="TextBox 1"/>
          <p:cNvSpPr txBox="1"/>
          <p:nvPr/>
        </p:nvSpPr>
        <p:spPr>
          <a:xfrm>
            <a:off x="838200" y="1600200"/>
            <a:ext cx="8153400" cy="2862322"/>
          </a:xfrm>
          <a:prstGeom prst="rect">
            <a:avLst/>
          </a:prstGeom>
          <a:noFill/>
        </p:spPr>
        <p:txBody>
          <a:bodyPr wrap="square" rtlCol="0">
            <a:spAutoFit/>
          </a:bodyPr>
          <a:lstStyle/>
          <a:p>
            <a:r>
              <a:rPr lang="en-IN" b="1" dirty="0"/>
              <a:t>Data collection </a:t>
            </a:r>
            <a:r>
              <a:rPr lang="en-IN" dirty="0"/>
              <a:t>: </a:t>
            </a:r>
          </a:p>
          <a:p>
            <a:pPr marL="285750" indent="-285750">
              <a:buFont typeface="Arial" panose="020B0604020202020204" pitchFamily="34" charset="0"/>
              <a:buChar char="•"/>
            </a:pPr>
            <a:r>
              <a:rPr lang="en-IN" dirty="0"/>
              <a:t>Downloaded the data from Kaggle</a:t>
            </a:r>
          </a:p>
          <a:p>
            <a:pPr marL="285750" indent="-285750">
              <a:buFont typeface="Arial" panose="020B0604020202020204" pitchFamily="34" charset="0"/>
              <a:buChar char="•"/>
            </a:pPr>
            <a:r>
              <a:rPr lang="en-IN" dirty="0"/>
              <a:t>Downloaded from the dashboard</a:t>
            </a:r>
          </a:p>
          <a:p>
            <a:r>
              <a:rPr lang="en-IN" b="1" dirty="0"/>
              <a:t>Features collection </a:t>
            </a:r>
            <a:r>
              <a:rPr lang="en-IN" dirty="0"/>
              <a:t>: Identified each feature  of the data set </a:t>
            </a:r>
          </a:p>
          <a:p>
            <a:r>
              <a:rPr lang="en-IN" b="1" dirty="0"/>
              <a:t>Data cleaning</a:t>
            </a:r>
            <a:r>
              <a:rPr lang="en-IN" dirty="0"/>
              <a:t> : </a:t>
            </a:r>
          </a:p>
          <a:p>
            <a:pPr marL="285750" indent="-285750">
              <a:buFont typeface="Arial" panose="020B0604020202020204" pitchFamily="34" charset="0"/>
              <a:buChar char="•"/>
            </a:pPr>
            <a:r>
              <a:rPr lang="en-IN" dirty="0"/>
              <a:t>Identified the missing values </a:t>
            </a:r>
          </a:p>
          <a:p>
            <a:pPr marL="285750" indent="-285750">
              <a:buFont typeface="Arial" panose="020B0604020202020204" pitchFamily="34" charset="0"/>
              <a:buChar char="•"/>
            </a:pPr>
            <a:r>
              <a:rPr lang="en-IN" dirty="0"/>
              <a:t>Filtered out the missing values </a:t>
            </a:r>
          </a:p>
          <a:p>
            <a:r>
              <a:rPr lang="en-IN" b="1" dirty="0"/>
              <a:t>Calculated the Performance level  </a:t>
            </a:r>
          </a:p>
          <a:p>
            <a:r>
              <a:rPr lang="en-IN" b="1" dirty="0"/>
              <a:t>Pivot table </a:t>
            </a:r>
            <a:r>
              <a:rPr lang="en-IN" dirty="0"/>
              <a:t>: Used for Summarization </a:t>
            </a:r>
          </a:p>
          <a:p>
            <a:endParaRPr lang="en-IN" dirty="0"/>
          </a:p>
        </p:txBody>
      </p:sp>
      <p:sp>
        <p:nvSpPr>
          <p:cNvPr id="1048685" name="TextBox 3"/>
          <p:cNvSpPr txBox="1"/>
          <p:nvPr/>
        </p:nvSpPr>
        <p:spPr>
          <a:xfrm>
            <a:off x="778267" y="2254081"/>
            <a:ext cx="242374" cy="369332"/>
          </a:xfrm>
          <a:prstGeom prst="rect">
            <a:avLst/>
          </a:prstGeom>
          <a:noFill/>
        </p:spPr>
        <p:txBody>
          <a:bodyPr wrap="none" rtlCol="0">
            <a:spAutoFit/>
          </a:bodyPr>
          <a:lstStyle/>
          <a:p>
            <a:r>
              <a:rPr lang="en-US" dirty="0"/>
              <a:t>.</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7" name="object 4"/>
          <p:cNvSpPr/>
          <p:nvPr/>
        </p:nvSpPr>
        <p:spPr>
          <a:xfrm>
            <a:off x="8915400" y="114363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9"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0"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2632026123"/>
              </p:ext>
            </p:extLst>
          </p:nvPr>
        </p:nvGraphicFramePr>
        <p:xfrm>
          <a:off x="1698048" y="1676401"/>
          <a:ext cx="6074352" cy="414337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2" name="TextBox 2"/>
          <p:cNvSpPr txBox="1"/>
          <p:nvPr/>
        </p:nvSpPr>
        <p:spPr>
          <a:xfrm>
            <a:off x="755332" y="1447800"/>
            <a:ext cx="242374" cy="369332"/>
          </a:xfrm>
          <a:prstGeom prst="rect">
            <a:avLst/>
          </a:prstGeom>
          <a:noFill/>
        </p:spPr>
        <p:txBody>
          <a:bodyPr wrap="none" rtlCol="0">
            <a:spAutoFit/>
          </a:bodyPr>
          <a:lstStyle/>
          <a:p>
            <a:r>
              <a:rPr lang="en-US" dirty="0"/>
              <a:t>.</a:t>
            </a:r>
            <a:endParaRPr lang="en-IN" dirty="0"/>
          </a:p>
        </p:txBody>
      </p:sp>
      <p:sp>
        <p:nvSpPr>
          <p:cNvPr id="1048693" name="TextBox 5"/>
          <p:cNvSpPr txBox="1"/>
          <p:nvPr/>
        </p:nvSpPr>
        <p:spPr>
          <a:xfrm>
            <a:off x="749113" y="3451542"/>
            <a:ext cx="242374" cy="646331"/>
          </a:xfrm>
          <a:prstGeom prst="rect">
            <a:avLst/>
          </a:prstGeom>
          <a:noFill/>
        </p:spPr>
        <p:txBody>
          <a:bodyPr wrap="none" rtlCol="0">
            <a:spAutoFit/>
          </a:bodyPr>
          <a:lstStyle/>
          <a:p>
            <a:r>
              <a:rPr lang="en-US" dirty="0"/>
              <a:t>.</a:t>
            </a:r>
          </a:p>
          <a:p>
            <a:endParaRPr lang="en-IN" dirty="0"/>
          </a:p>
        </p:txBody>
      </p:sp>
      <p:sp>
        <p:nvSpPr>
          <p:cNvPr id="1048694" name="Rectangle 1"/>
          <p:cNvSpPr>
            <a:spLocks noChangeArrowheads="1"/>
          </p:cNvSpPr>
          <p:nvPr/>
        </p:nvSpPr>
        <p:spPr bwMode="auto">
          <a:xfrm>
            <a:off x="749113" y="-5583196"/>
            <a:ext cx="9448800" cy="1061829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b="1" dirty="0">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 Comprehensive Performance Evaluation</a:t>
            </a:r>
            <a:r>
              <a:rPr kumimoji="0" lang="en-US" altLang="en-US" sz="1800" b="0" i="0" u="none" strike="noStrike" cap="none" normalizeH="0" baseline="0" dirty="0">
                <a:ln>
                  <a:noFill/>
                </a:ln>
                <a:solidFill>
                  <a:schemeClr val="tx1"/>
                </a:solidFill>
                <a:effectLst/>
                <a:latin typeface="Arial" panose="020B0604020202020204" pitchFamily="34" charset="0"/>
              </a:rPr>
              <a:t>: Successfully analyzed employee         performance using Excel tools.</a:t>
            </a:r>
          </a:p>
          <a:p>
            <a:pPr marL="0" marR="0" lvl="0" indent="0"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Effective Use of Excel</a:t>
            </a:r>
            <a:r>
              <a:rPr kumimoji="0" lang="en-US" altLang="en-US" sz="1800" b="0" i="0" u="none" strike="noStrike" cap="none" normalizeH="0" baseline="0" dirty="0">
                <a:ln>
                  <a:noFill/>
                </a:ln>
                <a:solidFill>
                  <a:schemeClr val="tx1"/>
                </a:solidFill>
                <a:effectLst/>
                <a:latin typeface="Arial" panose="020B0604020202020204" pitchFamily="34" charset="0"/>
              </a:rPr>
              <a:t>: Utilized formulas, pivot tables, and graphs to automate performance calculations and visualizations.</a:t>
            </a:r>
          </a:p>
          <a:p>
            <a:pPr marL="0" marR="0" lvl="0" indent="0"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Data-Driven Decision Making</a:t>
            </a:r>
            <a:r>
              <a:rPr kumimoji="0" lang="en-US" altLang="en-US" sz="1800" b="0" i="0" u="none" strike="noStrike" cap="none" normalizeH="0" baseline="0" dirty="0">
                <a:ln>
                  <a:noFill/>
                </a:ln>
                <a:solidFill>
                  <a:schemeClr val="tx1"/>
                </a:solidFill>
                <a:effectLst/>
                <a:latin typeface="Arial" panose="020B0604020202020204" pitchFamily="34" charset="0"/>
              </a:rPr>
              <a:t>: Provided a structured approach to enable informed decisions on employee productivity and performance management.</a:t>
            </a:r>
          </a:p>
          <a:p>
            <a:pPr marL="0" marR="0" lvl="0" indent="0"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Key Insights</a:t>
            </a:r>
            <a:r>
              <a:rPr kumimoji="0" lang="en-US" altLang="en-US" sz="1800" b="0" i="0" u="none" strike="noStrike" cap="none" normalizeH="0" baseline="0" dirty="0">
                <a:ln>
                  <a:noFill/>
                </a:ln>
                <a:solidFill>
                  <a:schemeClr val="tx1"/>
                </a:solidFill>
                <a:effectLst/>
                <a:latin typeface="Arial" panose="020B0604020202020204" pitchFamily="34" charset="0"/>
              </a:rPr>
              <a:t>: Identified top and underperformers, enabling targeted improvements.</a:t>
            </a:r>
          </a:p>
          <a:p>
            <a:pPr marL="0" marR="0" lvl="0" indent="0"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Workforce Optimization</a:t>
            </a:r>
            <a:r>
              <a:rPr kumimoji="0" lang="en-US" altLang="en-US" sz="1800" b="0" i="0" u="none" strike="noStrike" cap="none" normalizeH="0" baseline="0" dirty="0">
                <a:ln>
                  <a:noFill/>
                </a:ln>
                <a:solidFill>
                  <a:schemeClr val="tx1"/>
                </a:solidFill>
                <a:effectLst/>
                <a:latin typeface="Arial" panose="020B0604020202020204" pitchFamily="34" charset="0"/>
              </a:rPr>
              <a:t>: Facilitated management in optimizing overall team efficiency and effectiveness.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10"/>
          <p:cNvSpPr txBox="1"/>
          <p:nvPr/>
        </p:nvSpPr>
        <p:spPr>
          <a:xfrm>
            <a:off x="834072" y="1752600"/>
            <a:ext cx="6404928" cy="1691641"/>
          </a:xfrm>
          <a:prstGeom prst="rect">
            <a:avLst/>
          </a:prstGeom>
          <a:noFill/>
        </p:spPr>
        <p:txBody>
          <a:bodyPr wrap="square" rtlCol="0">
            <a:spAutoFit/>
          </a:bodyPr>
          <a:lstStyle/>
          <a:p>
            <a:pPr marL="285750" indent="-285750">
              <a:buFont typeface="Arial" panose="020B0604020202020204" pitchFamily="34" charset="0"/>
              <a:buChar char="•"/>
            </a:pPr>
            <a:r>
              <a:rPr lang="en-US" dirty="0"/>
              <a:t>Organizations often face challenges in evaluating employee performance due to scattered data, inconsistent evaluation methods, and a lack of real-time insights. This limits the ability to identify top performers, areas of improvement, and overall team productivity. Analyzing employee performance with a structured approach can improve decision-making and productivity</a:t>
            </a:r>
            <a:endParaRPr lang="en-IN" dirty="0"/>
          </a:p>
        </p:txBody>
      </p:sp>
      <p:sp>
        <p:nvSpPr>
          <p:cNvPr id="1048650" name="TextBox 17"/>
          <p:cNvSpPr txBox="1"/>
          <p:nvPr/>
        </p:nvSpPr>
        <p:spPr>
          <a:xfrm>
            <a:off x="834072" y="3768407"/>
            <a:ext cx="6244579" cy="646331"/>
          </a:xfrm>
          <a:prstGeom prst="rect">
            <a:avLst/>
          </a:prstGeom>
          <a:noFill/>
        </p:spPr>
        <p:txBody>
          <a:bodyPr wrap="square" rtlCol="0">
            <a:spAutoFit/>
          </a:bodyPr>
          <a:lstStyle/>
          <a:p>
            <a:r>
              <a:rPr lang="en-US" dirty="0"/>
              <a:t>.</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5"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6" name="TextBox 10"/>
          <p:cNvSpPr txBox="1"/>
          <p:nvPr/>
        </p:nvSpPr>
        <p:spPr>
          <a:xfrm>
            <a:off x="676275" y="2373302"/>
            <a:ext cx="7924799" cy="802640"/>
          </a:xfrm>
          <a:prstGeom prst="rect">
            <a:avLst/>
          </a:prstGeom>
          <a:noFill/>
        </p:spPr>
        <p:txBody>
          <a:bodyPr wrap="square" rtlCol="0">
            <a:spAutoFit/>
          </a:bodyPr>
          <a:lstStyle/>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048657" name="TextBox 8"/>
          <p:cNvSpPr txBox="1"/>
          <p:nvPr/>
        </p:nvSpPr>
        <p:spPr>
          <a:xfrm>
            <a:off x="666443" y="1695450"/>
            <a:ext cx="5956300" cy="3025140"/>
          </a:xfrm>
          <a:prstGeom prst="rect">
            <a:avLst/>
          </a:prstGeom>
          <a:noFill/>
        </p:spPr>
        <p:txBody>
          <a:bodyPr wrap="square" rtlCol="0">
            <a:spAutoFit/>
          </a:bodyPr>
          <a:lstStyle/>
          <a:p>
            <a:pPr marL="285750" indent="-285750">
              <a:buFont typeface="Arial" panose="020B0604020202020204" pitchFamily="34" charset="0"/>
              <a:buChar char="•"/>
            </a:pPr>
            <a:r>
              <a:rPr lang="en-US" dirty="0"/>
              <a:t>This project focuses on developing a systematic approach to analyze employee performance using Excel. The data will be collected, organized, and visually represented with charts and pivot tables to highlight key performance indicators. By applying Excel's built-in functions and formulas, we will automate the calculation of metrics such as efficiency, task completion, and goal achievement. The project will also demonstrate how data can be filtered and customized for better insights, enabling management to make data-driven decisions. Ultimately, it provides a comprehensive performance analysis solution.</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9"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1"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2"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3" name="Rectangle 5"/>
          <p:cNvSpPr>
            <a:spLocks noChangeArrowheads="1"/>
          </p:cNvSpPr>
          <p:nvPr/>
        </p:nvSpPr>
        <p:spPr bwMode="auto">
          <a:xfrm>
            <a:off x="699451" y="2360325"/>
            <a:ext cx="7939089" cy="275844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285750" indent="-285750" eaLnBrk="0" fontAlgn="base" hangingPunct="0">
              <a:spcBef>
                <a:spcPct val="0"/>
              </a:spcBef>
              <a:spcAft>
                <a:spcPct val="0"/>
              </a:spcAft>
              <a:buFont typeface="Arial" panose="020B0604020202020204" pitchFamily="34" charset="0"/>
              <a:buChar char="•"/>
            </a:pPr>
            <a:r>
              <a:rPr kumimoji="0" lang="en-US" altLang="en-US" b="1" i="0" u="none" strike="noStrike" cap="none" normalizeH="0" baseline="0" dirty="0">
                <a:ln>
                  <a:noFill/>
                </a:ln>
                <a:solidFill>
                  <a:schemeClr val="tx1"/>
                </a:solidFill>
                <a:effectLst/>
                <a:latin typeface="Arial" panose="020B0604020202020204" pitchFamily="34" charset="0"/>
              </a:rPr>
              <a:t>HR Managers</a:t>
            </a:r>
            <a:r>
              <a:rPr kumimoji="0" lang="en-US" altLang="en-US" b="0" i="0" u="none" strike="noStrike" cap="none" normalizeH="0" baseline="0" dirty="0">
                <a:ln>
                  <a:noFill/>
                </a:ln>
                <a:solidFill>
                  <a:schemeClr val="tx1"/>
                </a:solidFill>
                <a:effectLst/>
                <a:latin typeface="Arial" panose="020B0604020202020204" pitchFamily="34" charset="0"/>
              </a:rPr>
              <a:t>: They can use the analysis to track employee performance, identify training needs, and make promotion or salary decisions.</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1" i="0" u="none" strike="noStrike" cap="none" normalizeH="0" baseline="0" dirty="0">
                <a:ln>
                  <a:noFill/>
                </a:ln>
                <a:solidFill>
                  <a:schemeClr val="tx1"/>
                </a:solidFill>
                <a:effectLst/>
                <a:latin typeface="Arial" panose="020B0604020202020204" pitchFamily="34" charset="0"/>
              </a:rPr>
              <a:t>Team Leaders</a:t>
            </a:r>
            <a:r>
              <a:rPr kumimoji="0" lang="en-US" altLang="en-US" sz="1800" b="0" i="0" u="none" strike="noStrike" cap="none" normalizeH="0" baseline="0" dirty="0">
                <a:ln>
                  <a:noFill/>
                </a:ln>
                <a:solidFill>
                  <a:schemeClr val="tx1"/>
                </a:solidFill>
                <a:effectLst/>
                <a:latin typeface="Arial" panose="020B0604020202020204" pitchFamily="34" charset="0"/>
              </a:rPr>
              <a:t>: To monitor team productivity, recognize top performers, and address underperformance.</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1" i="0" u="none" strike="noStrike" cap="none" normalizeH="0" baseline="0" dirty="0">
                <a:ln>
                  <a:noFill/>
                </a:ln>
                <a:solidFill>
                  <a:schemeClr val="tx1"/>
                </a:solidFill>
                <a:effectLst/>
                <a:latin typeface="Arial" panose="020B0604020202020204" pitchFamily="34" charset="0"/>
              </a:rPr>
              <a:t>Executives</a:t>
            </a:r>
            <a:r>
              <a:rPr kumimoji="0" lang="en-US" altLang="en-US" sz="1800" b="0" i="0" u="none" strike="noStrike" cap="none" normalizeH="0" baseline="0" dirty="0">
                <a:ln>
                  <a:noFill/>
                </a:ln>
                <a:solidFill>
                  <a:schemeClr val="tx1"/>
                </a:solidFill>
                <a:effectLst/>
                <a:latin typeface="Arial" panose="020B0604020202020204" pitchFamily="34" charset="0"/>
              </a:rPr>
              <a:t>: They can use the data for strategic planning and workforce management.</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1" i="0" u="none" strike="noStrike" cap="none" normalizeH="0" baseline="0" dirty="0">
                <a:ln>
                  <a:noFill/>
                </a:ln>
                <a:solidFill>
                  <a:schemeClr val="tx1"/>
                </a:solidFill>
                <a:effectLst/>
                <a:latin typeface="Arial" panose="020B0604020202020204" pitchFamily="34" charset="0"/>
              </a:rPr>
              <a:t>Employees</a:t>
            </a:r>
            <a:r>
              <a:rPr kumimoji="0" lang="en-US" altLang="en-US" sz="1800" b="0" i="0" u="none" strike="noStrike" cap="none" normalizeH="0" baseline="0" dirty="0">
                <a:ln>
                  <a:noFill/>
                </a:ln>
                <a:solidFill>
                  <a:schemeClr val="tx1"/>
                </a:solidFill>
                <a:effectLst/>
                <a:latin typeface="Arial" panose="020B0604020202020204" pitchFamily="34" charset="0"/>
              </a:rPr>
              <a:t>: For self-assessment, understanding feedback, and identifying areas of improvement.</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1" i="0" u="none" strike="noStrike" cap="none" normalizeH="0" baseline="0" dirty="0">
                <a:ln>
                  <a:noFill/>
                </a:ln>
                <a:solidFill>
                  <a:schemeClr val="tx1"/>
                </a:solidFill>
                <a:effectLst/>
                <a:latin typeface="Arial" panose="020B0604020202020204" pitchFamily="34" charset="0"/>
              </a:rPr>
              <a:t>Department Heads</a:t>
            </a:r>
            <a:r>
              <a:rPr kumimoji="0" lang="en-US" altLang="en-US" sz="1800" b="0" i="0" u="none" strike="noStrike" cap="none" normalizeH="0" baseline="0" dirty="0">
                <a:ln>
                  <a:noFill/>
                </a:ln>
                <a:solidFill>
                  <a:schemeClr val="tx1"/>
                </a:solidFill>
                <a:effectLst/>
                <a:latin typeface="Arial" panose="020B0604020202020204" pitchFamily="34" charset="0"/>
              </a:rPr>
              <a:t>: To evaluate the performance of their specific teams and departments for overall efficiency.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7"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8"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9" name="TextBox 7"/>
          <p:cNvSpPr txBox="1"/>
          <p:nvPr/>
        </p:nvSpPr>
        <p:spPr>
          <a:xfrm>
            <a:off x="3127658" y="2950502"/>
            <a:ext cx="6016342" cy="1477328"/>
          </a:xfrm>
          <a:prstGeom prst="rect">
            <a:avLst/>
          </a:prstGeom>
          <a:noFill/>
        </p:spPr>
        <p:txBody>
          <a:bodyPr wrap="square" rtlCol="0">
            <a:spAutoFit/>
          </a:bodyPr>
          <a:lstStyle/>
          <a:p>
            <a:r>
              <a:rPr lang="en-US" b="1" dirty="0"/>
              <a:t>Conditional formatting - </a:t>
            </a:r>
            <a:r>
              <a:rPr lang="en-US" dirty="0"/>
              <a:t>To highlight the missing values.</a:t>
            </a:r>
          </a:p>
          <a:p>
            <a:r>
              <a:rPr lang="en-US" b="1" dirty="0"/>
              <a:t>Filter</a:t>
            </a:r>
            <a:r>
              <a:rPr lang="en-US" dirty="0"/>
              <a:t>- To remove the missing values or to filter .</a:t>
            </a:r>
          </a:p>
          <a:p>
            <a:r>
              <a:rPr lang="en-US" b="1" dirty="0"/>
              <a:t>Formula</a:t>
            </a:r>
            <a:r>
              <a:rPr lang="en-US" dirty="0"/>
              <a:t>- To calculate the performance level  of the  employee</a:t>
            </a:r>
          </a:p>
          <a:p>
            <a:r>
              <a:rPr lang="en-US" b="1" dirty="0"/>
              <a:t>Pivot table </a:t>
            </a:r>
            <a:r>
              <a:rPr lang="en-US" dirty="0"/>
              <a:t>-  Is used for summary</a:t>
            </a:r>
          </a:p>
          <a:p>
            <a:r>
              <a:rPr lang="en-US" b="1" dirty="0"/>
              <a:t>Graph</a:t>
            </a:r>
            <a:r>
              <a:rPr lang="en-US" dirty="0"/>
              <a:t>- For visualizing  the data</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Title 1"/>
          <p:cNvSpPr>
            <a:spLocks noGrp="1"/>
          </p:cNvSpPr>
          <p:nvPr>
            <p:ph type="title"/>
          </p:nvPr>
        </p:nvSpPr>
        <p:spPr/>
        <p:txBody>
          <a:bodyPr/>
          <a:lstStyle/>
          <a:p>
            <a:r>
              <a:rPr lang="en-IN" dirty="0"/>
              <a:t>Dataset Description</a:t>
            </a:r>
          </a:p>
        </p:txBody>
      </p:sp>
      <p:sp>
        <p:nvSpPr>
          <p:cNvPr id="1048671" name="TextBox 2"/>
          <p:cNvSpPr txBox="1"/>
          <p:nvPr/>
        </p:nvSpPr>
        <p:spPr>
          <a:xfrm>
            <a:off x="990600" y="1828800"/>
            <a:ext cx="5278561" cy="2308324"/>
          </a:xfrm>
          <a:prstGeom prst="rect">
            <a:avLst/>
          </a:prstGeom>
          <a:noFill/>
        </p:spPr>
        <p:txBody>
          <a:bodyPr wrap="none" rtlCol="0">
            <a:spAutoFit/>
          </a:bodyPr>
          <a:lstStyle/>
          <a:p>
            <a:pPr marL="285750" indent="-285750">
              <a:buFont typeface="Arial" panose="020B0604020202020204" pitchFamily="34" charset="0"/>
              <a:buChar char="•"/>
            </a:pPr>
            <a:r>
              <a:rPr lang="en-US" b="1" dirty="0"/>
              <a:t>Employee data</a:t>
            </a:r>
            <a:r>
              <a:rPr lang="en-US" dirty="0"/>
              <a:t>- Collected data from  Kaggle</a:t>
            </a:r>
          </a:p>
          <a:p>
            <a:pPr marL="285750" indent="-285750">
              <a:buFont typeface="Arial" panose="020B0604020202020204" pitchFamily="34" charset="0"/>
              <a:buChar char="•"/>
            </a:pPr>
            <a:r>
              <a:rPr lang="en-US" b="1" dirty="0"/>
              <a:t>Features </a:t>
            </a:r>
            <a:r>
              <a:rPr lang="en-US" dirty="0"/>
              <a:t>- There were </a:t>
            </a:r>
            <a:r>
              <a:rPr lang="en-US" b="1" dirty="0"/>
              <a:t>26</a:t>
            </a:r>
            <a:r>
              <a:rPr lang="en-US" dirty="0"/>
              <a:t> features</a:t>
            </a:r>
          </a:p>
          <a:p>
            <a:pPr marL="285750" indent="-285750">
              <a:buFont typeface="Arial" panose="020B0604020202020204" pitchFamily="34" charset="0"/>
              <a:buChar char="•"/>
            </a:pPr>
            <a:r>
              <a:rPr lang="en-US" dirty="0"/>
              <a:t>Considered mainly 5 features</a:t>
            </a:r>
          </a:p>
          <a:p>
            <a:pPr marL="342900" indent="-342900">
              <a:buFont typeface="+mj-lt"/>
              <a:buAutoNum type="arabicPeriod"/>
            </a:pPr>
            <a:r>
              <a:rPr lang="en-US" dirty="0"/>
              <a:t>Emp-id- which was in numerical values</a:t>
            </a:r>
          </a:p>
          <a:p>
            <a:pPr marL="342900" indent="-342900">
              <a:buFont typeface="+mj-lt"/>
              <a:buAutoNum type="arabicPeriod"/>
            </a:pPr>
            <a:r>
              <a:rPr lang="en-US" dirty="0"/>
              <a:t>Name- this was in the form of text</a:t>
            </a:r>
          </a:p>
          <a:p>
            <a:pPr marL="342900" indent="-342900">
              <a:buFont typeface="+mj-lt"/>
              <a:buAutoNum type="arabicPeriod"/>
            </a:pPr>
            <a:r>
              <a:rPr lang="en-US" dirty="0"/>
              <a:t>Performance level</a:t>
            </a:r>
          </a:p>
          <a:p>
            <a:pPr marL="342900" indent="-342900">
              <a:buFont typeface="+mj-lt"/>
              <a:buAutoNum type="arabicPeriod"/>
            </a:pPr>
            <a:r>
              <a:rPr lang="en-US" dirty="0"/>
              <a:t>Gender- Gender was considered as male or female</a:t>
            </a:r>
          </a:p>
          <a:p>
            <a:pPr marL="342900" indent="-342900">
              <a:buFont typeface="+mj-lt"/>
              <a:buAutoNum type="arabicPeriod"/>
            </a:pPr>
            <a:r>
              <a:rPr lang="en-US" dirty="0"/>
              <a:t>Employee rating- this is in numeric values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6"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7"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79" name="TextBox 9"/>
          <p:cNvSpPr txBox="1"/>
          <p:nvPr/>
        </p:nvSpPr>
        <p:spPr>
          <a:xfrm>
            <a:off x="990600" y="2019300"/>
            <a:ext cx="8754576" cy="1200329"/>
          </a:xfrm>
          <a:prstGeom prst="rect">
            <a:avLst/>
          </a:prstGeom>
          <a:noFill/>
        </p:spPr>
        <p:txBody>
          <a:bodyPr wrap="none" rtlCol="0">
            <a:spAutoFit/>
          </a:bodyPr>
          <a:lstStyle/>
          <a:p>
            <a:pPr marL="285750" indent="-285750">
              <a:buFont typeface="Arial" panose="020B0604020202020204" pitchFamily="34" charset="0"/>
              <a:buChar char="•"/>
            </a:pPr>
            <a:r>
              <a:rPr lang="en-US" b="1" dirty="0"/>
              <a:t> </a:t>
            </a:r>
            <a:r>
              <a:rPr lang="en-US" sz="2400" b="1" dirty="0"/>
              <a:t>Calculated the Performance level using the formula :</a:t>
            </a:r>
          </a:p>
          <a:p>
            <a:r>
              <a:rPr lang="en-US" sz="2400" b="1" dirty="0"/>
              <a:t> </a:t>
            </a:r>
          </a:p>
          <a:p>
            <a:r>
              <a:rPr lang="en-US" sz="2400" dirty="0"/>
              <a:t>        IFS(Z8&gt;5,”VERY HIGH”,Z8&gt;=4,”HIGH”,Z8&gt;=3,”MED”,TRUE,”LOW”)</a:t>
            </a:r>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573</Words>
  <Application>Microsoft Office PowerPoint</Application>
  <PresentationFormat>Widescreen</PresentationFormat>
  <Paragraphs>110</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宋体</vt: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DELL</cp:lastModifiedBy>
  <cp:revision>2</cp:revision>
  <dcterms:created xsi:type="dcterms:W3CDTF">2024-03-29T04:07:22Z</dcterms:created>
  <dcterms:modified xsi:type="dcterms:W3CDTF">2024-11-14T10:19:04Z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f025d08aeb6b437493ebf0025ee6e07b</vt:lpwstr>
  </property>
</Properties>
</file>