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8"/>
  </p:handoutMasterIdLst>
  <p:sldIdLst>
    <p:sldId id="256" r:id="rId3"/>
    <p:sldId id="257" r:id="rId4"/>
    <p:sldId id="263" r:id="rId5"/>
    <p:sldId id="265" r:id="rId6"/>
    <p:sldId id="267" r:id="rId7"/>
    <p:sldId id="268" r:id="rId8"/>
    <p:sldId id="269" r:id="rId9"/>
    <p:sldId id="270" r:id="rId10"/>
    <p:sldId id="272" r:id="rId11"/>
    <p:sldId id="275" r:id="rId12"/>
    <p:sldId id="280"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EEE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hyperlink" Target="http://www.apple.com/apple-vision-pro/" TargetMode="External"/><Relationship Id="rId4" Type="http://schemas.openxmlformats.org/officeDocument/2006/relationships/hyperlink" Target="https://www.apple.com/services/" TargetMode="External"/><Relationship Id="rId3" Type="http://schemas.openxmlformats.org/officeDocument/2006/relationships/hyperlink" Target="http://www.apple.com/store" TargetMode="External"/><Relationship Id="rId2" Type="http://schemas.openxmlformats.org/officeDocument/2006/relationships/hyperlink" Target="http://www.apple.com/shop/accessories/all" TargetMode="External"/><Relationship Id="rId1" Type="http://schemas.openxmlformats.org/officeDocument/2006/relationships/hyperlink" Target="https://www.apple.com/"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66e6f8a20c425104f500dc13--startling-platypus-1fcfbc.netlify.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82115" y="1435100"/>
            <a:ext cx="9144000" cy="3068955"/>
          </a:xfrm>
          <a:noFill/>
          <a:effectLst>
            <a:outerShdw blurRad="50800" dist="38100" dir="2700000" algn="tl" rotWithShape="0">
              <a:prstClr val="black">
                <a:alpha val="40000"/>
              </a:prstClr>
            </a:outerShdw>
          </a:effectLst>
        </p:spPr>
        <p:txBody>
          <a:bodyPr>
            <a:normAutofit fontScale="90000"/>
            <a:scene3d>
              <a:camera prst="orthographicFront"/>
              <a:lightRig rig="threePt" dir="t"/>
            </a:scene3d>
          </a:bodyPr>
          <a:p>
            <a:br>
              <a:rPr lang="en-US" b="1">
                <a:solidFill>
                  <a:schemeClr val="bg1"/>
                </a:solidFill>
                <a:latin typeface="Algerian" panose="04020705040A02060702" charset="0"/>
                <a:cs typeface="Algerian" panose="04020705040A02060702" charset="0"/>
                <a:sym typeface="+mn-ea"/>
              </a:rPr>
            </a:br>
            <a:r>
              <a:rPr lang="en-US" b="1">
                <a:ln w="15875"/>
                <a:gradFill>
                  <a:gsLst>
                    <a:gs pos="0">
                      <a:schemeClr val="accent1"/>
                    </a:gs>
                    <a:gs pos="100000">
                      <a:schemeClr val="accent6"/>
                    </a:gs>
                  </a:gsLst>
                  <a:lin ang="2700000" scaled="0"/>
                </a:gradFill>
                <a:effectLst/>
                <a:latin typeface="Algerian" panose="04020705040A02060702" charset="0"/>
                <a:cs typeface="Algerian" panose="04020705040A02060702" charset="0"/>
                <a:sym typeface="+mn-ea"/>
              </a:rPr>
              <a:t>Crafting &amp; Compelling Website</a:t>
            </a:r>
            <a:br>
              <a:rPr lang="en-US" b="1">
                <a:ln w="15875"/>
                <a:gradFill>
                  <a:gsLst>
                    <a:gs pos="0">
                      <a:schemeClr val="accent1"/>
                    </a:gs>
                    <a:gs pos="100000">
                      <a:schemeClr val="accent6"/>
                    </a:gs>
                  </a:gsLst>
                  <a:lin ang="2700000" scaled="0"/>
                </a:gradFill>
                <a:effectLst/>
                <a:latin typeface="Algerian" panose="04020705040A02060702" charset="0"/>
                <a:cs typeface="Algerian" panose="04020705040A02060702" charset="0"/>
                <a:sym typeface="+mn-ea"/>
              </a:rPr>
            </a:br>
            <a:r>
              <a:rPr lang="en-US" b="1">
                <a:ln w="15875"/>
                <a:gradFill>
                  <a:gsLst>
                    <a:gs pos="0">
                      <a:schemeClr val="accent1"/>
                    </a:gs>
                    <a:gs pos="100000">
                      <a:schemeClr val="accent6"/>
                    </a:gs>
                  </a:gsLst>
                  <a:lin ang="2700000" scaled="0"/>
                </a:gradFill>
                <a:effectLst/>
                <a:latin typeface="Algerian" panose="04020705040A02060702" charset="0"/>
                <a:cs typeface="Algerian" panose="04020705040A02060702" charset="0"/>
                <a:sym typeface="+mn-ea"/>
              </a:rPr>
              <a:t>Analysis, Audit and Recommendations</a:t>
            </a:r>
            <a:endParaRPr lang="en-US" b="1">
              <a:ln w="15875"/>
              <a:gradFill>
                <a:gsLst>
                  <a:gs pos="0">
                    <a:schemeClr val="accent1"/>
                  </a:gs>
                  <a:gs pos="100000">
                    <a:schemeClr val="accent6"/>
                  </a:gs>
                </a:gsLst>
                <a:lin ang="2700000" scaled="0"/>
              </a:gradFill>
              <a:effectLst/>
              <a:latin typeface="Algerian" panose="04020705040A02060702" charset="0"/>
              <a:cs typeface="Algerian" panose="04020705040A02060702" charset="0"/>
              <a:sym typeface="+mn-ea"/>
            </a:endParaRPr>
          </a:p>
        </p:txBody>
      </p:sp>
      <p:sp>
        <p:nvSpPr>
          <p:cNvPr id="3" name="Subtitle 2"/>
          <p:cNvSpPr>
            <a:spLocks noGrp="1"/>
          </p:cNvSpPr>
          <p:nvPr>
            <p:ph type="subTitle" idx="1"/>
          </p:nvPr>
        </p:nvSpPr>
        <p:spPr>
          <a:xfrm flipV="1">
            <a:off x="835660" y="7226935"/>
            <a:ext cx="9695180" cy="505460"/>
          </a:xfrm>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a:xfrm>
            <a:off x="458470" y="326390"/>
            <a:ext cx="10531475" cy="1494790"/>
          </a:xfrm>
        </p:spPr>
        <p:txBody>
          <a:bodyPr/>
          <a:p>
            <a:pPr algn="l"/>
            <a:r>
              <a:rPr lang="en-US" sz="4000">
                <a:solidFill>
                  <a:schemeClr val="bg1"/>
                </a:solidFill>
                <a:latin typeface="Algerian" panose="04020705040A02060702" charset="0"/>
                <a:cs typeface="Algerian" panose="04020705040A02060702" charset="0"/>
                <a:sym typeface="+mn-ea"/>
              </a:rPr>
              <a:t>      </a:t>
            </a:r>
            <a:r>
              <a:rPr lang="en-US" sz="4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rPr>
              <a:t>    4.Responsive Design Testing</a:t>
            </a:r>
            <a:br>
              <a:rPr lang="en-US" sz="2000">
                <a:solidFill>
                  <a:schemeClr val="accent1">
                    <a:lumMod val="50000"/>
                  </a:schemeClr>
                </a:solidFill>
                <a:latin typeface="Algerian" panose="04020705040A02060702" charset="0"/>
                <a:cs typeface="Algerian" panose="04020705040A02060702" charset="0"/>
              </a:rPr>
            </a:br>
            <a:endParaRPr lang="en-US" sz="2000">
              <a:solidFill>
                <a:schemeClr val="bg1"/>
              </a:solidFill>
              <a:latin typeface="Algerian" panose="04020705040A02060702" charset="0"/>
              <a:cs typeface="Algerian" panose="04020705040A02060702" charset="0"/>
            </a:endParaRPr>
          </a:p>
        </p:txBody>
      </p:sp>
      <p:sp>
        <p:nvSpPr>
          <p:cNvPr id="6" name="Text Box 5"/>
          <p:cNvSpPr txBox="1"/>
          <p:nvPr/>
        </p:nvSpPr>
        <p:spPr>
          <a:xfrm>
            <a:off x="6203315" y="1369695"/>
            <a:ext cx="6000750" cy="451485"/>
          </a:xfrm>
          <a:prstGeom prst="rect">
            <a:avLst/>
          </a:prstGeom>
          <a:noFill/>
        </p:spPr>
        <p:txBody>
          <a:bodyPr wrap="square" rtlCol="0">
            <a:noAutofit/>
          </a:bodyPr>
          <a:p>
            <a:endParaRPr lang="en-US"/>
          </a:p>
        </p:txBody>
      </p:sp>
      <p:sp>
        <p:nvSpPr>
          <p:cNvPr id="7" name="Text Box 6"/>
          <p:cNvSpPr txBox="1"/>
          <p:nvPr/>
        </p:nvSpPr>
        <p:spPr>
          <a:xfrm>
            <a:off x="228600" y="6246495"/>
            <a:ext cx="671195" cy="498475"/>
          </a:xfrm>
          <a:prstGeom prst="rect">
            <a:avLst/>
          </a:prstGeom>
          <a:noFill/>
        </p:spPr>
        <p:txBody>
          <a:bodyPr wrap="square" rtlCol="0">
            <a:noAutofit/>
          </a:bodyPr>
          <a:p>
            <a:endParaRPr lang="en-US" sz="4000">
              <a:solidFill>
                <a:schemeClr val="bg1"/>
              </a:solidFill>
            </a:endParaRPr>
          </a:p>
        </p:txBody>
      </p:sp>
      <p:sp>
        <p:nvSpPr>
          <p:cNvPr id="3" name="Content Placeholder 2"/>
          <p:cNvSpPr/>
          <p:nvPr>
            <p:ph idx="1"/>
          </p:nvPr>
        </p:nvSpPr>
        <p:spPr>
          <a:xfrm>
            <a:off x="609600" y="1600200"/>
            <a:ext cx="10951845" cy="4919980"/>
          </a:xfrm>
        </p:spPr>
        <p:txBody>
          <a:bodyPr/>
          <a:p>
            <a:r>
              <a:rPr lang="en-US" sz="2400">
                <a:solidFill>
                  <a:schemeClr val="bg1"/>
                </a:solidFill>
                <a:latin typeface="Imprint MT Shadow" panose="04020605060303030202" charset="0"/>
                <a:cs typeface="Imprint MT Shadow" panose="04020605060303030202" charset="0"/>
                <a:sym typeface="+mn-ea"/>
              </a:rPr>
              <a:t>HOMEPAGETESTING</a:t>
            </a:r>
            <a:r>
              <a:rPr lang="en-US" sz="2400">
                <a:ln w="15875"/>
                <a:gradFill>
                  <a:gsLst>
                    <a:gs pos="0">
                      <a:schemeClr val="accent1"/>
                    </a:gs>
                    <a:gs pos="100000">
                      <a:schemeClr val="accent6"/>
                    </a:gs>
                  </a:gsLst>
                  <a:lin ang="2700000" scaled="0"/>
                </a:gradFill>
                <a:effectLst/>
                <a:latin typeface="Imprint MT Shadow" panose="04020605060303030202" charset="0"/>
                <a:cs typeface="Imprint MT Shadow" panose="04020605060303030202" charset="0"/>
                <a:sym typeface="+mn-ea"/>
              </a:rPr>
              <a:t>:</a:t>
            </a:r>
            <a:r>
              <a:rPr lang="en-US" sz="2400">
                <a:ln w="15875"/>
                <a:solidFill>
                  <a:schemeClr val="accent5">
                    <a:lumMod val="25000"/>
                  </a:schemeClr>
                </a:solidFill>
                <a:effectLst/>
                <a:latin typeface="Imprint MT Shadow" panose="04020605060303030202" charset="0"/>
                <a:cs typeface="Imprint MT Shadow" panose="04020605060303030202" charset="0"/>
                <a:sym typeface="+mn-ea"/>
                <a:hlinkClick r:id="rId1" action="ppaction://hlinkfile"/>
              </a:rPr>
              <a:t>https://www.apple.com/</a:t>
            </a:r>
            <a:endParaRPr lang="en-US" sz="2000">
              <a:solidFill>
                <a:schemeClr val="bg1"/>
              </a:solidFill>
              <a:latin typeface="Imprint MT Shadow" panose="04020605060303030202" charset="0"/>
              <a:cs typeface="Imprint MT Shadow" panose="04020605060303030202" charset="0"/>
              <a:sym typeface="+mn-ea"/>
              <a:hlinkClick r:id="rId1" action="ppaction://hlinkfile"/>
            </a:endParaRPr>
          </a:p>
          <a:p>
            <a:endParaRPr lang="en-US">
              <a:solidFill>
                <a:schemeClr val="accent5">
                  <a:lumMod val="50000"/>
                </a:schemeClr>
              </a:solidFill>
              <a:latin typeface="Imprint MT Shadow" panose="04020605060303030202" charset="0"/>
              <a:cs typeface="Imprint MT Shadow" panose="04020605060303030202" charset="0"/>
            </a:endParaRPr>
          </a:p>
          <a:p>
            <a:r>
              <a:rPr lang="en-US" sz="2400">
                <a:solidFill>
                  <a:schemeClr val="bg1"/>
                </a:solidFill>
                <a:latin typeface="Imprint MT Shadow" panose="04020605060303030202" charset="0"/>
                <a:cs typeface="Imprint MT Shadow" panose="04020605060303030202" charset="0"/>
                <a:sym typeface="+mn-ea"/>
              </a:rPr>
              <a:t>ACCESSORIESTESTING</a:t>
            </a:r>
            <a:r>
              <a:rPr lang="en-IN" altLang="en-US" sz="2400">
                <a:solidFill>
                  <a:schemeClr val="bg1"/>
                </a:solidFill>
                <a:latin typeface="Imprint MT Shadow" panose="04020605060303030202" charset="0"/>
                <a:cs typeface="Imprint MT Shadow" panose="04020605060303030202" charset="0"/>
                <a:sym typeface="+mn-ea"/>
              </a:rPr>
              <a:t>:</a:t>
            </a:r>
            <a:r>
              <a:rPr lang="en-IN" altLang="en-US" sz="2400">
                <a:solidFill>
                  <a:schemeClr val="bg1"/>
                </a:solidFill>
                <a:latin typeface="Imprint MT Shadow" panose="04020605060303030202" charset="0"/>
                <a:cs typeface="Imprint MT Shadow" panose="04020605060303030202" charset="0"/>
                <a:sym typeface="+mn-ea"/>
                <a:hlinkClick r:id="rId2"/>
              </a:rPr>
              <a:t>http://www.apple.com/shop/accessories/all</a:t>
            </a:r>
            <a:endParaRPr lang="en-IN" altLang="en-US" sz="2000">
              <a:solidFill>
                <a:schemeClr val="bg1"/>
              </a:solidFill>
              <a:latin typeface="Imprint MT Shadow" panose="04020605060303030202" charset="0"/>
              <a:cs typeface="Imprint MT Shadow" panose="04020605060303030202" charset="0"/>
              <a:sym typeface="+mn-ea"/>
              <a:hlinkClick r:id="rId2"/>
            </a:endParaRPr>
          </a:p>
          <a:p>
            <a:endParaRPr lang="en-IN" altLang="en-US" sz="2000">
              <a:solidFill>
                <a:schemeClr val="bg1"/>
              </a:solidFill>
              <a:latin typeface="Imprint MT Shadow" panose="04020605060303030202" charset="0"/>
              <a:cs typeface="Imprint MT Shadow" panose="04020605060303030202" charset="0"/>
              <a:sym typeface="+mn-ea"/>
            </a:endParaRPr>
          </a:p>
          <a:p>
            <a:r>
              <a:rPr lang="en-US" sz="2400">
                <a:solidFill>
                  <a:schemeClr val="bg1"/>
                </a:solidFill>
                <a:latin typeface="Imprint MT Shadow" panose="04020605060303030202" charset="0"/>
                <a:cs typeface="Imprint MT Shadow" panose="04020605060303030202" charset="0"/>
                <a:sym typeface="+mn-ea"/>
              </a:rPr>
              <a:t>STORE TESTING</a:t>
            </a:r>
            <a:r>
              <a:rPr lang="en-IN" altLang="en-US" sz="2400">
                <a:solidFill>
                  <a:schemeClr val="bg1"/>
                </a:solidFill>
                <a:latin typeface="Imprint MT Shadow" panose="04020605060303030202" charset="0"/>
                <a:cs typeface="Imprint MT Shadow" panose="04020605060303030202" charset="0"/>
                <a:sym typeface="+mn-ea"/>
              </a:rPr>
              <a:t>:</a:t>
            </a:r>
            <a:r>
              <a:rPr lang="en-IN" altLang="en-US" sz="2400">
                <a:solidFill>
                  <a:schemeClr val="bg1"/>
                </a:solidFill>
                <a:latin typeface="Imprint MT Shadow" panose="04020605060303030202" charset="0"/>
                <a:cs typeface="Imprint MT Shadow" panose="04020605060303030202" charset="0"/>
                <a:sym typeface="+mn-ea"/>
                <a:hlinkClick r:id="rId3"/>
              </a:rPr>
              <a:t>http://www.apple.com/store</a:t>
            </a:r>
            <a:endParaRPr lang="en-IN" altLang="en-US" sz="2000">
              <a:solidFill>
                <a:schemeClr val="bg1"/>
              </a:solidFill>
              <a:latin typeface="Imprint MT Shadow" panose="04020605060303030202" charset="0"/>
              <a:cs typeface="Imprint MT Shadow" panose="04020605060303030202" charset="0"/>
              <a:sym typeface="+mn-ea"/>
              <a:hlinkClick r:id="rId3"/>
            </a:endParaRPr>
          </a:p>
          <a:p>
            <a:endParaRPr lang="en-US">
              <a:solidFill>
                <a:schemeClr val="accent5">
                  <a:lumMod val="50000"/>
                </a:schemeClr>
              </a:solidFill>
              <a:latin typeface="Imprint MT Shadow" panose="04020605060303030202" charset="0"/>
              <a:cs typeface="Imprint MT Shadow" panose="04020605060303030202" charset="0"/>
            </a:endParaRPr>
          </a:p>
          <a:p>
            <a:r>
              <a:rPr lang="en-US" sz="2400">
                <a:solidFill>
                  <a:schemeClr val="bg1"/>
                </a:solidFill>
                <a:latin typeface="Algerian" panose="04020705040A02060702" charset="0"/>
                <a:cs typeface="Algerian" panose="04020705040A02060702" charset="0"/>
                <a:sym typeface="+mn-ea"/>
              </a:rPr>
              <a:t>Entertainment</a:t>
            </a:r>
            <a:r>
              <a:rPr lang="en-IN" altLang="en-US" sz="2400">
                <a:solidFill>
                  <a:schemeClr val="bg1"/>
                </a:solidFill>
                <a:latin typeface="Algerian" panose="04020705040A02060702" charset="0"/>
                <a:cs typeface="Algerian" panose="04020705040A02060702" charset="0"/>
                <a:sym typeface="+mn-ea"/>
              </a:rPr>
              <a:t> </a:t>
            </a:r>
            <a:r>
              <a:rPr lang="en-US" sz="2400">
                <a:solidFill>
                  <a:schemeClr val="bg1"/>
                </a:solidFill>
                <a:latin typeface="Algerian" panose="04020705040A02060702" charset="0"/>
                <a:cs typeface="Algerian" panose="04020705040A02060702" charset="0"/>
                <a:sym typeface="+mn-ea"/>
              </a:rPr>
              <a:t>Testing</a:t>
            </a:r>
            <a:r>
              <a:rPr lang="en-IN" altLang="en-US" sz="1800">
                <a:solidFill>
                  <a:schemeClr val="bg1"/>
                </a:solidFill>
                <a:latin typeface="Algerian" panose="04020705040A02060702" charset="0"/>
                <a:cs typeface="Algerian" panose="04020705040A02060702" charset="0"/>
                <a:sym typeface="+mn-ea"/>
              </a:rPr>
              <a:t>:</a:t>
            </a:r>
            <a:r>
              <a:rPr lang="en-IN" altLang="en-US" sz="1800">
                <a:solidFill>
                  <a:schemeClr val="bg1"/>
                </a:solidFill>
                <a:latin typeface="Algerian" panose="04020705040A02060702" charset="0"/>
                <a:cs typeface="Algerian" panose="04020705040A02060702" charset="0"/>
                <a:sym typeface="+mn-ea"/>
                <a:hlinkClick r:id="rId4" action="ppaction://hlinkfile"/>
              </a:rPr>
              <a:t>https://www.apple.com/services/</a:t>
            </a:r>
            <a:endParaRPr lang="en-IN" altLang="en-US" sz="1800">
              <a:solidFill>
                <a:schemeClr val="bg1"/>
              </a:solidFill>
              <a:latin typeface="Algerian" panose="04020705040A02060702" charset="0"/>
              <a:cs typeface="Algerian" panose="04020705040A02060702" charset="0"/>
              <a:sym typeface="+mn-ea"/>
              <a:hlinkClick r:id="rId4" action="ppaction://hlinkfile"/>
            </a:endParaRPr>
          </a:p>
          <a:p>
            <a:endParaRPr lang="en-IN" altLang="en-US">
              <a:solidFill>
                <a:schemeClr val="bg1"/>
              </a:solidFill>
              <a:latin typeface="Algerian" panose="04020705040A02060702" charset="0"/>
              <a:cs typeface="Algerian" panose="04020705040A02060702" charset="0"/>
              <a:sym typeface="+mn-ea"/>
              <a:hlinkClick r:id="rId4" action="ppaction://hlinkfile"/>
            </a:endParaRPr>
          </a:p>
          <a:p>
            <a:r>
              <a:rPr lang="en-IN" altLang="en-US" sz="2400">
                <a:solidFill>
                  <a:schemeClr val="bg1"/>
                </a:solidFill>
                <a:latin typeface="Algerian" panose="04020705040A02060702" charset="0"/>
                <a:cs typeface="Algerian" panose="04020705040A02060702" charset="0"/>
                <a:sym typeface="+mn-ea"/>
              </a:rPr>
              <a:t>VISION TESTING</a:t>
            </a:r>
            <a:r>
              <a:rPr lang="en-IN" altLang="en-US" sz="1800">
                <a:solidFill>
                  <a:schemeClr val="bg1"/>
                </a:solidFill>
                <a:latin typeface="Algerian" panose="04020705040A02060702" charset="0"/>
                <a:cs typeface="Algerian" panose="04020705040A02060702" charset="0"/>
                <a:sym typeface="+mn-ea"/>
              </a:rPr>
              <a:t>:</a:t>
            </a:r>
            <a:r>
              <a:rPr lang="en-IN" altLang="en-US" sz="1800">
                <a:solidFill>
                  <a:schemeClr val="bg1"/>
                </a:solidFill>
                <a:latin typeface="Algerian" panose="04020705040A02060702" charset="0"/>
                <a:cs typeface="Algerian" panose="04020705040A02060702" charset="0"/>
                <a:sym typeface="+mn-ea"/>
                <a:hlinkClick r:id="rId5"/>
              </a:rPr>
              <a:t>http://www.apple.com/apple-vision-pro/</a:t>
            </a:r>
            <a:endParaRPr lang="en-IN" altLang="en-US" sz="2000">
              <a:solidFill>
                <a:schemeClr val="bg1"/>
              </a:solidFill>
              <a:latin typeface="Algerian" panose="04020705040A02060702" charset="0"/>
              <a:cs typeface="Algerian" panose="04020705040A02060702" charset="0"/>
              <a:sym typeface="+mn-ea"/>
            </a:endParaRPr>
          </a:p>
          <a:p>
            <a:pPr marL="0" indent="0">
              <a:buNone/>
            </a:pPr>
            <a:endParaRPr lang="en-US">
              <a:solidFill>
                <a:schemeClr val="accent1">
                  <a:lumMod val="50000"/>
                </a:schemeClr>
              </a:solidFill>
              <a:latin typeface="Algerian" panose="04020705040A02060702" charset="0"/>
              <a:cs typeface="Algerian" panose="04020705040A02060702" charset="0"/>
              <a:sym typeface="+mn-ea"/>
            </a:endParaRPr>
          </a:p>
          <a:p>
            <a:pPr marL="0" indent="0">
              <a:buNone/>
            </a:pPr>
            <a:r>
              <a:rPr lang="en-US"/>
              <a:t>v</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rPr>
              <a:t>5.Website Mistakes Identification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endParaRPr>
          </a:p>
        </p:txBody>
      </p:sp>
      <p:pic>
        <p:nvPicPr>
          <p:cNvPr id="4" name="Content Placeholder 3" descr="IMAGE"/>
          <p:cNvPicPr>
            <a:picLocks noChangeAspect="1"/>
          </p:cNvPicPr>
          <p:nvPr>
            <p:ph idx="1"/>
          </p:nvPr>
        </p:nvPicPr>
        <p:blipFill>
          <a:blip r:embed="rId1"/>
          <a:stretch>
            <a:fillRect/>
          </a:stretch>
        </p:blipFill>
        <p:spPr>
          <a:xfrm>
            <a:off x="6441440" y="2395855"/>
            <a:ext cx="5241925" cy="3108960"/>
          </a:xfrm>
          <a:prstGeom prst="rect">
            <a:avLst/>
          </a:prstGeom>
        </p:spPr>
      </p:pic>
      <p:sp>
        <p:nvSpPr>
          <p:cNvPr id="5" name="Text Box 4"/>
          <p:cNvSpPr txBox="1"/>
          <p:nvPr/>
        </p:nvSpPr>
        <p:spPr>
          <a:xfrm>
            <a:off x="932815" y="2353310"/>
            <a:ext cx="5162550" cy="3390265"/>
          </a:xfrm>
          <a:prstGeom prst="rect">
            <a:avLst/>
          </a:prstGeom>
          <a:noFill/>
        </p:spPr>
        <p:txBody>
          <a:bodyPr wrap="square" rtlCol="0">
            <a:noAutofit/>
          </a:bodyPr>
          <a:p>
            <a:r>
              <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sym typeface="+mn-ea"/>
              </a:rPr>
              <a:t>Cluttered Layouts</a:t>
            </a:r>
            <a:endPar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a:p>
            <a:r>
              <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sym typeface="+mn-ea"/>
              </a:rPr>
              <a:t>Slow Loading Times</a:t>
            </a:r>
            <a:endPar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a:p>
            <a:r>
              <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sym typeface="+mn-ea"/>
              </a:rPr>
              <a:t>Poor Mobile Optimization</a:t>
            </a:r>
            <a:endPar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a:p>
            <a:r>
              <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sym typeface="+mn-ea"/>
              </a:rPr>
              <a:t>Inconsistent Branding</a:t>
            </a:r>
            <a:endPar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a:p>
            <a:r>
              <a:rPr lang="en-US" sz="3600">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sym typeface="+mn-ea"/>
              </a:rPr>
              <a:t>Complex Navigation</a:t>
            </a:r>
            <a:endParaRPr lang="en-US">
              <a:solidFill>
                <a:schemeClr val="bg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a:p>
            <a:endParaRPr lang="en-US">
              <a:solidFill>
                <a:schemeClr val="bg1"/>
              </a:solidFill>
            </a:endParaRPr>
          </a:p>
        </p:txBody>
      </p:sp>
      <p:sp>
        <p:nvSpPr>
          <p:cNvPr id="6" name="Text Box 5"/>
          <p:cNvSpPr txBox="1"/>
          <p:nvPr/>
        </p:nvSpPr>
        <p:spPr>
          <a:xfrm>
            <a:off x="790575" y="2550795"/>
            <a:ext cx="4064000" cy="368300"/>
          </a:xfrm>
          <a:prstGeom prst="rect">
            <a:avLst/>
          </a:prstGeom>
          <a:noFill/>
        </p:spPr>
        <p:txBody>
          <a:bodyPr wrap="square" rtlCol="0">
            <a:spAutoFit/>
          </a:bodyPr>
          <a:p>
            <a:r>
              <a:rPr lang="en-US">
                <a:solidFill>
                  <a:schemeClr val="bg1"/>
                </a:solidFill>
              </a:rPr>
              <a:t>*</a:t>
            </a:r>
            <a:endParaRPr lang="en-US">
              <a:solidFill>
                <a:schemeClr val="bg1"/>
              </a:solidFill>
            </a:endParaRPr>
          </a:p>
        </p:txBody>
      </p:sp>
      <p:sp>
        <p:nvSpPr>
          <p:cNvPr id="8" name="Text Box 7"/>
          <p:cNvSpPr txBox="1"/>
          <p:nvPr/>
        </p:nvSpPr>
        <p:spPr>
          <a:xfrm>
            <a:off x="791210" y="3075940"/>
            <a:ext cx="4441190" cy="368300"/>
          </a:xfrm>
          <a:prstGeom prst="rect">
            <a:avLst/>
          </a:prstGeom>
          <a:noFill/>
        </p:spPr>
        <p:txBody>
          <a:bodyPr wrap="square" rtlCol="0">
            <a:spAutoFit/>
          </a:bodyPr>
          <a:p>
            <a:r>
              <a:rPr lang="en-US">
                <a:solidFill>
                  <a:schemeClr val="bg1"/>
                </a:solidFill>
              </a:rPr>
              <a:t>*</a:t>
            </a:r>
            <a:endParaRPr lang="en-US">
              <a:solidFill>
                <a:schemeClr val="bg1"/>
              </a:solidFill>
            </a:endParaRPr>
          </a:p>
        </p:txBody>
      </p:sp>
      <p:sp>
        <p:nvSpPr>
          <p:cNvPr id="11" name="Text Box 10"/>
          <p:cNvSpPr txBox="1"/>
          <p:nvPr/>
        </p:nvSpPr>
        <p:spPr>
          <a:xfrm>
            <a:off x="801370" y="3601720"/>
            <a:ext cx="4064000" cy="368300"/>
          </a:xfrm>
          <a:prstGeom prst="rect">
            <a:avLst/>
          </a:prstGeom>
          <a:noFill/>
        </p:spPr>
        <p:txBody>
          <a:bodyPr wrap="square" rtlCol="0">
            <a:spAutoFit/>
          </a:bodyPr>
          <a:p>
            <a:r>
              <a:rPr lang="en-US">
                <a:solidFill>
                  <a:schemeClr val="bg1"/>
                </a:solidFill>
              </a:rPr>
              <a:t>*</a:t>
            </a:r>
            <a:endParaRPr lang="en-US">
              <a:solidFill>
                <a:schemeClr val="bg1"/>
              </a:solidFill>
            </a:endParaRPr>
          </a:p>
        </p:txBody>
      </p:sp>
      <p:sp>
        <p:nvSpPr>
          <p:cNvPr id="15" name="Text Box 14"/>
          <p:cNvSpPr txBox="1"/>
          <p:nvPr/>
        </p:nvSpPr>
        <p:spPr>
          <a:xfrm>
            <a:off x="802005" y="4126865"/>
            <a:ext cx="4008755" cy="368300"/>
          </a:xfrm>
          <a:prstGeom prst="rect">
            <a:avLst/>
          </a:prstGeom>
          <a:noFill/>
        </p:spPr>
        <p:txBody>
          <a:bodyPr wrap="square" rtlCol="0">
            <a:spAutoFit/>
          </a:bodyPr>
          <a:p>
            <a:r>
              <a:rPr lang="en-US">
                <a:solidFill>
                  <a:schemeClr val="bg1"/>
                </a:solidFill>
              </a:rPr>
              <a:t>*</a:t>
            </a:r>
            <a:endParaRPr lang="en-US">
              <a:solidFill>
                <a:schemeClr val="bg1"/>
              </a:solidFill>
            </a:endParaRPr>
          </a:p>
        </p:txBody>
      </p:sp>
      <p:sp>
        <p:nvSpPr>
          <p:cNvPr id="21" name="Text Box 20"/>
          <p:cNvSpPr txBox="1"/>
          <p:nvPr/>
        </p:nvSpPr>
        <p:spPr>
          <a:xfrm>
            <a:off x="802005" y="4641850"/>
            <a:ext cx="3855720" cy="368300"/>
          </a:xfrm>
          <a:prstGeom prst="rect">
            <a:avLst/>
          </a:prstGeom>
          <a:noFill/>
        </p:spPr>
        <p:txBody>
          <a:bodyPr wrap="square" rtlCol="0">
            <a:spAutoFit/>
          </a:bodyPr>
          <a:p>
            <a:r>
              <a:rPr lang="en-US">
                <a:solidFill>
                  <a:schemeClr val="bg1"/>
                </a:solidFill>
              </a:rPr>
              <a:t>*</a:t>
            </a:r>
            <a:endParaRPr 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34315" y="1179195"/>
            <a:ext cx="8389620" cy="5546725"/>
          </a:xfrm>
          <a:prstGeom prst="rect">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txBody>
          <a:bodyPr wrap="square" rtlCol="0">
            <a:noAutofit/>
          </a:bodyPr>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Embrace Apple's Design Language</a:t>
            </a:r>
            <a:endParaRPr lang="en-US" sz="3200">
              <a:solidFill>
                <a:schemeClr val="bg1"/>
              </a:solidFill>
              <a:latin typeface="Imprint MT Shadow" panose="04020605060303030202" charset="0"/>
              <a:cs typeface="Imprint MT Shadow" panose="04020605060303030202" charset="0"/>
              <a:sym typeface="+mn-ea"/>
            </a:endParaRPr>
          </a:p>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Prioritize User Experience </a:t>
            </a:r>
            <a:endParaRPr lang="en-US" sz="3200">
              <a:solidFill>
                <a:schemeClr val="bg1"/>
              </a:solidFill>
              <a:latin typeface="Imprint MT Shadow" panose="04020605060303030202" charset="0"/>
              <a:cs typeface="Imprint MT Shadow" panose="04020605060303030202" charset="0"/>
            </a:endParaRPr>
          </a:p>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Focus on Clarity and Simplicity</a:t>
            </a:r>
            <a:endParaRPr lang="en-US" sz="3200">
              <a:solidFill>
                <a:schemeClr val="bg1"/>
              </a:solidFill>
              <a:latin typeface="Imprint MT Shadow" panose="04020605060303030202" charset="0"/>
              <a:cs typeface="Imprint MT Shadow" panose="04020605060303030202" charset="0"/>
            </a:endParaRPr>
          </a:p>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Pay Attention to Detail</a:t>
            </a:r>
            <a:endParaRPr lang="en-US" sz="3200">
              <a:solidFill>
                <a:schemeClr val="bg1"/>
              </a:solidFill>
              <a:latin typeface="Imprint MT Shadow" panose="04020605060303030202" charset="0"/>
              <a:cs typeface="Imprint MT Shadow" panose="04020605060303030202" charset="0"/>
            </a:endParaRPr>
          </a:p>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Follow Apple's Human Interface Guidelines</a:t>
            </a:r>
            <a:endParaRPr lang="en-US" sz="3200">
              <a:solidFill>
                <a:schemeClr val="bg1"/>
              </a:solidFill>
              <a:latin typeface="Imprint MT Shadow" panose="04020605060303030202" charset="0"/>
              <a:cs typeface="Imprint MT Shadow" panose="04020605060303030202" charset="0"/>
            </a:endParaRPr>
          </a:p>
          <a:p>
            <a:r>
              <a:rPr lang="en-US" sz="5400">
                <a:solidFill>
                  <a:schemeClr val="bg1"/>
                </a:solidFill>
                <a:latin typeface="Imprint MT Shadow" panose="04020605060303030202" charset="0"/>
                <a:cs typeface="Imprint MT Shadow" panose="04020605060303030202" charset="0"/>
                <a:sym typeface="+mn-ea"/>
              </a:rPr>
              <a:t>.</a:t>
            </a:r>
            <a:r>
              <a:rPr lang="en-US" sz="3200">
                <a:solidFill>
                  <a:schemeClr val="bg1"/>
                </a:solidFill>
                <a:latin typeface="Imprint MT Shadow" panose="04020605060303030202" charset="0"/>
                <a:cs typeface="Imprint MT Shadow" panose="04020605060303030202" charset="0"/>
                <a:sym typeface="+mn-ea"/>
              </a:rPr>
              <a:t>Test and Iterate</a:t>
            </a:r>
            <a:endParaRPr lang="en-US" sz="3200">
              <a:solidFill>
                <a:schemeClr val="bg1"/>
              </a:solidFill>
              <a:latin typeface="Imprint MT Shadow" panose="04020605060303030202" charset="0"/>
              <a:cs typeface="Imprint MT Shadow" panose="04020605060303030202" charset="0"/>
            </a:endParaRPr>
          </a:p>
          <a:p>
            <a:endParaRPr lang="en-US" sz="3200"/>
          </a:p>
        </p:txBody>
      </p:sp>
      <p:sp>
        <p:nvSpPr>
          <p:cNvPr id="2" name="Title 1"/>
          <p:cNvSpPr>
            <a:spLocks noGrp="1"/>
          </p:cNvSpPr>
          <p:nvPr>
            <p:ph type="title"/>
          </p:nvPr>
        </p:nvSpPr>
        <p:spPr>
          <a:xfrm>
            <a:off x="609600" y="-107950"/>
            <a:ext cx="10972800" cy="1525905"/>
          </a:xfrm>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rPr>
              <a:t>6.Best Practices List</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endParaRPr>
          </a:p>
        </p:txBody>
      </p:sp>
      <p:pic>
        <p:nvPicPr>
          <p:cNvPr id="4" name="Content Placeholder 3" descr="BEST"/>
          <p:cNvPicPr>
            <a:picLocks noChangeAspect="1"/>
          </p:cNvPicPr>
          <p:nvPr>
            <p:ph idx="1"/>
          </p:nvPr>
        </p:nvPicPr>
        <p:blipFill>
          <a:blip r:embed="rId1"/>
          <a:stretch>
            <a:fillRect/>
          </a:stretch>
        </p:blipFill>
        <p:spPr>
          <a:xfrm>
            <a:off x="8721090" y="1518285"/>
            <a:ext cx="2861310" cy="4626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62755" y="2726690"/>
            <a:ext cx="7319645" cy="3399790"/>
          </a:xfrm>
        </p:spPr>
        <p:txBody>
          <a:bodyPr/>
          <a:p>
            <a:pPr marL="0" indent="0">
              <a:buNone/>
            </a:pPr>
            <a:r>
              <a:rPr lang="en-US" altLang="en-IN" sz="6000" b="1" i="1">
                <a:solidFill>
                  <a:schemeClr val="bg1"/>
                </a:solidFill>
                <a:hlinkClick r:id="rId1" tooltip="" action="ppaction://hlinkfile"/>
              </a:rPr>
              <a:t>Click here</a:t>
            </a:r>
            <a:endParaRPr lang="en-US" altLang="en-IN" sz="6000" b="1" i="1">
              <a:solidFill>
                <a:schemeClr val="bg1"/>
              </a:solidFill>
            </a:endParaRPr>
          </a:p>
        </p:txBody>
      </p:sp>
      <p:sp>
        <p:nvSpPr>
          <p:cNvPr id="4" name="Title 3"/>
          <p:cNvSpPr/>
          <p:nvPr>
            <p:ph type="title"/>
          </p:nvPr>
        </p:nvSpPr>
        <p:spPr>
          <a:xfrm rot="10800000" flipV="1">
            <a:off x="609600" y="491490"/>
            <a:ext cx="10972800" cy="749300"/>
          </a:xfrm>
        </p:spPr>
        <p:txBody>
          <a:bodyPr/>
          <a:p>
            <a:r>
              <a:rPr lang="en-IN" altLang="en-US" i="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rPr>
              <a:t>7.WEBSITE LINK</a:t>
            </a:r>
            <a:endParaRPr lang="en-IN" altLang="en-US" i="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rot="10800000" flipV="1">
            <a:off x="609600" y="821690"/>
            <a:ext cx="10972800" cy="5036820"/>
          </a:xfrm>
        </p:spPr>
        <p:txBody>
          <a:bodyPr/>
          <a:p>
            <a:r>
              <a:rPr lang="en-IN" altLang="en-US" sz="9600">
                <a:ln w="15875"/>
                <a:gradFill>
                  <a:gsLst>
                    <a:gs pos="0">
                      <a:schemeClr val="accent1"/>
                    </a:gs>
                    <a:gs pos="100000">
                      <a:schemeClr val="accent6"/>
                    </a:gs>
                  </a:gsLst>
                  <a:lin ang="2700000" scaled="0"/>
                </a:gradFill>
                <a:effectLst/>
                <a:latin typeface="Imprint MT Shadow" panose="04020605060303030202" charset="0"/>
                <a:cs typeface="Imprint MT Shadow" panose="04020605060303030202" charset="0"/>
              </a:rPr>
              <a:t>THANK YOU</a:t>
            </a:r>
            <a:endParaRPr lang="en-IN" altLang="en-US" sz="9600">
              <a:ln w="15875"/>
              <a:gradFill>
                <a:gsLst>
                  <a:gs pos="0">
                    <a:schemeClr val="accent1"/>
                  </a:gs>
                  <a:gs pos="100000">
                    <a:schemeClr val="accent6"/>
                  </a:gs>
                </a:gsLst>
                <a:lin ang="2700000" scaled="0"/>
              </a:gradFill>
              <a:effectLst/>
              <a:latin typeface="Imprint MT Shadow" panose="04020605060303030202" charset="0"/>
              <a:cs typeface="Imprint MT Shadow" panose="040206050603030302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1" name="Content Placeholder 10" descr="WhatsApp Image 2024-09-13 at 21.43.37_a1e2662c"/>
          <p:cNvPicPr>
            <a:picLocks noChangeAspect="1"/>
          </p:cNvPicPr>
          <p:nvPr>
            <p:ph idx="1"/>
          </p:nvPr>
        </p:nvPicPr>
        <p:blipFill>
          <a:blip r:embed="rId1"/>
          <a:stretch>
            <a:fillRect/>
          </a:stretch>
        </p:blipFill>
        <p:spPr>
          <a:xfrm>
            <a:off x="106045" y="0"/>
            <a:ext cx="1197927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007725" cy="746125"/>
          </a:xfrm>
          <a:ln>
            <a:solidFill>
              <a:schemeClr val="tx2"/>
            </a:solidFill>
          </a:ln>
        </p:spPr>
        <p:style>
          <a:lnRef idx="2">
            <a:schemeClr val="accent1"/>
          </a:lnRef>
          <a:fillRef idx="0">
            <a:srgbClr val="FFFFFF"/>
          </a:fillRef>
          <a:effectRef idx="0">
            <a:srgbClr val="FFFFFF"/>
          </a:effectRef>
          <a:fontRef idx="minor">
            <a:schemeClr val="tx1"/>
          </a:fontRef>
        </p:style>
        <p:txBody>
          <a:bodyPr/>
          <a:p>
            <a:r>
              <a:rPr lang="en-US" b="1" i="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rPr>
              <a:t>1.ABOUT OF APPLE</a:t>
            </a:r>
            <a:endParaRPr lang="en-US" b="1" i="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endParaRPr>
          </a:p>
        </p:txBody>
      </p:sp>
      <p:pic>
        <p:nvPicPr>
          <p:cNvPr id="8" name="Content Placeholder 7" descr="apple1"/>
          <p:cNvPicPr>
            <a:picLocks noChangeAspect="1"/>
          </p:cNvPicPr>
          <p:nvPr>
            <p:ph idx="1"/>
          </p:nvPr>
        </p:nvPicPr>
        <p:blipFill>
          <a:blip r:embed="rId1"/>
          <a:stretch>
            <a:fillRect/>
          </a:stretch>
        </p:blipFill>
        <p:spPr>
          <a:xfrm>
            <a:off x="5503545" y="5397500"/>
            <a:ext cx="1347470" cy="1100455"/>
          </a:xfrm>
          <a:prstGeom prst="rect">
            <a:avLst/>
          </a:prstGeom>
        </p:spPr>
      </p:pic>
      <p:sp>
        <p:nvSpPr>
          <p:cNvPr id="9" name="Text Box 8"/>
          <p:cNvSpPr txBox="1"/>
          <p:nvPr/>
        </p:nvSpPr>
        <p:spPr>
          <a:xfrm>
            <a:off x="410845" y="1395730"/>
            <a:ext cx="11532870" cy="3627120"/>
          </a:xfrm>
          <a:prstGeom prst="rect">
            <a:avLst/>
          </a:prstGeom>
          <a:solidFill>
            <a:schemeClr val="tx1"/>
          </a:solidFill>
        </p:spPr>
        <p:txBody>
          <a:bodyPr wrap="square" rtlCol="0">
            <a:noAutofit/>
          </a:bodyPr>
          <a:p>
            <a:r>
              <a:rPr lang="en-US" sz="3200">
                <a:solidFill>
                  <a:schemeClr val="bg1"/>
                </a:solidFill>
                <a:latin typeface="Imprint MT Shadow" panose="04020605060303030202" charset="0"/>
                <a:cs typeface="Imprint MT Shadow" panose="04020605060303030202" charset="0"/>
              </a:rPr>
              <a:t>Apple is one of the most influential and successful companies in the world. The brand is known for its innovative and high-quality products, such as the iPhone, the Macbook, and the iPad. But Apple is also famous for its iconic logo design, which features a stylized apple with a bite taken out of it. The logo is simple, elegant, and memorable, and it reflects the company's values and vision.</a:t>
            </a:r>
            <a:endParaRPr lang="en-US" sz="3200">
              <a:solidFill>
                <a:schemeClr val="bg1"/>
              </a:solidFill>
              <a:latin typeface="Imprint MT Shadow" panose="04020605060303030202" charset="0"/>
              <a:cs typeface="Imprint MT Shadow" panose="0402060506030303020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rPr>
              <a:t>2. Product and Service Descriptions</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sym typeface="+mn-ea"/>
            </a:endParaRPr>
          </a:p>
        </p:txBody>
      </p:sp>
      <p:pic>
        <p:nvPicPr>
          <p:cNvPr id="4" name="Content Placeholder 3" descr="apple2"/>
          <p:cNvPicPr>
            <a:picLocks noChangeAspect="1"/>
          </p:cNvPicPr>
          <p:nvPr>
            <p:ph idx="1"/>
          </p:nvPr>
        </p:nvPicPr>
        <p:blipFill>
          <a:blip r:embed="rId1"/>
          <a:stretch>
            <a:fillRect/>
          </a:stretch>
        </p:blipFill>
        <p:spPr>
          <a:xfrm>
            <a:off x="3917315" y="4726305"/>
            <a:ext cx="4692650" cy="1977390"/>
          </a:xfrm>
          <a:prstGeom prst="rect">
            <a:avLst/>
          </a:prstGeom>
        </p:spPr>
      </p:pic>
      <p:sp>
        <p:nvSpPr>
          <p:cNvPr id="5" name="Text Box 4"/>
          <p:cNvSpPr txBox="1"/>
          <p:nvPr/>
        </p:nvSpPr>
        <p:spPr>
          <a:xfrm>
            <a:off x="609600" y="1786255"/>
            <a:ext cx="10887075" cy="2668905"/>
          </a:xfrm>
          <a:prstGeom prst="rect">
            <a:avLst/>
          </a:prstGeom>
          <a:noFill/>
        </p:spPr>
        <p:txBody>
          <a:bodyPr wrap="square" rtlCol="0">
            <a:noAutofit/>
          </a:bodyPr>
          <a:p>
            <a:r>
              <a:rPr lang="en-US" sz="3200">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0080"/>
                </a:highlight>
                <a:latin typeface="Bauhaus 93" panose="04030905020B02020C02" charset="0"/>
                <a:cs typeface="Bauhaus 93" panose="04030905020B02020C02" charset="0"/>
                <a:sym typeface="+mn-ea"/>
              </a:rPr>
              <a:t>ProductS</a:t>
            </a:r>
            <a:endParaRPr lang="en-US" sz="32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uhaus 93" panose="04030905020B02020C02" charset="0"/>
              <a:cs typeface="Bauhaus 93" panose="04030905020B02020C02" charset="0"/>
              <a:sym typeface="+mn-ea"/>
            </a:endParaRPr>
          </a:p>
          <a:p>
            <a:r>
              <a:rPr lang="en-US" sz="3200">
                <a:ln w="9525">
                  <a:solidFill>
                    <a:schemeClr val="bg1"/>
                  </a:solidFill>
                  <a:prstDash val="solid"/>
                </a:ln>
                <a:solidFill>
                  <a:schemeClr val="tx1"/>
                </a:solidFill>
                <a:effectLst>
                  <a:outerShdw blurRad="12700" dist="38100" dir="2700000" algn="tl" rotWithShape="0">
                    <a:schemeClr val="bg1">
                      <a:lumMod val="50000"/>
                    </a:schemeClr>
                  </a:outerShdw>
                </a:effectLst>
                <a:latin typeface="Berlin Sans FB Demi" panose="020E0802020502020306" charset="0"/>
                <a:cs typeface="Berlin Sans FB Demi" panose="020E0802020502020306" charset="0"/>
                <a:sym typeface="+mn-ea"/>
              </a:rPr>
              <a:t>iPhone</a:t>
            </a:r>
            <a:r>
              <a:rPr lang="en-US" sz="3200">
                <a:ln w="9525">
                  <a:solidFill>
                    <a:schemeClr val="bg1"/>
                  </a:solidFill>
                  <a:prstDash val="solid"/>
                </a:ln>
                <a:solidFill>
                  <a:schemeClr val="tx1"/>
                </a:solidFill>
                <a:effectLst>
                  <a:outerShdw blurRad="12700" dist="38100" dir="2700000" algn="tl" rotWithShape="0">
                    <a:schemeClr val="bg1">
                      <a:lumMod val="50000"/>
                    </a:schemeClr>
                  </a:outerShdw>
                </a:effectLst>
                <a:latin typeface="Baskerville Old Face" panose="02020602080505020303" charset="0"/>
                <a:cs typeface="Baskerville Old Face" panose="02020602080505020303" charset="0"/>
                <a:sym typeface="+mn-ea"/>
              </a:rPr>
              <a:t>:</a:t>
            </a:r>
            <a:r>
              <a:rPr lang="en-US" sz="3200">
                <a:solidFill>
                  <a:schemeClr val="accent3"/>
                </a:solidFill>
                <a:effectLst/>
                <a:latin typeface="Baskerville Old Face" panose="02020602080505020303" charset="0"/>
                <a:cs typeface="Baskerville Old Face" panose="02020602080505020303" charset="0"/>
                <a:sym typeface="+mn-ea"/>
              </a:rPr>
              <a:t> </a:t>
            </a:r>
            <a:r>
              <a:rPr lang="en-US" sz="3200" i="1">
                <a:solidFill>
                  <a:schemeClr val="accent3"/>
                </a:solidFill>
                <a:latin typeface="Baskerville Old Face" panose="02020602080505020303" charset="0"/>
                <a:cs typeface="Baskerville Old Face" panose="02020602080505020303" charset="0"/>
                <a:sym typeface="+mn-ea"/>
              </a:rPr>
              <a:t>Apple's flagship smartphone, the iPhone, has redefined the mobile exprience. With its powerful processors, stunning displays, and advanced camera systems, the iPhone offers a seamless integration of hardware and software.</a:t>
            </a:r>
            <a:endParaRPr lang="en-US" sz="3200" i="1">
              <a:solidFill>
                <a:schemeClr val="accent3"/>
              </a:solidFill>
              <a:latin typeface="Baskerville Old Face" panose="02020602080505020303" charset="0"/>
              <a:cs typeface="Baskerville Old Face" panose="02020602080505020303" charset="0"/>
              <a:sym typeface="+mn-ea"/>
            </a:endParaRPr>
          </a:p>
        </p:txBody>
      </p:sp>
      <p:sp>
        <p:nvSpPr>
          <p:cNvPr id="7" name="Text Box 6"/>
          <p:cNvSpPr txBox="1"/>
          <p:nvPr/>
        </p:nvSpPr>
        <p:spPr>
          <a:xfrm flipH="1">
            <a:off x="609600" y="5826125"/>
            <a:ext cx="705485" cy="739775"/>
          </a:xfrm>
          <a:prstGeom prst="rect">
            <a:avLst/>
          </a:prstGeom>
          <a:noFill/>
        </p:spPr>
        <p:txBody>
          <a:bodyPr wrap="square" rtlCol="0">
            <a:noAutofit/>
          </a:bodyPr>
          <a:p>
            <a:endParaRPr lang="en-US" sz="4000">
              <a:solidFill>
                <a:schemeClr val="bg1"/>
              </a:solidFill>
              <a:latin typeface="Algerian" panose="04020705040A02060702" charset="0"/>
              <a:cs typeface="Algerian" panose="04020705040A02060702" charset="0"/>
            </a:endParaRPr>
          </a:p>
        </p:txBody>
      </p:sp>
      <p:sp>
        <p:nvSpPr>
          <p:cNvPr id="9" name="Text Box 8"/>
          <p:cNvSpPr txBox="1"/>
          <p:nvPr/>
        </p:nvSpPr>
        <p:spPr>
          <a:xfrm>
            <a:off x="516255" y="5523865"/>
            <a:ext cx="1679575" cy="962025"/>
          </a:xfrm>
          <a:prstGeom prst="rect">
            <a:avLst/>
          </a:prstGeom>
          <a:noFill/>
        </p:spPr>
        <p:txBody>
          <a:bodyPr wrap="square" rtlCol="0">
            <a:noAutofit/>
          </a:bodyPr>
          <a:p>
            <a:r>
              <a:rPr lang="en-US" sz="4400">
                <a:solidFill>
                  <a:schemeClr val="bg1"/>
                </a:solidFill>
                <a:latin typeface="Algerian" panose="04020705040A02060702" charset="0"/>
                <a:cs typeface="Algerian" panose="04020705040A02060702" charset="0"/>
              </a:rPr>
              <a:t>1</a:t>
            </a:r>
            <a:endParaRPr lang="en-US" sz="4400">
              <a:solidFill>
                <a:schemeClr val="bg1"/>
              </a:solidFill>
              <a:latin typeface="Algerian" panose="04020705040A02060702" charset="0"/>
              <a:cs typeface="Algerian" panose="04020705040A0206070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AC"/>
          <p:cNvPicPr>
            <a:picLocks noChangeAspect="1"/>
          </p:cNvPicPr>
          <p:nvPr>
            <p:ph idx="1"/>
          </p:nvPr>
        </p:nvPicPr>
        <p:blipFill>
          <a:blip r:embed="rId1"/>
          <a:stretch>
            <a:fillRect/>
          </a:stretch>
        </p:blipFill>
        <p:spPr>
          <a:xfrm>
            <a:off x="2374265" y="3636645"/>
            <a:ext cx="7127240" cy="2917190"/>
          </a:xfrm>
          <a:prstGeom prst="rect">
            <a:avLst/>
          </a:prstGeom>
        </p:spPr>
      </p:pic>
      <p:sp>
        <p:nvSpPr>
          <p:cNvPr id="6" name="Text Box 5"/>
          <p:cNvSpPr txBox="1"/>
          <p:nvPr/>
        </p:nvSpPr>
        <p:spPr>
          <a:xfrm>
            <a:off x="610235" y="665480"/>
            <a:ext cx="11169650" cy="2971165"/>
          </a:xfrm>
          <a:prstGeom prst="rect">
            <a:avLst/>
          </a:prstGeom>
          <a:noFill/>
        </p:spPr>
        <p:txBody>
          <a:bodyPr wrap="square" rtlCol="0">
            <a:noAutofit/>
          </a:bodyPr>
          <a:p>
            <a:r>
              <a:rPr lang="en-US" sz="3200">
                <a:ln w="9525">
                  <a:solidFill>
                    <a:schemeClr val="bg1"/>
                  </a:solidFill>
                  <a:prstDash val="solid"/>
                </a:ln>
                <a:solidFill>
                  <a:schemeClr val="tx1"/>
                </a:solidFill>
                <a:effectLst>
                  <a:outerShdw blurRad="12700" dist="38100" dir="2700000" algn="tl" rotWithShape="0">
                    <a:schemeClr val="bg1">
                      <a:lumMod val="50000"/>
                    </a:schemeClr>
                  </a:outerShdw>
                </a:effectLst>
                <a:latin typeface="Berlin Sans FB Demi" panose="020E0802020502020306" charset="0"/>
                <a:cs typeface="Berlin Sans FB Demi" panose="020E0802020502020306" charset="0"/>
              </a:rPr>
              <a:t>Mac</a:t>
            </a:r>
            <a:r>
              <a:rPr lang="en-US" sz="320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sz="32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sz="3200" i="1">
                <a:solidFill>
                  <a:schemeClr val="bg1"/>
                </a:solidFill>
              </a:rPr>
              <a:t> </a:t>
            </a:r>
            <a:r>
              <a:rPr lang="en-US" sz="3200" b="1" i="1">
                <a:solidFill>
                  <a:schemeClr val="bg1"/>
                </a:solidFill>
                <a:latin typeface="Baskerville Old Face" panose="02020602080505020303" charset="0"/>
                <a:cs typeface="Baskerville Old Face" panose="02020602080505020303" charset="0"/>
              </a:rPr>
              <a:t>Apple's line of personal computers, the Mac, is renowned for its elegant design, powerful performance, and user-friendly macOS operating system. Macs are popular among professionals and consumers alike, offering a premium computing experience.</a:t>
            </a:r>
            <a:endParaRPr lang="en-US" sz="3200" b="1" i="1">
              <a:solidFill>
                <a:schemeClr val="bg1"/>
              </a:solidFill>
              <a:latin typeface="Baskerville Old Face" panose="02020602080505020303" charset="0"/>
              <a:cs typeface="Baskerville Old Face" panose="02020602080505020303" charset="0"/>
            </a:endParaRPr>
          </a:p>
        </p:txBody>
      </p:sp>
      <p:sp>
        <p:nvSpPr>
          <p:cNvPr id="10" name="Text Box 9"/>
          <p:cNvSpPr txBox="1"/>
          <p:nvPr/>
        </p:nvSpPr>
        <p:spPr>
          <a:xfrm>
            <a:off x="365760" y="5201920"/>
            <a:ext cx="1174750" cy="1061085"/>
          </a:xfrm>
          <a:prstGeom prst="rect">
            <a:avLst/>
          </a:prstGeom>
          <a:noFill/>
        </p:spPr>
        <p:txBody>
          <a:bodyPr wrap="square" rtlCol="0">
            <a:noAutofit/>
          </a:bodyPr>
          <a:p>
            <a:r>
              <a:rPr lang="en-US" sz="4400">
                <a:solidFill>
                  <a:schemeClr val="bg1"/>
                </a:solidFill>
                <a:latin typeface="Algerian" panose="04020705040A02060702" charset="0"/>
                <a:cs typeface="Algerian" panose="04020705040A02060702" charset="0"/>
              </a:rPr>
              <a:t>2</a:t>
            </a:r>
            <a:endParaRPr lang="en-US" sz="4400">
              <a:solidFill>
                <a:schemeClr val="bg1"/>
              </a:solidFill>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PAD"/>
          <p:cNvPicPr>
            <a:picLocks noChangeAspect="1"/>
          </p:cNvPicPr>
          <p:nvPr>
            <p:ph idx="1"/>
          </p:nvPr>
        </p:nvPicPr>
        <p:blipFill>
          <a:blip r:embed="rId1"/>
          <a:stretch>
            <a:fillRect/>
          </a:stretch>
        </p:blipFill>
        <p:spPr>
          <a:xfrm>
            <a:off x="2435225" y="3500120"/>
            <a:ext cx="7074535" cy="3013710"/>
          </a:xfrm>
          <a:prstGeom prst="rect">
            <a:avLst/>
          </a:prstGeom>
        </p:spPr>
      </p:pic>
      <p:sp>
        <p:nvSpPr>
          <p:cNvPr id="5" name="Text Box 4"/>
          <p:cNvSpPr txBox="1"/>
          <p:nvPr/>
        </p:nvSpPr>
        <p:spPr>
          <a:xfrm>
            <a:off x="328930" y="851535"/>
            <a:ext cx="11626215" cy="2578100"/>
          </a:xfrm>
          <a:prstGeom prst="rect">
            <a:avLst/>
          </a:prstGeom>
          <a:solidFill>
            <a:schemeClr val="tx1"/>
          </a:solidFill>
        </p:spPr>
        <p:style>
          <a:lnRef idx="0">
            <a:srgbClr val="FFFFFF"/>
          </a:lnRef>
          <a:fillRef idx="1">
            <a:schemeClr val="accent1"/>
          </a:fillRef>
          <a:effectRef idx="0">
            <a:srgbClr val="FFFFFF"/>
          </a:effectRef>
          <a:fontRef idx="minor">
            <a:schemeClr val="dk1"/>
          </a:fontRef>
        </p:style>
        <p:txBody>
          <a:bodyPr wrap="square" rtlCol="0">
            <a:noAutofit/>
          </a:bodyPr>
          <a:p>
            <a:r>
              <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latin typeface="Berlin Sans FB Demi" panose="020E0802020502020306" charset="0"/>
                <a:cs typeface="Berlin Sans FB Demi" panose="020E0802020502020306" charset="0"/>
              </a:rPr>
              <a:t>iPad</a:t>
            </a:r>
            <a:r>
              <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sz="3200" b="1" i="1">
                <a:solidFill>
                  <a:schemeClr val="bg1"/>
                </a:solidFill>
                <a:latin typeface="Baskerville Old Face" panose="02020602080505020303" charset="0"/>
                <a:cs typeface="Baskerville Old Face" panose="02020602080505020303" charset="0"/>
              </a:rPr>
              <a:t>The iPad is a versatile tablet that bridges the gap between smartphones and laptops. With its large, high-resolution display, powerful processors, and intuitive iPadOS, the iPad is ideal for productivity, entertainment, and creative tasks</a:t>
            </a:r>
            <a:r>
              <a:rPr lang="en-US" sz="3200" i="1">
                <a:solidFill>
                  <a:schemeClr val="bg1"/>
                </a:solidFill>
                <a:latin typeface="Baskerville Old Face" panose="02020602080505020303" charset="0"/>
                <a:cs typeface="Baskerville Old Face" panose="02020602080505020303" charset="0"/>
              </a:rPr>
              <a:t>.</a:t>
            </a:r>
            <a:endParaRPr lang="en-US" sz="3200" i="1">
              <a:solidFill>
                <a:schemeClr val="bg1"/>
              </a:solidFill>
              <a:latin typeface="Baskerville Old Face" panose="02020602080505020303" charset="0"/>
              <a:cs typeface="Baskerville Old Face" panose="02020602080505020303" charset="0"/>
            </a:endParaRPr>
          </a:p>
        </p:txBody>
      </p:sp>
      <p:sp>
        <p:nvSpPr>
          <p:cNvPr id="6" name="Text Box 5"/>
          <p:cNvSpPr txBox="1"/>
          <p:nvPr/>
        </p:nvSpPr>
        <p:spPr>
          <a:xfrm>
            <a:off x="539750" y="5554980"/>
            <a:ext cx="1175385" cy="743585"/>
          </a:xfrm>
          <a:prstGeom prst="rect">
            <a:avLst/>
          </a:prstGeom>
          <a:noFill/>
        </p:spPr>
        <p:txBody>
          <a:bodyPr wrap="square" rtlCol="0">
            <a:noAutofit/>
          </a:bodyPr>
          <a:p>
            <a:r>
              <a:rPr lang="en-US" sz="4000">
                <a:solidFill>
                  <a:schemeClr val="bg1"/>
                </a:solidFill>
                <a:latin typeface="Algerian" panose="04020705040A02060702" charset="0"/>
                <a:cs typeface="Algerian" panose="04020705040A02060702" charset="0"/>
              </a:rPr>
              <a:t>3</a:t>
            </a:r>
            <a:endParaRPr lang="en-US" sz="4000">
              <a:solidFill>
                <a:schemeClr val="bg1"/>
              </a:solidFill>
              <a:latin typeface="Algerian" panose="04020705040A02060702" charset="0"/>
              <a:cs typeface="Algerian" panose="04020705040A0206070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ATCH"/>
          <p:cNvPicPr>
            <a:picLocks noChangeAspect="1"/>
          </p:cNvPicPr>
          <p:nvPr>
            <p:ph idx="1"/>
          </p:nvPr>
        </p:nvPicPr>
        <p:blipFill>
          <a:blip r:embed="rId1"/>
          <a:stretch>
            <a:fillRect/>
          </a:stretch>
        </p:blipFill>
        <p:spPr>
          <a:xfrm>
            <a:off x="3758565" y="4460240"/>
            <a:ext cx="4949190" cy="2005330"/>
          </a:xfrm>
          <a:prstGeom prst="rect">
            <a:avLst/>
          </a:prstGeom>
        </p:spPr>
      </p:pic>
      <p:sp>
        <p:nvSpPr>
          <p:cNvPr id="5" name="Text Box 4"/>
          <p:cNvSpPr txBox="1"/>
          <p:nvPr/>
        </p:nvSpPr>
        <p:spPr>
          <a:xfrm>
            <a:off x="970915" y="935355"/>
            <a:ext cx="10441305" cy="3164205"/>
          </a:xfrm>
          <a:prstGeom prst="rect">
            <a:avLst/>
          </a:prstGeom>
          <a:noFill/>
        </p:spPr>
        <p:txBody>
          <a:bodyPr wrap="square" rtlCol="0">
            <a:noAutofit/>
          </a:bodyPr>
          <a:p>
            <a:r>
              <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latin typeface="Berlin Sans FB Demi" panose="020E0802020502020306" charset="0"/>
                <a:cs typeface="Berlin Sans FB Demi" panose="020E0802020502020306" charset="0"/>
              </a:rPr>
              <a:t>Apple Watch</a:t>
            </a:r>
            <a:r>
              <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sz="36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b="1">
                <a:solidFill>
                  <a:schemeClr val="bg1"/>
                </a:solidFill>
              </a:rPr>
              <a:t> </a:t>
            </a:r>
            <a:r>
              <a:rPr lang="en-US" sz="3200" b="1" i="1">
                <a:solidFill>
                  <a:schemeClr val="bg1"/>
                </a:solidFill>
                <a:latin typeface="Baskerville Old Face" panose="02020602080505020303" charset="0"/>
                <a:cs typeface="Baskerville Old Face" panose="02020602080505020303" charset="0"/>
              </a:rPr>
              <a:t>Apple's smartwatch, the Apple Watch, is a wearable device that offers a range of features, including fitness tracking, health monitoring, notifications, and app integration. With its stylish design and advanced capabilities, the Apple Watch has become a popular choice for health-conscious individuals.</a:t>
            </a:r>
            <a:endParaRPr lang="en-US" sz="3200" b="1" i="1">
              <a:solidFill>
                <a:schemeClr val="bg1"/>
              </a:solidFill>
              <a:latin typeface="Baskerville Old Face" panose="02020602080505020303" charset="0"/>
              <a:cs typeface="Baskerville Old Face" panose="02020602080505020303" charset="0"/>
            </a:endParaRPr>
          </a:p>
        </p:txBody>
      </p:sp>
      <p:sp>
        <p:nvSpPr>
          <p:cNvPr id="6" name="Text Box 5"/>
          <p:cNvSpPr txBox="1"/>
          <p:nvPr/>
        </p:nvSpPr>
        <p:spPr>
          <a:xfrm>
            <a:off x="609600" y="5586095"/>
            <a:ext cx="1283335" cy="715645"/>
          </a:xfrm>
          <a:prstGeom prst="rect">
            <a:avLst/>
          </a:prstGeom>
          <a:noFill/>
        </p:spPr>
        <p:txBody>
          <a:bodyPr wrap="square" rtlCol="0">
            <a:noAutofit/>
          </a:bodyPr>
          <a:p>
            <a:r>
              <a:rPr lang="en-US" sz="4000">
                <a:solidFill>
                  <a:schemeClr val="bg1"/>
                </a:solidFill>
                <a:latin typeface="Algerian" panose="04020705040A02060702" charset="0"/>
                <a:cs typeface="Algerian" panose="04020705040A02060702" charset="0"/>
              </a:rPr>
              <a:t>4</a:t>
            </a:r>
            <a:endParaRPr lang="en-US" sz="4000">
              <a:solidFill>
                <a:schemeClr val="bg1"/>
              </a:solidFill>
              <a:latin typeface="Algerian" panose="04020705040A02060702" charset="0"/>
              <a:cs typeface="Algerian" panose="04020705040A0206070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ERVICE"/>
          <p:cNvPicPr>
            <a:picLocks noChangeAspect="1"/>
          </p:cNvPicPr>
          <p:nvPr>
            <p:ph idx="1"/>
          </p:nvPr>
        </p:nvPicPr>
        <p:blipFill>
          <a:blip r:embed="rId1"/>
          <a:stretch>
            <a:fillRect/>
          </a:stretch>
        </p:blipFill>
        <p:spPr>
          <a:xfrm>
            <a:off x="6898640" y="1116965"/>
            <a:ext cx="4961890" cy="3664585"/>
          </a:xfrm>
          <a:prstGeom prst="rect">
            <a:avLst/>
          </a:prstGeom>
        </p:spPr>
      </p:pic>
      <p:sp>
        <p:nvSpPr>
          <p:cNvPr id="5" name="Text Box 4"/>
          <p:cNvSpPr txBox="1"/>
          <p:nvPr/>
        </p:nvSpPr>
        <p:spPr>
          <a:xfrm>
            <a:off x="525780" y="755015"/>
            <a:ext cx="5826125" cy="5557520"/>
          </a:xfrm>
          <a:prstGeom prst="rect">
            <a:avLst/>
          </a:prstGeom>
          <a:noFill/>
        </p:spPr>
        <p:txBody>
          <a:bodyPr wrap="square" rtlCol="0">
            <a:noAutofit/>
          </a:bodyPr>
          <a:p>
            <a:r>
              <a:rPr lang="en-US" sz="3200">
                <a:solidFill>
                  <a:schemeClr val="bg1"/>
                </a:solidFill>
                <a:highlight>
                  <a:srgbClr val="000080"/>
                </a:highlight>
                <a:latin typeface="Bauhaus 93" panose="04030905020B02020C02" charset="0"/>
                <a:cs typeface="Bauhaus 93" panose="04030905020B02020C02" charset="0"/>
              </a:rPr>
              <a:t>Services:</a:t>
            </a:r>
            <a:endParaRPr lang="en-US" sz="3200">
              <a:solidFill>
                <a:schemeClr val="bg1"/>
              </a:solidFill>
              <a:highlight>
                <a:srgbClr val="000080"/>
              </a:highlight>
              <a:latin typeface="Bauhaus 93" panose="04030905020B02020C02" charset="0"/>
              <a:cs typeface="Bauhaus 93" panose="04030905020B02020C02" charset="0"/>
            </a:endParaRPr>
          </a:p>
          <a:p>
            <a:r>
              <a:rPr lang="en-US" sz="3200" b="1" i="1">
                <a:solidFill>
                  <a:schemeClr val="bg1"/>
                </a:solidFill>
                <a:latin typeface="Baskerville Old Face" panose="02020602080505020303" charset="0"/>
                <a:cs typeface="Baskerville Old Face" panose="02020602080505020303" charset="0"/>
              </a:rPr>
              <a:t>Apple also offers a suite of services, including Apple Music, Apple TV+, Apple Arcade, iCloud, and Apple Pay. These services provide users with access to a vast library of music, movies, games, cloud storage, and secure payment solutions</a:t>
            </a:r>
            <a:r>
              <a:rPr lang="en-US" sz="3200" b="1">
                <a:solidFill>
                  <a:schemeClr val="bg1"/>
                </a:solidFill>
              </a:rPr>
              <a:t>.</a:t>
            </a:r>
            <a:endParaRPr lang="en-US" sz="32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rPr>
              <a:t>3.Website Platform Identification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endParaRPr>
          </a:p>
        </p:txBody>
      </p:sp>
      <p:pic>
        <p:nvPicPr>
          <p:cNvPr id="4" name="Content Placeholder 3" descr="website"/>
          <p:cNvPicPr>
            <a:picLocks noChangeAspect="1"/>
          </p:cNvPicPr>
          <p:nvPr>
            <p:ph idx="1"/>
          </p:nvPr>
        </p:nvPicPr>
        <p:blipFill>
          <a:blip r:embed="rId1"/>
          <a:stretch>
            <a:fillRect/>
          </a:stretch>
        </p:blipFill>
        <p:spPr>
          <a:xfrm>
            <a:off x="6477000" y="1688465"/>
            <a:ext cx="5189855" cy="4201160"/>
          </a:xfrm>
          <a:prstGeom prst="rect">
            <a:avLst/>
          </a:prstGeom>
        </p:spPr>
      </p:pic>
      <p:sp>
        <p:nvSpPr>
          <p:cNvPr id="5" name="Text Box 4"/>
          <p:cNvSpPr txBox="1"/>
          <p:nvPr/>
        </p:nvSpPr>
        <p:spPr>
          <a:xfrm>
            <a:off x="609600" y="1762760"/>
            <a:ext cx="5213350" cy="4239260"/>
          </a:xfrm>
          <a:prstGeom prst="rect">
            <a:avLst/>
          </a:prstGeom>
          <a:noFill/>
        </p:spPr>
        <p:txBody>
          <a:bodyPr wrap="square" rtlCol="0">
            <a:noAutofit/>
          </a:bodyPr>
          <a:p>
            <a:r>
              <a:rPr lang="en-US" sz="2800" b="1" i="1">
                <a:solidFill>
                  <a:schemeClr val="bg1"/>
                </a:solidFill>
                <a:latin typeface="Baskerville Old Face" panose="02020602080505020303" charset="0"/>
                <a:cs typeface="Baskerville Old Face" panose="02020602080505020303" charset="0"/>
              </a:rPr>
              <a:t>The Apple website was developed using a combination of technologies, including HTML, CSS, and JavaScript. Apple is known for its attention to design and user experience, so the website likely utilized advanced web development techniques and frameworks popular at the time of its creation.</a:t>
            </a:r>
            <a:endParaRPr lang="en-US" sz="2800" b="1" i="1">
              <a:solidFill>
                <a:schemeClr val="bg1"/>
              </a:solidFill>
              <a:latin typeface="Baskerville Old Face" panose="02020602080505020303" charset="0"/>
              <a:cs typeface="Baskerville Old Face" panose="02020602080505020303"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2776</Words>
  <Application>WPS Presentation</Application>
  <PresentationFormat>Widescreen</PresentationFormat>
  <Paragraphs>84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Algerian</vt:lpstr>
      <vt:lpstr>Imprint MT Shadow</vt:lpstr>
      <vt:lpstr>Bauhaus 93</vt:lpstr>
      <vt:lpstr>Berlin Sans FB Demi</vt:lpstr>
      <vt:lpstr>Baskerville Old Face</vt:lpstr>
      <vt:lpstr>Microsoft YaHei</vt:lpstr>
      <vt:lpstr>Arial Unicode MS</vt:lpstr>
      <vt:lpstr>Calibri</vt:lpstr>
      <vt:lpstr>Default Design</vt:lpstr>
      <vt:lpstr> Crafting &amp; Compelling Website Analysis, Audit and Recommendations</vt:lpstr>
      <vt:lpstr>PowerPoint 演示文稿</vt:lpstr>
      <vt:lpstr>1.ABOUT OF APPLE</vt:lpstr>
      <vt:lpstr>2. Product and Service Descriptions</vt:lpstr>
      <vt:lpstr>PowerPoint 演示文稿</vt:lpstr>
      <vt:lpstr>PowerPoint 演示文稿</vt:lpstr>
      <vt:lpstr>PowerPoint 演示文稿</vt:lpstr>
      <vt:lpstr>PowerPoint 演示文稿</vt:lpstr>
      <vt:lpstr>3.Website Platform Identification</vt:lpstr>
      <vt:lpstr>          4.Responsive Design Testing </vt:lpstr>
      <vt:lpstr>5.Website Mistakes Identification</vt:lpstr>
      <vt:lpstr>6.Best Practices List</vt:lpstr>
      <vt:lpstr>7.WEBSITE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Compelling Website Analysis, Audit and Recommendation</dc:title>
  <dc:creator>USER</dc:creator>
  <cp:lastModifiedBy>M Murugan</cp:lastModifiedBy>
  <cp:revision>21</cp:revision>
  <dcterms:created xsi:type="dcterms:W3CDTF">2024-08-30T15:18:00Z</dcterms:created>
  <dcterms:modified xsi:type="dcterms:W3CDTF">2024-09-15T15:44:54Z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E8F250C03F154C54A9CB2D57F37F87F3_13</vt:lpwstr>
  </property>
  <property fmtid="{D5CDD505-2E9C-101B-9397-08002B2CF9AE}" pid="3" name="KSOProductBuildVer">
    <vt:lpwstr>1033-12.2.0.18283</vt:lpwstr>
  </property>
</Properties>
</file>