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4/21/2024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641560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1" name="对象"/>
          <p:cNvSpPr>
            <a:spLocks noGrp="1"/>
          </p:cNvSpPr>
          <p:nvPr>
            <p:ph type="sldImg"/>
          </p:nvPr>
        </p:nvSpPr>
        <p:spPr>
          <a:xfrm rot="0">
            <a:off x="381000" y="685800"/>
            <a:ext cx="6096000" cy="3429000"/>
          </a:xfrm>
          <a:prstGeom prst="rect"/>
          <a:noFill/>
          <a:ln w="12700" cmpd="sng" cap="flat">
            <a:noFill/>
            <a:prstDash val="solid"/>
            <a:miter/>
          </a:ln>
        </p:spPr>
      </p:sp>
      <p:sp>
        <p:nvSpPr>
          <p:cNvPr id="3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45759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88" name="对象"/>
          <p:cNvSpPr>
            <a:spLocks noGrp="1"/>
          </p:cNvSpPr>
          <p:nvPr>
            <p:ph type="sldImg"/>
          </p:nvPr>
        </p:nvSpPr>
        <p:spPr>
          <a:xfrm rot="0">
            <a:off x="381000" y="685800"/>
            <a:ext cx="6096000" cy="3429000"/>
          </a:xfrm>
          <a:prstGeom prst="rect"/>
          <a:noFill/>
          <a:ln w="12700" cmpd="sng" cap="flat">
            <a:noFill/>
            <a:prstDash val="solid"/>
            <a:miter/>
          </a:ln>
        </p:spPr>
      </p:sp>
      <p:sp>
        <p:nvSpPr>
          <p:cNvPr id="8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749863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101" name="对象"/>
          <p:cNvSpPr>
            <a:spLocks noGrp="1"/>
          </p:cNvSpPr>
          <p:nvPr>
            <p:ph type="sldImg"/>
          </p:nvPr>
        </p:nvSpPr>
        <p:spPr>
          <a:xfrm rot="0">
            <a:off x="381000" y="685800"/>
            <a:ext cx="6096000" cy="3429000"/>
          </a:xfrm>
          <a:prstGeom prst="rect"/>
          <a:noFill/>
          <a:ln w="12700" cmpd="sng" cap="flat">
            <a:noFill/>
            <a:prstDash val="solid"/>
            <a:miter/>
          </a:ln>
        </p:spPr>
      </p:sp>
      <p:sp>
        <p:nvSpPr>
          <p:cNvPr id="10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739228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6" name="对象"/>
          <p:cNvSpPr>
            <a:spLocks noGrp="1"/>
          </p:cNvSpPr>
          <p:nvPr>
            <p:ph type="sldImg"/>
          </p:nvPr>
        </p:nvSpPr>
        <p:spPr>
          <a:xfrm rot="0">
            <a:off x="381000" y="685800"/>
            <a:ext cx="6096000" cy="3429000"/>
          </a:xfrm>
          <a:prstGeom prst="rect"/>
          <a:noFill/>
          <a:ln w="12700" cmpd="sng" cap="flat">
            <a:noFill/>
            <a:prstDash val="solid"/>
            <a:miter/>
          </a:ln>
        </p:spPr>
      </p:sp>
      <p:sp>
        <p:nvSpPr>
          <p:cNvPr id="4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266330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51" name="对象"/>
          <p:cNvSpPr>
            <a:spLocks noGrp="1"/>
          </p:cNvSpPr>
          <p:nvPr>
            <p:ph type="sldImg"/>
          </p:nvPr>
        </p:nvSpPr>
        <p:spPr>
          <a:xfrm rot="0">
            <a:off x="381000" y="685800"/>
            <a:ext cx="6096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141305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56" name="对象"/>
          <p:cNvSpPr>
            <a:spLocks noGrp="1"/>
          </p:cNvSpPr>
          <p:nvPr>
            <p:ph type="sldImg"/>
          </p:nvPr>
        </p:nvSpPr>
        <p:spPr>
          <a:xfrm rot="0">
            <a:off x="381000" y="685800"/>
            <a:ext cx="6096000" cy="3429000"/>
          </a:xfrm>
          <a:prstGeom prst="rect"/>
          <a:noFill/>
          <a:ln w="12700" cmpd="sng" cap="flat">
            <a:noFill/>
            <a:prstDash val="solid"/>
            <a:miter/>
          </a:ln>
        </p:spPr>
      </p:sp>
      <p:sp>
        <p:nvSpPr>
          <p:cNvPr id="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63203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61" name="对象"/>
          <p:cNvSpPr>
            <a:spLocks noGrp="1"/>
          </p:cNvSpPr>
          <p:nvPr>
            <p:ph type="sldImg"/>
          </p:nvPr>
        </p:nvSpPr>
        <p:spPr>
          <a:xfrm rot="0">
            <a:off x="381000" y="685800"/>
            <a:ext cx="6096000" cy="3429000"/>
          </a:xfrm>
          <a:prstGeom prst="rect"/>
          <a:noFill/>
          <a:ln w="12700" cmpd="sng" cap="flat">
            <a:noFill/>
            <a:prstDash val="solid"/>
            <a:miter/>
          </a:ln>
        </p:spPr>
      </p:sp>
      <p:sp>
        <p:nvSpPr>
          <p:cNvPr id="6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638116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67" name="对象"/>
          <p:cNvSpPr>
            <a:spLocks noGrp="1"/>
          </p:cNvSpPr>
          <p:nvPr>
            <p:ph type="sldImg"/>
          </p:nvPr>
        </p:nvSpPr>
        <p:spPr>
          <a:xfrm rot="0">
            <a:off x="381000" y="685800"/>
            <a:ext cx="6096000" cy="3429000"/>
          </a:xfrm>
          <a:prstGeom prst="rect"/>
          <a:noFill/>
          <a:ln w="12700" cmpd="sng" cap="flat">
            <a:noFill/>
            <a:prstDash val="solid"/>
            <a:miter/>
          </a:ln>
        </p:spPr>
      </p:sp>
      <p:sp>
        <p:nvSpPr>
          <p:cNvPr id="6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04803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73" name="对象"/>
          <p:cNvSpPr>
            <a:spLocks noGrp="1"/>
          </p:cNvSpPr>
          <p:nvPr>
            <p:ph type="sldImg"/>
          </p:nvPr>
        </p:nvSpPr>
        <p:spPr>
          <a:xfrm rot="0">
            <a:off x="381000" y="685800"/>
            <a:ext cx="6096000" cy="3429000"/>
          </a:xfrm>
          <a:prstGeom prst="rect"/>
          <a:noFill/>
          <a:ln w="12700" cmpd="sng" cap="flat">
            <a:noFill/>
            <a:prstDash val="solid"/>
            <a:miter/>
          </a:ln>
        </p:spPr>
      </p:sp>
      <p:sp>
        <p:nvSpPr>
          <p:cNvPr id="7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094941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78" name="对象"/>
          <p:cNvSpPr>
            <a:spLocks noGrp="1"/>
          </p:cNvSpPr>
          <p:nvPr>
            <p:ph type="sldImg"/>
          </p:nvPr>
        </p:nvSpPr>
        <p:spPr>
          <a:xfrm rot="0">
            <a:off x="381000" y="685800"/>
            <a:ext cx="6096000" cy="3429000"/>
          </a:xfrm>
          <a:prstGeom prst="rect"/>
          <a:noFill/>
          <a:ln w="12700" cmpd="sng" cap="flat">
            <a:noFill/>
            <a:prstDash val="solid"/>
            <a:miter/>
          </a:ln>
        </p:spPr>
      </p:sp>
      <p:sp>
        <p:nvSpPr>
          <p:cNvPr id="7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683479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83" name="对象"/>
          <p:cNvSpPr>
            <a:spLocks noGrp="1"/>
          </p:cNvSpPr>
          <p:nvPr>
            <p:ph type="sldImg"/>
          </p:nvPr>
        </p:nvSpPr>
        <p:spPr>
          <a:xfrm rot="0">
            <a:off x="381000" y="685800"/>
            <a:ext cx="6096000" cy="3429000"/>
          </a:xfrm>
          <a:prstGeom prst="rect"/>
          <a:noFill/>
          <a:ln w="12700" cmpd="sng" cap="flat">
            <a:noFill/>
            <a:prstDash val="solid"/>
            <a:miter/>
          </a:ln>
        </p:spPr>
      </p:sp>
      <p:sp>
        <p:nvSpPr>
          <p:cNvPr id="8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328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sp>
        <p:nvSpPr>
          <p:cNvPr id="16" name="矩形"/>
          <p:cNvSpPr>
            <a:spLocks/>
          </p:cNvSpPr>
          <p:nvPr/>
        </p:nvSpPr>
        <p:spPr>
          <a:xfrm rot="0">
            <a:off x="9525" y="0"/>
            <a:ext cx="12192000" cy="1000124"/>
          </a:xfrm>
          <a:prstGeom prst="rect"/>
          <a:solidFill>
            <a:schemeClr val="bg1"/>
          </a:solidFill>
          <a:ln w="12700" cmpd="sng" cap="flat">
            <a:noFill/>
            <a:prstDash val="solid"/>
            <a:round/>
          </a:ln>
        </p:spPr>
      </p:sp>
      <p:pic>
        <p:nvPicPr>
          <p:cNvPr id="17" name="图片" descr="A black and grey logo&#10;&#10;Description automatically generated"/>
          <p:cNvPicPr>
            <a:picLocks noChangeAspect="1"/>
          </p:cNvPicPr>
          <p:nvPr/>
        </p:nvPicPr>
        <p:blipFill>
          <a:blip r:embed="rId3" cstate="print"/>
          <a:stretch>
            <a:fillRect/>
          </a:stretch>
        </p:blipFill>
        <p:spPr>
          <a:xfrm rot="0">
            <a:off x="276225" y="281781"/>
            <a:ext cx="1990990" cy="423863"/>
          </a:xfrm>
          <a:prstGeom prst="rect"/>
          <a:noFill/>
          <a:ln w="12700" cmpd="sng" cap="flat">
            <a:noFill/>
            <a:prstDash val="solid"/>
            <a:miter/>
          </a:ln>
        </p:spPr>
      </p:pic>
      <p:pic>
        <p:nvPicPr>
          <p:cNvPr id="18" name="图片" descr="A close up of a logo&#10;&#10;Description automatically generated"/>
          <p:cNvPicPr>
            <a:picLocks noChangeAspect="1"/>
          </p:cNvPicPr>
          <p:nvPr/>
        </p:nvPicPr>
        <p:blipFill>
          <a:blip r:embed="rId4" cstate="print"/>
          <a:stretch>
            <a:fillRect/>
          </a:stretch>
        </p:blipFill>
        <p:spPr>
          <a:xfrm rot="0">
            <a:off x="10280898" y="226297"/>
            <a:ext cx="1644402" cy="534830"/>
          </a:xfrm>
          <a:prstGeom prst="rect"/>
          <a:noFill/>
          <a:ln w="12700" cmpd="sng" cap="flat">
            <a:noFill/>
            <a:prstDash val="solid"/>
            <a:miter/>
          </a:ln>
        </p:spPr>
      </p:pic>
      <p:pic>
        <p:nvPicPr>
          <p:cNvPr id="19" name="图片" descr="A blue and black logo&#10;&#10;Description automatically generated"/>
          <p:cNvPicPr>
            <a:picLocks noChangeAspect="1"/>
          </p:cNvPicPr>
          <p:nvPr/>
        </p:nvPicPr>
        <p:blipFill>
          <a:blip r:embed="rId5" cstate="print"/>
          <a:stretch>
            <a:fillRect/>
          </a:stretch>
        </p:blipFill>
        <p:spPr>
          <a:xfrm rot="0">
            <a:off x="4321983" y="281780"/>
            <a:ext cx="1135004" cy="423864"/>
          </a:xfrm>
          <a:prstGeom prst="rect"/>
          <a:noFill/>
          <a:ln w="12700" cmpd="sng" cap="flat">
            <a:noFill/>
            <a:prstDash val="solid"/>
            <a:miter/>
          </a:ln>
        </p:spPr>
      </p:pic>
      <p:pic>
        <p:nvPicPr>
          <p:cNvPr id="20" name="图片" descr="A circular logo with people and map&#10;&#10;Description automatically generated"/>
          <p:cNvPicPr>
            <a:picLocks noChangeAspect="1"/>
          </p:cNvPicPr>
          <p:nvPr/>
        </p:nvPicPr>
        <p:blipFill>
          <a:blip r:embed="rId6" cstate="print"/>
          <a:stretch>
            <a:fillRect/>
          </a:stretch>
        </p:blipFill>
        <p:spPr>
          <a:xfrm rot="0">
            <a:off x="7511755" y="136525"/>
            <a:ext cx="714375" cy="714375"/>
          </a:xfrm>
          <a:prstGeom prst="rect"/>
          <a:noFill/>
          <a:ln w="12700" cmpd="sng" cap="flat">
            <a:noFill/>
            <a:prstDash val="solid"/>
            <a:miter/>
          </a:ln>
        </p:spPr>
      </p:pic>
      <p:sp>
        <p:nvSpPr>
          <p:cNvPr id="21"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2"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23"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4/21/2024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4"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5"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17664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646628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876125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5"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324710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90"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91"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2"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3"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4"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5"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9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9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835795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346559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32356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384867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57886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8447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02175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289255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9626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1647021283"/>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437797" y="2177109"/>
            <a:ext cx="6691137" cy="995571"/>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chemeClr val="accent1"/>
                </a:solidFill>
                <a:latin typeface="Arial" pitchFamily="34" charset="0"/>
                <a:ea typeface="等线 Light" pitchFamily="0" charset="0"/>
                <a:cs typeface="Arial" pitchFamily="34" charset="0"/>
              </a:rPr>
              <a:t>HEART DISEASE PERDICTION</a:t>
            </a:r>
            <a:endParaRPr lang="zh-CN" altLang="en-US" sz="2800" b="1" i="0" u="none" strike="noStrike" kern="1200" cap="none" spc="0" baseline="0">
              <a:solidFill>
                <a:schemeClr val="accent1"/>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252865"/>
            <a:ext cx="9039066"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 </a:t>
            </a:r>
            <a:r>
              <a:rPr lang="en-US" altLang="zh-CN" sz="2000" b="1" i="0" u="none" strike="noStrike" kern="1200" cap="none" spc="0" baseline="0">
                <a:solidFill>
                  <a:srgbClr val="2F5497"/>
                </a:solidFill>
                <a:latin typeface="Arial" pitchFamily="34" charset="0"/>
                <a:ea typeface="等线" pitchFamily="0" charset="0"/>
                <a:cs typeface="Arial" pitchFamily="34" charset="0"/>
              </a:rPr>
              <a:t>D</a:t>
            </a:r>
            <a:r>
              <a:rPr lang="en-US" altLang="zh-CN" sz="2000" b="1" i="0" u="none" strike="noStrike" kern="1200" cap="none" spc="0" baseline="0">
                <a:solidFill>
                  <a:srgbClr val="2F5497"/>
                </a:solidFill>
                <a:latin typeface="Arial" pitchFamily="34" charset="0"/>
                <a:ea typeface="等线" pitchFamily="0" charset="0"/>
                <a:cs typeface="Arial" pitchFamily="34" charset="0"/>
              </a:rPr>
              <a:t>HARSHINI P- NM ID-au422621105008 - UCEP</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a:t>
            </a:r>
            <a:r>
              <a:rPr lang="en-US" altLang="zh-CN" sz="2000" b="1" i="0" u="none" strike="noStrike" kern="1200" cap="none" spc="0" baseline="0">
                <a:solidFill>
                  <a:srgbClr val="2F5497"/>
                </a:solidFill>
                <a:latin typeface="Arial" pitchFamily="34" charset="0"/>
                <a:ea typeface="等线" pitchFamily="0" charset="0"/>
                <a:cs typeface="Arial" pitchFamily="34" charset="0"/>
              </a:rPr>
              <a:t>Dr RAMAR BOSE</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66067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Project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2.	Project video recorded link (youtube/github),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3.	Project PPT &amp; Report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074748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9"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100"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639511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4"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5"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33495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Given a dataset containing various health-related features of individuals, including factors such as age, sex, blood pressure, cholesterol levels, etc., along with a target variable indicating the presence or absence of heart disease, the task is to develop a predictive model using logistic regression. The objective is to accurately predict the likelihood of individuals having heart disease based on their respective feature values. The model should be able to classify individuals into two categories: 'affected by heart disease' or 'not affected by heart disease'. The performance of the model will be evaluated using appropriate metrics, with the ultimate goal of aiding in the early identiﬁcation and prevention of cardiovascular diseases."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13007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Obtain a dataset containing relevant health-related features such as age, sex, blood pressure, cholesterol levels, etc., along with a target variable indicating the presence or absence of heart disease. This dataset can be sourced from reputable sources like medical research databases or repositories.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rial" pitchFamily="34" charset="0"/>
              <a:ea typeface="等线" pitchFamily="0" charset="0"/>
              <a:cs typeface="Arial" pitchFamily="34" charset="0"/>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36086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Data Collection --&gt; Data Preprocessing --&gt; Feature Selection and Engineering --&gt; Model Development --&gt; Model Evaluation --&gt; Interpretation and Visualization</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Deployment --&gt; Integration --&gt; Monitoring and Maintenance --&gt; Ethical and Privacy Considerations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90266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6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https://github.com/dharshini5008/dharshini5008.git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66" name="矩形"/>
          <p:cNvSpPr>
            <a:spLocks/>
          </p:cNvSpPr>
          <p:nvPr/>
        </p:nvSpPr>
        <p:spPr>
          <a:xfrm rot="4569350">
            <a:off x="7461485" y="1409033"/>
            <a:ext cx="4762431" cy="646271"/>
          </a:xfrm>
          <a:prstGeom prst="rect"/>
          <a:noFill/>
          <a:ln w="12700" cmpd="sng" cap="flat">
            <a:noFill/>
            <a:prstDash val="solid"/>
            <a:miter/>
          </a:ln>
        </p:spPr>
      </p:sp>
    </p:spTree>
    <p:extLst>
      <p:ext uri="{BB962C8B-B14F-4D97-AF65-F5344CB8AC3E}">
        <p14:creationId xmlns:p14="http://schemas.microsoft.com/office/powerpoint/2010/main" val="11423424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9"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pitchFamily="0" charset="0"/>
            </a:endParaRPr>
          </a:p>
        </p:txBody>
      </p:sp>
      <p:sp>
        <p:nvSpPr>
          <p:cNvPr id="70"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https://github.com/dharshini5008/dharshini5008.git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1"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72" name="矩形"/>
          <p:cNvSpPr>
            <a:spLocks/>
          </p:cNvSpPr>
          <p:nvPr/>
        </p:nvSpPr>
        <p:spPr>
          <a:xfrm rot="0">
            <a:off x="3714693" y="2476462"/>
            <a:ext cx="4762427" cy="358140"/>
          </a:xfrm>
          <a:prstGeom prst="rect"/>
          <a:noFill/>
          <a:ln w="12700" cmpd="sng" cap="flat">
            <a:noFill/>
            <a:prstDash val="solid"/>
            <a:miter/>
          </a:ln>
        </p:spPr>
      </p:sp>
    </p:spTree>
    <p:extLst>
      <p:ext uri="{BB962C8B-B14F-4D97-AF65-F5344CB8AC3E}">
        <p14:creationId xmlns:p14="http://schemas.microsoft.com/office/powerpoint/2010/main" val="3354395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7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In conclusion, modeling gender and age data offers valuable insights into various aspects of human behavior, health, and socio-economic outcomes. By analyzing gender and age-related patterns and relationships, we can better understand and address inequalities, improve decision-making, and drive positive social change.</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84695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0"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1"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Personalized Recommendations and Services: As technology and data collection methods improve, there will be opportunities to provide more personalized recommendations and services tailored to individuals' gender and age proﬁles. This could include personalized marketing, healthcare recommendations, ﬁnancial planning advice, and more.</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2"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837769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77</cp:revision>
  <dcterms:created xsi:type="dcterms:W3CDTF">2021-04-26T07:43:48Z</dcterms:created>
  <dcterms:modified xsi:type="dcterms:W3CDTF">2024-04-21T07:19:00Z</dcterms:modified>
</cp:coreProperties>
</file>