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6" r:id="rId3"/>
    <p:sldId id="257" r:id="rId5"/>
    <p:sldId id="258" r:id="rId6"/>
    <p:sldId id="259" r:id="rId7"/>
    <p:sldId id="260" r:id="rId8"/>
    <p:sldId id="261" r:id="rId9"/>
    <p:sldId id="262" r:id="rId10"/>
    <p:sldId id="264" r:id="rId11"/>
    <p:sldId id="269" r:id="rId12"/>
    <p:sldId id="263" r:id="rId13"/>
    <p:sldId id="265"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panose="020B0603020202020204"/>
                <a:cs typeface="Trebuchet MS" panose="020B0603020202020204"/>
              </a:defRPr>
            </a:lvl1pPr>
          </a:lstStyle>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p:txBody>
          <a:bodyPr lIns="0" tIns="0" rIns="0" bIns="0"/>
          <a:lstStyle>
            <a:lvl1pPr>
              <a:defRPr/>
            </a:lvl1pPr>
          </a:lstStyle>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panose="020B0603020202020204"/>
                <a:cs typeface="Trebuchet MS" panose="020B0603020202020204"/>
              </a:defRPr>
            </a:lvl1pPr>
          </a:lstStyle>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panose="020B0603020202020204"/>
                <a:cs typeface="Trebuchet MS" panose="020B0603020202020204"/>
              </a:defRPr>
            </a:lvl1pPr>
          </a:lstStyle>
          <a:p>
            <a:pPr marL="38100">
              <a:lnSpc>
                <a:spcPct val="100000"/>
              </a:lnSpc>
              <a:spcBef>
                <a:spcPts val="55"/>
              </a:spcBef>
            </a:pPr>
            <a:fld id="{81D60167-4931-47E6-BA6A-407CBD079E47}" type="slidenum">
              <a:rPr spc="10" dirty="0"/>
            </a:fld>
            <a:endParaRPr spc="10"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4.xml"/><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4.xml"/><Relationship Id="rId3" Type="http://schemas.openxmlformats.org/officeDocument/2006/relationships/image" Target="../media/image4.jpeg"/><Relationship Id="rId2" Type="http://schemas.openxmlformats.org/officeDocument/2006/relationships/image" Target="../media/image2.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png"/><Relationship Id="rId1" Type="http://schemas.openxmlformats.org/officeDocument/2006/relationships/image" Target="../media/image8.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1"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14" name="TextBox 13"/>
          <p:cNvSpPr txBox="1"/>
          <p:nvPr/>
        </p:nvSpPr>
        <p:spPr>
          <a:xfrm>
            <a:off x="2554542" y="3314150"/>
            <a:ext cx="8610600" cy="1938020"/>
          </a:xfrm>
          <a:prstGeom prst="rect">
            <a:avLst/>
          </a:prstGeom>
          <a:noFill/>
        </p:spPr>
        <p:txBody>
          <a:bodyPr wrap="square" lIns="91440" tIns="45720" rIns="91440" bIns="45720" rtlCol="0" anchor="t">
            <a:spAutoFit/>
          </a:bodyPr>
          <a:lstStyle/>
          <a:p>
            <a:r>
              <a:rPr lang="en-US" sz="2400" dirty="0">
                <a:latin typeface="Times New Roman" panose="02020603050405020304" pitchFamily="18" charset="0"/>
                <a:cs typeface="Times New Roman" panose="02020603050405020304" pitchFamily="18" charset="0"/>
              </a:rPr>
              <a:t>STUDENT NAME: APARNA S</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REGISTER NO :AND NMID: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DEPARTMENT: </a:t>
            </a:r>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COLLEGE: COLLEGE/ UNIVERSITY</a:t>
            </a:r>
            <a:endParaRPr lang="en-US" sz="2400" dirty="0">
              <a:latin typeface="Times New Roman" panose="02020603050405020304" pitchFamily="18" charset="0"/>
              <a:cs typeface="Times New Roman" panose="02020603050405020304" pitchFamily="18" charset="0"/>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69925"/>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Times New Roman" panose="02020603050405020304" pitchFamily="18" charset="0"/>
                <a:cs typeface="Times New Roman" panose="02020603050405020304" pitchFamily="18" charset="0"/>
              </a:rPr>
              <a:t>RESULTS AND SCREENSHOTS</a:t>
            </a:r>
            <a:endParaRPr sz="4250" dirty="0">
              <a:latin typeface="Times New Roman" panose="02020603050405020304" pitchFamily="18" charset="0"/>
              <a:cs typeface="Times New Roman" panose="02020603050405020304"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9" name="TextBox 8"/>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9-10 194921"/>
          <p:cNvPicPr>
            <a:picLocks noChangeAspect="1"/>
          </p:cNvPicPr>
          <p:nvPr/>
        </p:nvPicPr>
        <p:blipFill>
          <a:blip r:embed="rId2"/>
          <a:stretch>
            <a:fillRect/>
          </a:stretch>
        </p:blipFill>
        <p:spPr>
          <a:xfrm>
            <a:off x="2133600" y="1371600"/>
            <a:ext cx="3305810" cy="2715260"/>
          </a:xfrm>
          <a:prstGeom prst="rect">
            <a:avLst/>
          </a:prstGeom>
        </p:spPr>
      </p:pic>
      <p:pic>
        <p:nvPicPr>
          <p:cNvPr id="11" name="Picture 10" descr="Screenshot 2025-09-10 194942"/>
          <p:cNvPicPr>
            <a:picLocks noChangeAspect="1"/>
          </p:cNvPicPr>
          <p:nvPr/>
        </p:nvPicPr>
        <p:blipFill>
          <a:blip r:embed="rId3"/>
          <a:stretch>
            <a:fillRect/>
          </a:stretch>
        </p:blipFill>
        <p:spPr>
          <a:xfrm>
            <a:off x="6095365" y="1447800"/>
            <a:ext cx="3683000" cy="2668270"/>
          </a:xfrm>
          <a:prstGeom prst="rect">
            <a:avLst/>
          </a:prstGeom>
        </p:spPr>
      </p:pic>
      <p:pic>
        <p:nvPicPr>
          <p:cNvPr id="12" name="Picture 11" descr="Screenshot 2025-09-10 195037"/>
          <p:cNvPicPr>
            <a:picLocks noChangeAspect="1"/>
          </p:cNvPicPr>
          <p:nvPr/>
        </p:nvPicPr>
        <p:blipFill>
          <a:blip r:embed="rId4"/>
          <a:stretch>
            <a:fillRect/>
          </a:stretch>
        </p:blipFill>
        <p:spPr>
          <a:xfrm>
            <a:off x="2743200" y="4495800"/>
            <a:ext cx="5660390" cy="164338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1840"/>
          </a:xfrm>
          <a:prstGeom prst="rect">
            <a:avLst/>
          </a:prstGeom>
        </p:spPr>
        <p:txBody>
          <a:bodyPr vert="horz" wrap="square" lIns="0" tIns="13335" rIns="0" bIns="0" rtlCol="0">
            <a:spAutoFit/>
          </a:bodyPr>
          <a:lstStyle/>
          <a:p>
            <a:pPr marL="12700">
              <a:lnSpc>
                <a:spcPct val="100000"/>
              </a:lnSpc>
              <a:spcBef>
                <a:spcPts val="105"/>
              </a:spcBef>
            </a:pPr>
            <a:r>
              <a:rPr lang="en-IN" dirty="0">
                <a:latin typeface="Times New Roman" panose="02020603050405020304" pitchFamily="18" charset="0"/>
                <a:cs typeface="Times New Roman" panose="02020603050405020304" pitchFamily="18" charset="0"/>
              </a:rPr>
              <a:t>CONCLUSION</a:t>
            </a:r>
            <a:endParaRPr dirty="0">
              <a:latin typeface="Times New Roman" panose="02020603050405020304" pitchFamily="18" charset="0"/>
              <a:cs typeface="Times New Roman" panose="02020603050405020304"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2" name="Text Box 1"/>
          <p:cNvSpPr txBox="1"/>
          <p:nvPr/>
        </p:nvSpPr>
        <p:spPr>
          <a:xfrm>
            <a:off x="1666875" y="1981200"/>
            <a:ext cx="6043930" cy="3692525"/>
          </a:xfrm>
          <a:prstGeom prst="rect">
            <a:avLst/>
          </a:prstGeom>
          <a:noFill/>
        </p:spPr>
        <p:txBody>
          <a:bodyPr wrap="square" rtlCol="0">
            <a:spAutoFit/>
          </a:bodyPr>
          <a:p>
            <a:r>
              <a:rPr lang="en-US" altLang="en-US"/>
              <a:t>The Student Exchange Program Portfolio provides a creative and interactive way for students to document and share their international experiences. By using HTML, CSS, and JavaScript, the project transforms traditional reporting into a dynamic digital showcase that highlights academic achievements, cultural immersion, and personal growth. This portfolio not only serves as a lasting memory of the exchange journey but also enhances the student’s professional profile for future opportunities.</a:t>
            </a:r>
            <a:endParaRPr lang="en-US" altLang="en-US"/>
          </a:p>
          <a:p>
            <a:endParaRPr lang="en-US" altLang="en-US"/>
          </a:p>
          <a:p>
            <a:r>
              <a:rPr lang="en-US" altLang="en-US"/>
              <a:t>Let me know if you'd like this tailored for a presentation slide or report format!</a:t>
            </a:r>
            <a:endParaRPr lang="en-US" altLang="en-US"/>
          </a:p>
          <a:p>
            <a:endParaRPr lang="en-US"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17" name="object 17"/>
          <p:cNvSpPr txBox="1">
            <a:spLocks noGrp="1"/>
          </p:cNvSpPr>
          <p:nvPr>
            <p:ph type="title"/>
          </p:nvPr>
        </p:nvSpPr>
        <p:spPr>
          <a:xfrm>
            <a:off x="739775" y="829310"/>
            <a:ext cx="4714240" cy="669925"/>
          </a:xfrm>
          <a:prstGeom prst="rect">
            <a:avLst/>
          </a:prstGeom>
        </p:spPr>
        <p:txBody>
          <a:bodyPr vert="horz" wrap="square" lIns="0" tIns="16510" rIns="0" bIns="0" rtlCol="0">
            <a:spAutoFit/>
          </a:bodyPr>
          <a:lstStyle/>
          <a:p>
            <a:pPr marL="12700">
              <a:lnSpc>
                <a:spcPct val="100000"/>
              </a:lnSpc>
              <a:spcBef>
                <a:spcPts val="130"/>
              </a:spcBef>
            </a:pPr>
            <a:r>
              <a:rPr sz="4250" spc="5" dirty="0">
                <a:latin typeface="Times New Roman" panose="02020603050405020304" pitchFamily="18" charset="0"/>
                <a:cs typeface="Times New Roman" panose="02020603050405020304" pitchFamily="18" charset="0"/>
              </a:rPr>
              <a:t>PROJECT</a:t>
            </a:r>
            <a:r>
              <a:rPr lang="en-US" sz="4250" spc="5" dirty="0">
                <a:latin typeface="Times New Roman" panose="02020603050405020304" pitchFamily="18" charset="0"/>
                <a:cs typeface="Times New Roman" panose="02020603050405020304" pitchFamily="18" charset="0"/>
              </a:rPr>
              <a:t> </a:t>
            </a:r>
            <a:r>
              <a:rPr sz="4250" spc="25" dirty="0">
                <a:latin typeface="Times New Roman" panose="02020603050405020304" pitchFamily="18" charset="0"/>
                <a:cs typeface="Times New Roman" panose="02020603050405020304" pitchFamily="18" charset="0"/>
              </a:rPr>
              <a:t>TITLE</a:t>
            </a:r>
            <a:endParaRPr sz="4250">
              <a:latin typeface="Times New Roman" panose="02020603050405020304" pitchFamily="18" charset="0"/>
              <a:cs typeface="Times New Roman" panose="02020603050405020304"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1" cstate="print"/>
            <a:stretch>
              <a:fillRect/>
            </a:stretch>
          </p:blipFill>
          <p:spPr>
            <a:xfrm>
              <a:off x="676275" y="6467475"/>
              <a:ext cx="2143125" cy="200025"/>
            </a:xfrm>
            <a:prstGeom prst="rect">
              <a:avLst/>
            </a:prstGeom>
          </p:spPr>
        </p:pic>
        <p:pic>
          <p:nvPicPr>
            <p:cNvPr id="20" name="object 20"/>
            <p:cNvPicPr/>
            <p:nvPr/>
          </p:nvPicPr>
          <p:blipFill>
            <a:blip r:embed="rId2"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1" name="Text Box 20"/>
          <p:cNvSpPr txBox="1"/>
          <p:nvPr/>
        </p:nvSpPr>
        <p:spPr>
          <a:xfrm>
            <a:off x="1600200" y="2019300"/>
            <a:ext cx="4843145" cy="873125"/>
          </a:xfrm>
          <a:prstGeom prst="rect">
            <a:avLst/>
          </a:prstGeom>
          <a:noFill/>
        </p:spPr>
        <p:txBody>
          <a:bodyPr wrap="square" rtlCol="0">
            <a:noAutofit/>
          </a:bodyPr>
          <a:p>
            <a:r>
              <a:rPr lang="en-US" sz="4000">
                <a:latin typeface="Times New Roman" panose="02020603050405020304" pitchFamily="18" charset="0"/>
                <a:cs typeface="Times New Roman" panose="02020603050405020304" pitchFamily="18" charset="0"/>
              </a:rPr>
              <a:t>Student Exchange   </a:t>
            </a:r>
            <a:endParaRPr lang="en-US" sz="4000">
              <a:latin typeface="Times New Roman" panose="02020603050405020304" pitchFamily="18" charset="0"/>
              <a:cs typeface="Times New Roman" panose="02020603050405020304" pitchFamily="18" charset="0"/>
            </a:endParaRPr>
          </a:p>
        </p:txBody>
      </p:sp>
      <p:sp>
        <p:nvSpPr>
          <p:cNvPr id="23" name="Text Box 22"/>
          <p:cNvSpPr txBox="1"/>
          <p:nvPr/>
        </p:nvSpPr>
        <p:spPr>
          <a:xfrm>
            <a:off x="2790825" y="2895600"/>
            <a:ext cx="4657725" cy="706755"/>
          </a:xfrm>
          <a:prstGeom prst="rect">
            <a:avLst/>
          </a:prstGeom>
          <a:noFill/>
        </p:spPr>
        <p:txBody>
          <a:bodyPr wrap="square" rtlCol="0">
            <a:spAutoFit/>
          </a:bodyPr>
          <a:p>
            <a:r>
              <a:rPr lang="en-US" sz="4000">
                <a:latin typeface="Times New Roman" panose="02020603050405020304" pitchFamily="18" charset="0"/>
                <a:cs typeface="Times New Roman" panose="02020603050405020304" pitchFamily="18" charset="0"/>
                <a:sym typeface="+mn-ea"/>
              </a:rPr>
              <a:t>Program Portfolio</a:t>
            </a:r>
            <a:endParaRPr lang="en-US" sz="4000">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panose="020B0603020202020204"/>
                <a:cs typeface="Trebuchet MS" panose="020B0603020202020204"/>
              </a:rPr>
              <a:t>3/21/202</a:t>
            </a:r>
            <a:r>
              <a:rPr sz="1100" spc="10" dirty="0">
                <a:solidFill>
                  <a:srgbClr val="2D83C3"/>
                </a:solidFill>
                <a:latin typeface="Trebuchet MS" panose="020B0603020202020204"/>
                <a:cs typeface="Trebuchet MS" panose="020B0603020202020204"/>
              </a:rPr>
              <a:t>4</a:t>
            </a:r>
            <a:r>
              <a:rPr sz="1100" dirty="0">
                <a:solidFill>
                  <a:srgbClr val="2D83C3"/>
                </a:solidFill>
                <a:latin typeface="Trebuchet MS" panose="020B0603020202020204"/>
                <a:cs typeface="Trebuchet MS" panose="020B0603020202020204"/>
              </a:rPr>
              <a:t> </a:t>
            </a:r>
            <a:r>
              <a:rPr sz="1100" spc="130" dirty="0">
                <a:solidFill>
                  <a:srgbClr val="2D83C3"/>
                </a:solidFill>
                <a:latin typeface="Trebuchet MS" panose="020B0603020202020204"/>
                <a:cs typeface="Trebuchet MS" panose="020B0603020202020204"/>
              </a:rPr>
              <a:t> </a:t>
            </a:r>
            <a:r>
              <a:rPr sz="1100" b="1" spc="50" dirty="0">
                <a:solidFill>
                  <a:srgbClr val="2D83C3"/>
                </a:solidFill>
                <a:latin typeface="Trebuchet MS" panose="020B0603020202020204"/>
                <a:cs typeface="Trebuchet MS" panose="020B0603020202020204"/>
              </a:rPr>
              <a:t>A</a:t>
            </a:r>
            <a:r>
              <a:rPr sz="1100" b="1" spc="15" dirty="0">
                <a:solidFill>
                  <a:srgbClr val="2D83C3"/>
                </a:solidFill>
                <a:latin typeface="Trebuchet MS" panose="020B0603020202020204"/>
                <a:cs typeface="Trebuchet MS" panose="020B0603020202020204"/>
              </a:rPr>
              <a:t>nnu</a:t>
            </a:r>
            <a:r>
              <a:rPr sz="1100" b="1" spc="10" dirty="0">
                <a:solidFill>
                  <a:srgbClr val="2D83C3"/>
                </a:solidFill>
                <a:latin typeface="Trebuchet MS" panose="020B0603020202020204"/>
                <a:cs typeface="Trebuchet MS" panose="020B0603020202020204"/>
              </a:rPr>
              <a:t>al</a:t>
            </a:r>
            <a:r>
              <a:rPr sz="1100" b="1" spc="-140" dirty="0">
                <a:solidFill>
                  <a:srgbClr val="2D83C3"/>
                </a:solidFill>
                <a:latin typeface="Trebuchet MS" panose="020B0603020202020204"/>
                <a:cs typeface="Trebuchet MS" panose="020B0603020202020204"/>
              </a:rPr>
              <a:t> </a:t>
            </a:r>
            <a:r>
              <a:rPr sz="1100" b="1" dirty="0">
                <a:solidFill>
                  <a:srgbClr val="2D83C3"/>
                </a:solidFill>
                <a:latin typeface="Trebuchet MS" panose="020B0603020202020204"/>
                <a:cs typeface="Trebuchet MS" panose="020B0603020202020204"/>
              </a:rPr>
              <a:t>R</a:t>
            </a:r>
            <a:r>
              <a:rPr sz="1100" b="1" spc="35" dirty="0">
                <a:solidFill>
                  <a:srgbClr val="2D83C3"/>
                </a:solidFill>
                <a:latin typeface="Trebuchet MS" panose="020B0603020202020204"/>
                <a:cs typeface="Trebuchet MS" panose="020B0603020202020204"/>
              </a:rPr>
              <a:t>e</a:t>
            </a:r>
            <a:r>
              <a:rPr sz="1100" b="1" spc="90" dirty="0">
                <a:solidFill>
                  <a:srgbClr val="2D83C3"/>
                </a:solidFill>
                <a:latin typeface="Trebuchet MS" panose="020B0603020202020204"/>
                <a:cs typeface="Trebuchet MS" panose="020B0603020202020204"/>
              </a:rPr>
              <a:t>v</a:t>
            </a:r>
            <a:r>
              <a:rPr sz="1100" b="1" spc="-35" dirty="0">
                <a:solidFill>
                  <a:srgbClr val="2D83C3"/>
                </a:solidFill>
                <a:latin typeface="Trebuchet MS" panose="020B0603020202020204"/>
                <a:cs typeface="Trebuchet MS" panose="020B0603020202020204"/>
              </a:rPr>
              <a:t>i</a:t>
            </a:r>
            <a:r>
              <a:rPr sz="1100" b="1" spc="35" dirty="0">
                <a:solidFill>
                  <a:srgbClr val="2D83C3"/>
                </a:solidFill>
                <a:latin typeface="Trebuchet MS" panose="020B0603020202020204"/>
                <a:cs typeface="Trebuchet MS" panose="020B0603020202020204"/>
              </a:rPr>
              <a:t>e</a:t>
            </a:r>
            <a:r>
              <a:rPr sz="1100" b="1" spc="15" dirty="0">
                <a:solidFill>
                  <a:srgbClr val="2D83C3"/>
                </a:solidFill>
                <a:latin typeface="Trebuchet MS" panose="020B0603020202020204"/>
                <a:cs typeface="Trebuchet MS" panose="020B0603020202020204"/>
              </a:rPr>
              <a:t>w</a:t>
            </a:r>
            <a:endParaRPr sz="1100">
              <a:latin typeface="Trebuchet MS" panose="020B0603020202020204"/>
              <a:cs typeface="Trebuchet MS" panose="020B0603020202020204"/>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p:txBody>
      </p:sp>
      <p:pic>
        <p:nvPicPr>
          <p:cNvPr id="17" name="object 17"/>
          <p:cNvPicPr/>
          <p:nvPr/>
        </p:nvPicPr>
        <p:blipFill>
          <a:blip r:embed="rId1"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2" cstate="print"/>
            <a:stretch>
              <a:fillRect/>
            </a:stretch>
          </p:blipFill>
          <p:spPr>
            <a:xfrm>
              <a:off x="466725" y="6410325"/>
              <a:ext cx="3705225" cy="295275"/>
            </a:xfrm>
            <a:prstGeom prst="rect">
              <a:avLst/>
            </a:prstGeom>
          </p:spPr>
        </p:pic>
        <p:pic>
          <p:nvPicPr>
            <p:cNvPr id="20" name="object 20"/>
            <p:cNvPicPr/>
            <p:nvPr/>
          </p:nvPicPr>
          <p:blipFill>
            <a:blip r:embed="rId3"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135"/>
            <a:ext cx="3351530" cy="751840"/>
          </a:xfrm>
          <a:prstGeom prst="rect">
            <a:avLst/>
          </a:prstGeom>
        </p:spPr>
        <p:txBody>
          <a:bodyPr vert="horz" wrap="square" lIns="0" tIns="13335" rIns="0" bIns="0" rtlCol="0">
            <a:spAutoFit/>
          </a:bodyPr>
          <a:lstStyle/>
          <a:p>
            <a:pPr marL="12700">
              <a:lnSpc>
                <a:spcPct val="100000"/>
              </a:lnSpc>
              <a:spcBef>
                <a:spcPts val="105"/>
              </a:spcBef>
            </a:pPr>
            <a:r>
              <a:rPr spc="25" dirty="0">
                <a:latin typeface="Times New Roman" panose="02020603050405020304" pitchFamily="18" charset="0"/>
                <a:cs typeface="Times New Roman" panose="02020603050405020304" pitchFamily="18" charset="0"/>
              </a:rPr>
              <a:t>A</a:t>
            </a:r>
            <a:r>
              <a:rPr spc="-5" dirty="0">
                <a:latin typeface="Times New Roman" panose="02020603050405020304" pitchFamily="18" charset="0"/>
                <a:cs typeface="Times New Roman" panose="02020603050405020304" pitchFamily="18" charset="0"/>
              </a:rPr>
              <a:t>G</a:t>
            </a:r>
            <a:r>
              <a:rPr spc="-35" dirty="0">
                <a:latin typeface="Times New Roman" panose="02020603050405020304" pitchFamily="18" charset="0"/>
                <a:cs typeface="Times New Roman" panose="02020603050405020304" pitchFamily="18" charset="0"/>
              </a:rPr>
              <a:t>E</a:t>
            </a:r>
            <a:r>
              <a:rPr spc="15" dirty="0">
                <a:latin typeface="Times New Roman" panose="02020603050405020304" pitchFamily="18" charset="0"/>
                <a:cs typeface="Times New Roman" panose="02020603050405020304" pitchFamily="18" charset="0"/>
              </a:rPr>
              <a:t>N</a:t>
            </a:r>
            <a:r>
              <a:rPr dirty="0">
                <a:latin typeface="Times New Roman" panose="02020603050405020304" pitchFamily="18" charset="0"/>
                <a:cs typeface="Times New Roman" panose="02020603050405020304" pitchFamily="18" charset="0"/>
              </a:rPr>
              <a:t>DA</a:t>
            </a:r>
            <a:endParaRPr dirty="0">
              <a:latin typeface="Times New Roman" panose="02020603050405020304" pitchFamily="18" charset="0"/>
              <a:cs typeface="Times New Roman" panose="02020603050405020304" pitchFamily="18" charset="0"/>
            </a:endParaRP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23" name="TextBox 22"/>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833755" y="575310"/>
            <a:ext cx="6695440" cy="669925"/>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Times New Roman" panose="02020603050405020304" pitchFamily="18" charset="0"/>
                <a:cs typeface="Times New Roman" panose="02020603050405020304" pitchFamily="18" charset="0"/>
              </a:rPr>
              <a:t>P</a:t>
            </a:r>
            <a:r>
              <a:rPr sz="4250" spc="15" dirty="0">
                <a:latin typeface="Times New Roman" panose="02020603050405020304" pitchFamily="18" charset="0"/>
                <a:cs typeface="Times New Roman" panose="02020603050405020304" pitchFamily="18" charset="0"/>
              </a:rPr>
              <a:t>ROB</a:t>
            </a:r>
            <a:r>
              <a:rPr sz="4250" spc="55" dirty="0">
                <a:latin typeface="Times New Roman" panose="02020603050405020304" pitchFamily="18" charset="0"/>
                <a:cs typeface="Times New Roman" panose="02020603050405020304" pitchFamily="18" charset="0"/>
              </a:rPr>
              <a:t>L</a:t>
            </a:r>
            <a:r>
              <a:rPr sz="4250" spc="-2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a:t>
            </a:r>
            <a:r>
              <a:rPr lang="en-US" sz="4250" spc="20" dirty="0">
                <a:latin typeface="Times New Roman" panose="02020603050405020304" pitchFamily="18" charset="0"/>
                <a:cs typeface="Times New Roman" panose="02020603050405020304" pitchFamily="18" charset="0"/>
              </a:rPr>
              <a:t> </a:t>
            </a:r>
            <a:r>
              <a:rPr sz="4250" spc="10" dirty="0">
                <a:latin typeface="Times New Roman" panose="02020603050405020304" pitchFamily="18" charset="0"/>
                <a:cs typeface="Times New Roman" panose="02020603050405020304" pitchFamily="18" charset="0"/>
              </a:rPr>
              <a:t>S</a:t>
            </a:r>
            <a:r>
              <a:rPr sz="4250" spc="-370" dirty="0">
                <a:latin typeface="Times New Roman" panose="02020603050405020304" pitchFamily="18" charset="0"/>
                <a:cs typeface="Times New Roman" panose="02020603050405020304" pitchFamily="18" charset="0"/>
              </a:rPr>
              <a:t>T</a:t>
            </a:r>
            <a:r>
              <a:rPr sz="4250" spc="-375" dirty="0">
                <a:latin typeface="Times New Roman" panose="02020603050405020304" pitchFamily="18" charset="0"/>
                <a:cs typeface="Times New Roman" panose="02020603050405020304" pitchFamily="18" charset="0"/>
              </a:rPr>
              <a:t>A</a:t>
            </a:r>
            <a:r>
              <a:rPr sz="4250" spc="15" dirty="0">
                <a:latin typeface="Times New Roman" panose="02020603050405020304" pitchFamily="18" charset="0"/>
                <a:cs typeface="Times New Roman" panose="02020603050405020304" pitchFamily="18" charset="0"/>
              </a:rPr>
              <a:t>T</a:t>
            </a:r>
            <a:r>
              <a:rPr sz="4250" spc="-10" dirty="0">
                <a:latin typeface="Times New Roman" panose="02020603050405020304" pitchFamily="18" charset="0"/>
                <a:cs typeface="Times New Roman" panose="02020603050405020304" pitchFamily="18" charset="0"/>
              </a:rPr>
              <a:t>E</a:t>
            </a:r>
            <a:r>
              <a:rPr sz="4250" spc="-20" dirty="0">
                <a:latin typeface="Times New Roman" panose="02020603050405020304" pitchFamily="18" charset="0"/>
                <a:cs typeface="Times New Roman" panose="02020603050405020304" pitchFamily="18" charset="0"/>
              </a:rPr>
              <a:t>ME</a:t>
            </a:r>
            <a:r>
              <a:rPr sz="4250" spc="10" dirty="0">
                <a:latin typeface="Times New Roman" panose="02020603050405020304" pitchFamily="18" charset="0"/>
                <a:cs typeface="Times New Roman" panose="02020603050405020304" pitchFamily="18" charset="0"/>
              </a:rPr>
              <a:t>NT</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04950" y="1669415"/>
            <a:ext cx="5886450" cy="2030095"/>
          </a:xfrm>
          <a:prstGeom prst="rect">
            <a:avLst/>
          </a:prstGeom>
          <a:noFill/>
        </p:spPr>
        <p:txBody>
          <a:bodyPr wrap="square" rtlCol="0">
            <a:spAutoFit/>
          </a:bodyPr>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Students often lack a creative and structured way to showcase their exchange program experiences. This project solves that by building a digital portfolio using HTML, CSS, and JavaScript to present their journey, achievements, and reflections interactively.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5" name="object 5"/>
            <p:cNvPicPr/>
            <p:nvPr/>
          </p:nvPicPr>
          <p:blipFill>
            <a:blip r:embed="rId1"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7" name="object 7"/>
          <p:cNvSpPr txBox="1">
            <a:spLocks noGrp="1"/>
          </p:cNvSpPr>
          <p:nvPr>
            <p:ph type="title"/>
          </p:nvPr>
        </p:nvSpPr>
        <p:spPr>
          <a:xfrm>
            <a:off x="739775" y="829310"/>
            <a:ext cx="7364730" cy="669925"/>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Times New Roman" panose="02020603050405020304" pitchFamily="18" charset="0"/>
                <a:cs typeface="Times New Roman" panose="02020603050405020304" pitchFamily="18" charset="0"/>
              </a:rPr>
              <a:t>PROJECT	</a:t>
            </a:r>
            <a:r>
              <a:rPr sz="4250" spc="-20" dirty="0">
                <a:latin typeface="Times New Roman" panose="02020603050405020304" pitchFamily="18" charset="0"/>
                <a:cs typeface="Times New Roman" panose="02020603050405020304" pitchFamily="18" charset="0"/>
              </a:rPr>
              <a:t>OVERVIEW</a:t>
            </a:r>
            <a:endParaRPr sz="4250">
              <a:latin typeface="Times New Roman" panose="02020603050405020304" pitchFamily="18" charset="0"/>
              <a:cs typeface="Times New Roman" panose="02020603050405020304" pitchFamily="18" charset="0"/>
            </a:endParaRPr>
          </a:p>
        </p:txBody>
      </p:sp>
      <p:pic>
        <p:nvPicPr>
          <p:cNvPr id="8" name="object 8"/>
          <p:cNvPicPr/>
          <p:nvPr/>
        </p:nvPicPr>
        <p:blipFill>
          <a:blip r:embed="rId2"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447800" y="1877695"/>
            <a:ext cx="6877050" cy="3138170"/>
          </a:xfrm>
          <a:prstGeom prst="rect">
            <a:avLst/>
          </a:prstGeom>
          <a:noFill/>
        </p:spPr>
        <p:txBody>
          <a:bodyPr wrap="square" rtlCol="0">
            <a:spAutoFit/>
          </a:bodyPr>
          <a:p>
            <a:r>
              <a:rPr lang="en-US" altLang="en-US">
                <a:latin typeface="Times New Roman" panose="02020603050405020304" pitchFamily="18" charset="0"/>
                <a:cs typeface="Times New Roman" panose="02020603050405020304" pitchFamily="18" charset="0"/>
              </a:rPr>
              <a:t>The Student Exchange Program Portfolio is a web-based project designed to help students document and showcase their international exchange experiences in a visually engaging and interactive format. Built using HTML, CSS, and JavaScript, the portfolio allows users to present academic achievements, cultural immersion, personal growth, and reflections through multimedia content and dynamic design.</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This digital portfolio serves as both a personal archive and a professional presentation tool, enabling students to share their journey with peers, educators, and future employers in a modern and compelling way.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5" name="object 5"/>
          <p:cNvSpPr txBox="1">
            <a:spLocks noGrp="1"/>
          </p:cNvSpPr>
          <p:nvPr>
            <p:ph type="title"/>
          </p:nvPr>
        </p:nvSpPr>
        <p:spPr>
          <a:xfrm>
            <a:off x="699135" y="891540"/>
            <a:ext cx="5676265" cy="508635"/>
          </a:xfrm>
          <a:prstGeom prst="rect">
            <a:avLst/>
          </a:prstGeom>
        </p:spPr>
        <p:txBody>
          <a:bodyPr vert="horz" wrap="square" lIns="0" tIns="16510" rIns="0" bIns="0" rtlCol="0">
            <a:spAutoFit/>
          </a:bodyPr>
          <a:lstStyle/>
          <a:p>
            <a:pPr marL="12700">
              <a:lnSpc>
                <a:spcPct val="100000"/>
              </a:lnSpc>
              <a:spcBef>
                <a:spcPts val="130"/>
              </a:spcBef>
            </a:pPr>
            <a:r>
              <a:rPr sz="3200" spc="25" dirty="0">
                <a:latin typeface="Times New Roman" panose="02020603050405020304" pitchFamily="18" charset="0"/>
                <a:cs typeface="Times New Roman" panose="02020603050405020304" pitchFamily="18" charset="0"/>
              </a:rPr>
              <a:t>W</a:t>
            </a:r>
            <a:r>
              <a:rPr sz="3200" spc="-20" dirty="0">
                <a:latin typeface="Times New Roman" panose="02020603050405020304" pitchFamily="18" charset="0"/>
                <a:cs typeface="Times New Roman" panose="02020603050405020304" pitchFamily="18" charset="0"/>
              </a:rPr>
              <a:t>H</a:t>
            </a:r>
            <a:r>
              <a:rPr sz="3200" spc="20" dirty="0">
                <a:latin typeface="Times New Roman" panose="02020603050405020304" pitchFamily="18" charset="0"/>
                <a:cs typeface="Times New Roman" panose="02020603050405020304" pitchFamily="18" charset="0"/>
              </a:rPr>
              <a:t>O</a:t>
            </a:r>
            <a:r>
              <a:rPr sz="3200" spc="-2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AR</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10" dirty="0">
                <a:latin typeface="Times New Roman" panose="02020603050405020304" pitchFamily="18" charset="0"/>
                <a:cs typeface="Times New Roman" panose="02020603050405020304" pitchFamily="18" charset="0"/>
              </a:rPr>
              <a:t>T</a:t>
            </a:r>
            <a:r>
              <a:rPr sz="3200" spc="-15" dirty="0">
                <a:latin typeface="Times New Roman" panose="02020603050405020304" pitchFamily="18" charset="0"/>
                <a:cs typeface="Times New Roman" panose="02020603050405020304" pitchFamily="18" charset="0"/>
              </a:rPr>
              <a:t>H</a:t>
            </a:r>
            <a:r>
              <a:rPr sz="3200" spc="15" dirty="0">
                <a:latin typeface="Times New Roman" panose="02020603050405020304" pitchFamily="18" charset="0"/>
                <a:cs typeface="Times New Roman" panose="02020603050405020304" pitchFamily="18" charset="0"/>
              </a:rPr>
              <a:t>E</a:t>
            </a:r>
            <a:r>
              <a:rPr sz="3200" spc="-35" dirty="0">
                <a:latin typeface="Times New Roman" panose="02020603050405020304" pitchFamily="18" charset="0"/>
                <a:cs typeface="Times New Roman" panose="02020603050405020304" pitchFamily="18" charset="0"/>
              </a:rPr>
              <a:t> </a:t>
            </a:r>
            <a:r>
              <a:rPr sz="3200" spc="-20" dirty="0">
                <a:latin typeface="Times New Roman" panose="02020603050405020304" pitchFamily="18" charset="0"/>
                <a:cs typeface="Times New Roman" panose="02020603050405020304" pitchFamily="18" charset="0"/>
              </a:rPr>
              <a:t>E</a:t>
            </a:r>
            <a:r>
              <a:rPr sz="3200" spc="30" dirty="0">
                <a:latin typeface="Times New Roman" panose="02020603050405020304" pitchFamily="18" charset="0"/>
                <a:cs typeface="Times New Roman" panose="02020603050405020304" pitchFamily="18" charset="0"/>
              </a:rPr>
              <a:t>N</a:t>
            </a:r>
            <a:r>
              <a:rPr sz="3200" spc="15" dirty="0">
                <a:latin typeface="Times New Roman" panose="02020603050405020304" pitchFamily="18" charset="0"/>
                <a:cs typeface="Times New Roman" panose="02020603050405020304" pitchFamily="18" charset="0"/>
              </a:rPr>
              <a:t>D</a:t>
            </a:r>
            <a:r>
              <a:rPr sz="3200" spc="-45" dirty="0">
                <a:latin typeface="Times New Roman" panose="02020603050405020304" pitchFamily="18" charset="0"/>
                <a:cs typeface="Times New Roman" panose="02020603050405020304" pitchFamily="18" charset="0"/>
              </a:rPr>
              <a:t> </a:t>
            </a:r>
            <a:r>
              <a:rPr sz="3200" dirty="0">
                <a:latin typeface="Times New Roman" panose="02020603050405020304" pitchFamily="18" charset="0"/>
                <a:cs typeface="Times New Roman" panose="02020603050405020304" pitchFamily="18" charset="0"/>
              </a:rPr>
              <a:t>U</a:t>
            </a:r>
            <a:r>
              <a:rPr sz="3200" spc="10" dirty="0">
                <a:latin typeface="Times New Roman" panose="02020603050405020304" pitchFamily="18" charset="0"/>
                <a:cs typeface="Times New Roman" panose="02020603050405020304" pitchFamily="18" charset="0"/>
              </a:rPr>
              <a:t>S</a:t>
            </a:r>
            <a:r>
              <a:rPr sz="3200" spc="-25" dirty="0">
                <a:latin typeface="Times New Roman" panose="02020603050405020304" pitchFamily="18" charset="0"/>
                <a:cs typeface="Times New Roman" panose="02020603050405020304" pitchFamily="18" charset="0"/>
              </a:rPr>
              <a:t>E</a:t>
            </a:r>
            <a:r>
              <a:rPr sz="3200" spc="-10" dirty="0">
                <a:latin typeface="Times New Roman" panose="02020603050405020304" pitchFamily="18" charset="0"/>
                <a:cs typeface="Times New Roman" panose="02020603050405020304" pitchFamily="18" charset="0"/>
              </a:rPr>
              <a:t>R</a:t>
            </a:r>
            <a:r>
              <a:rPr sz="3200" spc="5" dirty="0">
                <a:latin typeface="Times New Roman" panose="02020603050405020304" pitchFamily="18" charset="0"/>
                <a:cs typeface="Times New Roman" panose="02020603050405020304" pitchFamily="18" charset="0"/>
              </a:rPr>
              <a:t>S?</a:t>
            </a:r>
            <a:endParaRPr sz="3200">
              <a:latin typeface="Times New Roman" panose="02020603050405020304" pitchFamily="18" charset="0"/>
              <a:cs typeface="Times New Roman" panose="02020603050405020304" pitchFamily="18" charset="0"/>
            </a:endParaRPr>
          </a:p>
        </p:txBody>
      </p:sp>
      <p:pic>
        <p:nvPicPr>
          <p:cNvPr id="6" name="object 6"/>
          <p:cNvPicPr/>
          <p:nvPr/>
        </p:nvPicPr>
        <p:blipFill>
          <a:blip r:embed="rId1"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9" name="Text Box 8"/>
          <p:cNvSpPr txBox="1"/>
          <p:nvPr/>
        </p:nvSpPr>
        <p:spPr>
          <a:xfrm>
            <a:off x="1549400" y="1732915"/>
            <a:ext cx="6673850" cy="2306955"/>
          </a:xfrm>
          <a:prstGeom prst="rect">
            <a:avLst/>
          </a:prstGeom>
          <a:noFill/>
        </p:spPr>
        <p:txBody>
          <a:bodyPr wrap="square" rtlCol="0">
            <a:spAutoFit/>
          </a:bodyPr>
          <a:p>
            <a:endParaRPr lang="en-US" b="1">
              <a:latin typeface="Times New Roman" panose="02020603050405020304" pitchFamily="18" charset="0"/>
              <a:cs typeface="Times New Roman" panose="02020603050405020304" pitchFamily="18" charset="0"/>
            </a:endParaRPr>
          </a:p>
          <a:p>
            <a:r>
              <a:rPr lang="en-US" b="1">
                <a:latin typeface="Times New Roman" panose="02020603050405020304" pitchFamily="18" charset="0"/>
                <a:cs typeface="Times New Roman" panose="02020603050405020304" pitchFamily="18" charset="0"/>
              </a:rPr>
              <a:t>End-Users</a:t>
            </a:r>
            <a:r>
              <a:rPr lang="en-US">
                <a:latin typeface="Times New Roman" panose="02020603050405020304" pitchFamily="18" charset="0"/>
                <a:cs typeface="Times New Roman" panose="02020603050405020304" pitchFamily="18" charset="0"/>
              </a:rPr>
              <a:t>: </a:t>
            </a:r>
            <a:r>
              <a:rPr lang="en-US" altLang="en-US">
                <a:latin typeface="Times New Roman" panose="02020603050405020304" pitchFamily="18" charset="0"/>
                <a:cs typeface="Times New Roman" panose="02020603050405020304" pitchFamily="18" charset="0"/>
              </a:rPr>
              <a:t>Exchange students, university staff, employers, future applicants, and family—anyone interested in viewing or evaluating the student's experience.</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b="1">
                <a:latin typeface="Times New Roman" panose="02020603050405020304" pitchFamily="18" charset="0"/>
                <a:cs typeface="Times New Roman" panose="02020603050405020304" pitchFamily="18" charset="0"/>
              </a:rPr>
              <a:t>Admins:</a:t>
            </a:r>
            <a:r>
              <a:rPr lang="en-US" altLang="en-US">
                <a:latin typeface="Times New Roman" panose="02020603050405020304" pitchFamily="18" charset="0"/>
                <a:cs typeface="Times New Roman" panose="02020603050405020304" pitchFamily="18" charset="0"/>
              </a:rPr>
              <a:t> Admins manage the platform by handling user accounts, reviewing content, maintaining system performance, and providing support to students.</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1"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sp>
        <p:nvSpPr>
          <p:cNvPr id="6" name="object 6"/>
          <p:cNvSpPr txBox="1">
            <a:spLocks noGrp="1"/>
          </p:cNvSpPr>
          <p:nvPr>
            <p:ph type="title"/>
          </p:nvPr>
        </p:nvSpPr>
        <p:spPr>
          <a:xfrm>
            <a:off x="558165" y="857885"/>
            <a:ext cx="9763125" cy="567055"/>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Times New Roman" panose="02020603050405020304" pitchFamily="18" charset="0"/>
                <a:cs typeface="Times New Roman" panose="02020603050405020304" pitchFamily="18" charset="0"/>
              </a:rPr>
              <a:t>TOOLS AND TECHNIQUES</a:t>
            </a:r>
            <a:endParaRPr sz="3600" dirty="0">
              <a:latin typeface="Times New Roman" panose="02020603050405020304" pitchFamily="18" charset="0"/>
              <a:cs typeface="Times New Roman" panose="02020603050405020304" pitchFamily="18" charset="0"/>
            </a:endParaRPr>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fld>
            <a:endParaRPr spc="10" dirty="0"/>
          </a:p>
        </p:txBody>
      </p:sp>
      <p:sp>
        <p:nvSpPr>
          <p:cNvPr id="8" name="Text Box 7"/>
          <p:cNvSpPr txBox="1"/>
          <p:nvPr/>
        </p:nvSpPr>
        <p:spPr>
          <a:xfrm>
            <a:off x="3651885" y="1964690"/>
            <a:ext cx="3510915" cy="2861310"/>
          </a:xfrm>
          <a:prstGeom prst="rect">
            <a:avLst/>
          </a:prstGeom>
          <a:noFill/>
        </p:spPr>
        <p:txBody>
          <a:bodyPr wrap="square" rtlCol="0">
            <a:spAutoFit/>
          </a:bodyPr>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HTML</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CSS</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JavaScript</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VS Code</a:t>
            </a:r>
            <a:endParaRPr lang="en-US" altLang="en-US">
              <a:latin typeface="Times New Roman" panose="02020603050405020304" pitchFamily="18" charset="0"/>
              <a:cs typeface="Times New Roman" panose="02020603050405020304" pitchFamily="18" charset="0"/>
            </a:endParaRPr>
          </a:p>
          <a:p>
            <a:pPr indent="0">
              <a:buFont typeface="Arial" panose="020B0604020202020204" pitchFamily="34" charset="0"/>
              <a:buNone/>
            </a:pPr>
            <a:r>
              <a:rPr lang="en-US" altLang="en-US">
                <a:latin typeface="Times New Roman" panose="02020603050405020304" pitchFamily="18" charset="0"/>
                <a:cs typeface="Times New Roman" panose="02020603050405020304" pitchFamily="18" charset="0"/>
              </a:rPr>
              <a:t> </a:t>
            </a:r>
            <a:endParaRPr lang="en-US" altLang="en-US">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altLang="en-US">
                <a:latin typeface="Times New Roman" panose="02020603050405020304" pitchFamily="18" charset="0"/>
                <a:cs typeface="Times New Roman" panose="02020603050405020304" pitchFamily="18" charset="0"/>
              </a:rPr>
              <a:t>Git &amp; GitHub </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p:txBody>
      </p:sp>
      <p:pic>
        <p:nvPicPr>
          <p:cNvPr id="6" name="object 6"/>
          <p:cNvPicPr/>
          <p:nvPr/>
        </p:nvPicPr>
        <p:blipFill>
          <a:blip r:embed="rId1"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panose="020B0603020202020204"/>
                <a:cs typeface="Trebuchet MS" panose="020B0603020202020204"/>
              </a:rPr>
            </a:fld>
            <a:endParaRPr sz="1100">
              <a:latin typeface="Trebuchet MS" panose="020B0603020202020204"/>
              <a:cs typeface="Trebuchet MS" panose="020B0603020202020204"/>
            </a:endParaRPr>
          </a:p>
        </p:txBody>
      </p:sp>
      <p:sp>
        <p:nvSpPr>
          <p:cNvPr id="8" name="object 8"/>
          <p:cNvSpPr txBox="1"/>
          <p:nvPr/>
        </p:nvSpPr>
        <p:spPr>
          <a:xfrm>
            <a:off x="739775" y="291147"/>
            <a:ext cx="8794750" cy="628650"/>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imes New Roman" panose="02020603050405020304" pitchFamily="18" charset="0"/>
                <a:cs typeface="Times New Roman" panose="02020603050405020304" pitchFamily="18" charset="0"/>
              </a:rPr>
              <a:t>POTFOLIO DESIGN AND LAYOUT</a:t>
            </a:r>
            <a:endParaRPr sz="4000" dirty="0">
              <a:latin typeface="Times New Roman" panose="02020603050405020304" pitchFamily="18" charset="0"/>
              <a:cs typeface="Times New Roman" panose="02020603050405020304" pitchFamily="18" charset="0"/>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p:txBody>
      </p:sp>
      <p:sp>
        <p:nvSpPr>
          <p:cNvPr id="10" name="Text Box 9"/>
          <p:cNvSpPr txBox="1"/>
          <p:nvPr/>
        </p:nvSpPr>
        <p:spPr>
          <a:xfrm>
            <a:off x="685800" y="1371600"/>
            <a:ext cx="5127625" cy="4456430"/>
          </a:xfrm>
          <a:prstGeom prst="rect">
            <a:avLst/>
          </a:prstGeom>
          <a:noFill/>
        </p:spPr>
        <p:txBody>
          <a:bodyPr wrap="square" rtlCol="0">
            <a:noAutofit/>
          </a:bodyPr>
          <a:p>
            <a:r>
              <a:rPr lang="en-US" altLang="en-US" sz="1600">
                <a:latin typeface="Times New Roman" panose="02020603050405020304" pitchFamily="18" charset="0"/>
                <a:cs typeface="Times New Roman" panose="02020603050405020304" pitchFamily="18" charset="0"/>
              </a:rPr>
              <a:t>1.  </a:t>
            </a:r>
            <a:r>
              <a:rPr lang="en-US" altLang="en-US" sz="1600" b="1">
                <a:latin typeface="Times New Roman" panose="02020603050405020304" pitchFamily="18" charset="0"/>
                <a:cs typeface="Times New Roman" panose="02020603050405020304" pitchFamily="18" charset="0"/>
                <a:sym typeface="+mn-ea"/>
              </a:rPr>
              <a:t>Header</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Logo or name of the student</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Navigation bar with links to: Home, About, Experience, Gallery, Contact</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2. </a:t>
            </a:r>
            <a:r>
              <a:rPr lang="en-US" altLang="en-US" sz="1600" b="1">
                <a:latin typeface="Times New Roman" panose="02020603050405020304" pitchFamily="18" charset="0"/>
                <a:cs typeface="Times New Roman" panose="02020603050405020304" pitchFamily="18" charset="0"/>
              </a:rPr>
              <a:t>Home Section</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Hero image (e.g., host country or student photo)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Welcome message or tagline</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Smooth scroll button to explore the portfolio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3. </a:t>
            </a:r>
            <a:r>
              <a:rPr lang="en-US" altLang="en-US" sz="1600" b="1">
                <a:latin typeface="Times New Roman" panose="02020603050405020304" pitchFamily="18" charset="0"/>
                <a:cs typeface="Times New Roman" panose="02020603050405020304" pitchFamily="18" charset="0"/>
              </a:rPr>
              <a:t>About Me</a:t>
            </a:r>
            <a:endParaRPr lang="en-US" altLang="en-US" sz="1600" b="1">
              <a:latin typeface="Times New Roman" panose="02020603050405020304" pitchFamily="18" charset="0"/>
              <a:cs typeface="Times New Roman" panose="02020603050405020304" pitchFamily="18" charset="0"/>
            </a:endParaRPr>
          </a:p>
          <a:p>
            <a:r>
              <a:rPr lang="en-US" altLang="en-US" sz="1600" b="1">
                <a:latin typeface="Times New Roman" panose="02020603050405020304" pitchFamily="18" charset="0"/>
                <a:cs typeface="Times New Roman" panose="02020603050405020304" pitchFamily="18" charset="0"/>
              </a:rPr>
              <a:t>   </a:t>
            </a:r>
            <a:r>
              <a:rPr lang="en-US" altLang="en-US" sz="1600">
                <a:latin typeface="Times New Roman" panose="02020603050405020304" pitchFamily="18" charset="0"/>
                <a:cs typeface="Times New Roman" panose="02020603050405020304" pitchFamily="18" charset="0"/>
              </a:rPr>
              <a:t>Profile photo</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Short bio: name, university, major</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Purpose of joining the exchange program</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4</a:t>
            </a:r>
            <a:r>
              <a:rPr lang="en-US" altLang="en-US" sz="1600" b="1">
                <a:latin typeface="Times New Roman" panose="02020603050405020304" pitchFamily="18" charset="0"/>
                <a:cs typeface="Times New Roman" panose="02020603050405020304" pitchFamily="18" charset="0"/>
              </a:rPr>
              <a:t>. Exchange Experience</a:t>
            </a:r>
            <a:endParaRPr lang="en-US" altLang="en-US" sz="1600" b="1">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Timeline or cards showing key events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Academic highlights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Cultural immersion stories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5.</a:t>
            </a:r>
            <a:r>
              <a:rPr lang="en-US" altLang="en-US" sz="1600" b="1">
                <a:latin typeface="Times New Roman" panose="02020603050405020304" pitchFamily="18" charset="0"/>
                <a:cs typeface="Times New Roman" panose="02020603050405020304" pitchFamily="18" charset="0"/>
              </a:rPr>
              <a:t> Achievements</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Certifications, awards, skills gained</a:t>
            </a:r>
            <a:endParaRPr lang="en-US" altLang="en-US" sz="1600">
              <a:latin typeface="Times New Roman" panose="02020603050405020304" pitchFamily="18" charset="0"/>
              <a:cs typeface="Times New Roman" panose="02020603050405020304" pitchFamily="18" charset="0"/>
            </a:endParaRPr>
          </a:p>
          <a:p>
            <a:r>
              <a:rPr lang="en-US" altLang="en-US" sz="1600">
                <a:latin typeface="Times New Roman" panose="02020603050405020304" pitchFamily="18" charset="0"/>
                <a:cs typeface="Times New Roman" panose="02020603050405020304" pitchFamily="18" charset="0"/>
              </a:rPr>
              <a:t>  Icons or badges for visual appeal</a:t>
            </a:r>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altLang="en-US" sz="1600">
              <a:latin typeface="Times New Roman" panose="02020603050405020304" pitchFamily="18" charset="0"/>
              <a:cs typeface="Times New Roman" panose="02020603050405020304" pitchFamily="18" charset="0"/>
            </a:endParaRPr>
          </a:p>
          <a:p>
            <a:endParaRPr lang="en-US" sz="1600">
              <a:latin typeface="Times New Roman" panose="02020603050405020304" pitchFamily="18" charset="0"/>
              <a:cs typeface="Times New Roman" panose="02020603050405020304" pitchFamily="18" charset="0"/>
            </a:endParaRPr>
          </a:p>
        </p:txBody>
      </p:sp>
      <p:sp>
        <p:nvSpPr>
          <p:cNvPr id="11" name="Text Box 10"/>
          <p:cNvSpPr txBox="1"/>
          <p:nvPr/>
        </p:nvSpPr>
        <p:spPr>
          <a:xfrm>
            <a:off x="5887720" y="1554480"/>
            <a:ext cx="4246880" cy="3415030"/>
          </a:xfrm>
          <a:prstGeom prst="rect">
            <a:avLst/>
          </a:prstGeom>
          <a:noFill/>
        </p:spPr>
        <p:txBody>
          <a:bodyPr wrap="square" rtlCol="0">
            <a:spAutoFit/>
          </a:bodyPr>
          <a:p>
            <a:r>
              <a:rPr lang="en-US" altLang="en-US" b="1">
                <a:latin typeface="Times New Roman" panose="02020603050405020304" pitchFamily="18" charset="0"/>
                <a:cs typeface="Times New Roman" panose="02020603050405020304" pitchFamily="18" charset="0"/>
              </a:rPr>
              <a:t>Design Elements</a:t>
            </a:r>
            <a:endParaRPr lang="en-US" altLang="en-US" b="1">
              <a:latin typeface="Times New Roman" panose="02020603050405020304" pitchFamily="18" charset="0"/>
              <a:cs typeface="Times New Roman" panose="02020603050405020304" pitchFamily="18" charset="0"/>
            </a:endParaRPr>
          </a:p>
          <a:p>
            <a:r>
              <a:rPr lang="en-US" altLang="en-US"/>
              <a:t>  </a:t>
            </a:r>
            <a:r>
              <a:rPr lang="en-US" altLang="en-US">
                <a:latin typeface="Times New Roman" panose="02020603050405020304" pitchFamily="18" charset="0"/>
                <a:cs typeface="Times New Roman" panose="02020603050405020304" pitchFamily="18" charset="0"/>
              </a:rPr>
              <a:t>Responsive Layout using CSS Grid or    Flexbox</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Consistent Color Scheme reflecting the theme of the exchange</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Typography with readable and modern fonts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Animations for smooth transitions and hover effects</a:t>
            </a:r>
            <a:endParaRPr lang="en-US" altLang="en-US">
              <a:latin typeface="Times New Roman" panose="02020603050405020304" pitchFamily="18" charset="0"/>
              <a:cs typeface="Times New Roman" panose="02020603050405020304" pitchFamily="18" charset="0"/>
            </a:endParaRPr>
          </a:p>
          <a:p>
            <a:r>
              <a:rPr lang="en-US" altLang="en-US">
                <a:latin typeface="Times New Roman" panose="02020603050405020304" pitchFamily="18" charset="0"/>
                <a:cs typeface="Times New Roman" panose="02020603050405020304" pitchFamily="18" charset="0"/>
              </a:rPr>
              <a:t>  Media Queries to ensure mobile compatibility</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738505"/>
          </a:xfrm>
        </p:spPr>
        <p:txBody>
          <a:bodyPr/>
          <a:lstStyle/>
          <a:p>
            <a:r>
              <a:rPr lang="en-IN" dirty="0">
                <a:latin typeface="Times New Roman" panose="02020603050405020304" pitchFamily="18" charset="0"/>
                <a:cs typeface="Times New Roman" panose="02020603050405020304" pitchFamily="18" charset="0"/>
              </a:rPr>
              <a:t>FEATURES AND FUNCTIONALITY</a:t>
            </a:r>
            <a:endParaRPr lang="en-IN" dirty="0">
              <a:latin typeface="Times New Roman" panose="02020603050405020304" pitchFamily="18" charset="0"/>
              <a:cs typeface="Times New Roman" panose="02020603050405020304" pitchFamily="18" charset="0"/>
            </a:endParaRPr>
          </a:p>
        </p:txBody>
      </p:sp>
      <p:sp>
        <p:nvSpPr>
          <p:cNvPr id="3" name="Text Box 2"/>
          <p:cNvSpPr txBox="1"/>
          <p:nvPr/>
        </p:nvSpPr>
        <p:spPr>
          <a:xfrm>
            <a:off x="1355725" y="1785620"/>
            <a:ext cx="5765165" cy="1659890"/>
          </a:xfrm>
          <a:prstGeom prst="rect">
            <a:avLst/>
          </a:prstGeom>
          <a:noFill/>
        </p:spPr>
        <p:txBody>
          <a:bodyPr wrap="square" rtlCol="0">
            <a:noAutofit/>
          </a:bodyPr>
          <a:p>
            <a:r>
              <a:rPr lang="en-US" altLang="en-US" b="1">
                <a:latin typeface="Times New Roman" panose="02020603050405020304" pitchFamily="18" charset="0"/>
                <a:cs typeface="Times New Roman" panose="02020603050405020304" pitchFamily="18" charset="0"/>
              </a:rPr>
              <a:t>Features</a:t>
            </a:r>
            <a:r>
              <a:rPr lang="en-US" altLang="en-US">
                <a:latin typeface="Times New Roman" panose="02020603050405020304" pitchFamily="18" charset="0"/>
                <a:cs typeface="Times New Roman" panose="02020603050405020304" pitchFamily="18" charset="0"/>
              </a:rPr>
              <a:t>: The portfolio includes responsive design, interactive navigation, photo/video gallery, contact form, and testimonial slider. </a:t>
            </a:r>
            <a:endParaRPr lang="en-US" altLang="en-US">
              <a:latin typeface="Times New Roman" panose="02020603050405020304" pitchFamily="18" charset="0"/>
              <a:cs typeface="Times New Roman" panose="02020603050405020304" pitchFamily="18" charset="0"/>
            </a:endParaRPr>
          </a:p>
          <a:p>
            <a:endParaRPr lang="en-US" altLang="en-US">
              <a:latin typeface="Times New Roman" panose="02020603050405020304" pitchFamily="18" charset="0"/>
              <a:cs typeface="Times New Roman" panose="02020603050405020304" pitchFamily="18" charset="0"/>
            </a:endParaRPr>
          </a:p>
          <a:p>
            <a:r>
              <a:rPr lang="en-US" altLang="en-US" b="1">
                <a:latin typeface="Times New Roman" panose="02020603050405020304" pitchFamily="18" charset="0"/>
                <a:cs typeface="Times New Roman" panose="02020603050405020304" pitchFamily="18" charset="0"/>
              </a:rPr>
              <a:t>Functionalit</a:t>
            </a:r>
            <a:r>
              <a:rPr lang="en-US" altLang="en-US">
                <a:latin typeface="Times New Roman" panose="02020603050405020304" pitchFamily="18" charset="0"/>
                <a:cs typeface="Times New Roman" panose="02020603050405020304" pitchFamily="18" charset="0"/>
              </a:rPr>
              <a:t>y: It uses HTML for structure, CSS for styling, and JavaScript for interactivity like form validation and dynamic content.</a:t>
            </a:r>
            <a:endParaRPr lang="en-US" altLang="en-US">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3426</Words>
  <Application>WPS Presentation</Application>
  <PresentationFormat>Widescreen</PresentationFormat>
  <Paragraphs>132</Paragraphs>
  <Slides>11</Slides>
  <Notes>1</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11</vt:i4>
      </vt:variant>
    </vt:vector>
  </HeadingPairs>
  <TitlesOfParts>
    <vt:vector size="32" baseType="lpstr">
      <vt:lpstr>Arial</vt:lpstr>
      <vt:lpstr>SimSun</vt:lpstr>
      <vt:lpstr>Wingdings</vt:lpstr>
      <vt:lpstr>Trebuchet MS</vt:lpstr>
      <vt:lpstr>Times New Roman</vt:lpstr>
      <vt:lpstr>Roboto</vt:lpstr>
      <vt:lpstr>Calibri</vt:lpstr>
      <vt:lpstr>Microsoft YaHei</vt:lpstr>
      <vt:lpstr>Arial Unicode MS</vt:lpstr>
      <vt:lpstr>Calibri</vt:lpstr>
      <vt:lpstr>STSong</vt:lpstr>
      <vt:lpstr>STKaiti</vt:lpstr>
      <vt:lpstr>STLiti</vt:lpstr>
      <vt:lpstr>Harlow Solid Italic</vt:lpstr>
      <vt:lpstr>Sylfaen</vt:lpstr>
      <vt:lpstr>Tempus Sans ITC</vt:lpstr>
      <vt:lpstr>STXingkai</vt:lpstr>
      <vt:lpstr>STZhongsong</vt:lpstr>
      <vt:lpstr>Tahoma</vt:lpstr>
      <vt:lpstr>Trebuchet MS</vt:lpstr>
      <vt:lpstr>Office Theme</vt:lpstr>
      <vt:lpstr>Digital Portfolio  </vt:lpstr>
      <vt:lpstr>PROJECT TITLE</vt:lpstr>
      <vt:lpstr>AGENDA</vt:lpstr>
      <vt:lpstr>PROBLEM	STATEMENT</vt:lpstr>
      <vt:lpstr>PROJECT	OVERVIEW</vt:lpstr>
      <vt:lpstr>WHO ARE THE END USERS?</vt:lpstr>
      <vt:lpstr>TOOLS AND TECHNIQUES</vt:lpstr>
      <vt:lpstr>PowerPoint 演示文稿</vt:lpstr>
      <vt:lpstr>FEATURES AND FUNCTIONALITY</vt:lpstr>
      <vt:lpstr>RESULTS AND SCREENSHOTS</vt:lpstr>
      <vt:lpstr>CONCLUSION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Anusha S</cp:lastModifiedBy>
  <cp:revision>23</cp:revision>
  <dcterms:created xsi:type="dcterms:W3CDTF">2024-03-29T15:07:00Z</dcterms:created>
  <dcterms:modified xsi:type="dcterms:W3CDTF">2025-09-10T14:44:36Z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2024-03-21T05:30:00Z</vt:filetime>
  </property>
  <property fmtid="{D5CDD505-2E9C-101B-9397-08002B2CF9AE}" pid="3" name="LastSaved">
    <vt:filetime>2024-03-29T05:30:00Z</vt:filetime>
  </property>
  <property fmtid="{D5CDD505-2E9C-101B-9397-08002B2CF9AE}" pid="4" name="ICV">
    <vt:lpwstr>1858FD619A86477BBBFDC4A9F27DFB37_12</vt:lpwstr>
  </property>
  <property fmtid="{D5CDD505-2E9C-101B-9397-08002B2CF9AE}" pid="5" name="KSOProductBuildVer">
    <vt:lpwstr>1033-12.2.0.21931</vt:lpwstr>
  </property>
</Properties>
</file>