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3" r:id="rId3"/>
    <p:sldId id="271" r:id="rId4"/>
    <p:sldId id="272" r:id="rId5"/>
    <p:sldId id="261" r:id="rId6"/>
    <p:sldId id="260" r:id="rId7"/>
    <p:sldId id="262" r:id="rId8"/>
    <p:sldId id="264" r:id="rId9"/>
    <p:sldId id="277" r:id="rId10"/>
    <p:sldId id="273" r:id="rId11"/>
    <p:sldId id="27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506" y="-264"/>
      </p:cViewPr>
      <p:guideLst>
        <p:guide orient="horz" pos="2160"/>
        <p:guide pos="2880"/>
      </p:guideLst>
    </p:cSldViewPr>
  </p:slideViewPr>
  <p:notesTextViewPr>
    <p:cViewPr>
      <p:scale>
        <a:sx n="75" d="100"/>
        <a:sy n="7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482CC9-6FD0-4FA1-B3B2-8ADD14027FD5}"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BB241-8012-4936-95E0-7F69BF42DF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482CC9-6FD0-4FA1-B3B2-8ADD14027FD5}"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BB241-8012-4936-95E0-7F69BF42DF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482CC9-6FD0-4FA1-B3B2-8ADD14027FD5}"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BB241-8012-4936-95E0-7F69BF42DF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482CC9-6FD0-4FA1-B3B2-8ADD14027FD5}"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BB241-8012-4936-95E0-7F69BF42DF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482CC9-6FD0-4FA1-B3B2-8ADD14027FD5}"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BB241-8012-4936-95E0-7F69BF42DFD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482CC9-6FD0-4FA1-B3B2-8ADD14027FD5}"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BB241-8012-4936-95E0-7F69BF42DF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482CC9-6FD0-4FA1-B3B2-8ADD14027FD5}" type="datetimeFigureOut">
              <a:rPr lang="en-US" smtClean="0"/>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4BB241-8012-4936-95E0-7F69BF42DF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482CC9-6FD0-4FA1-B3B2-8ADD14027FD5}" type="datetimeFigureOut">
              <a:rPr lang="en-US" smtClean="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4BB241-8012-4936-95E0-7F69BF42DFD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82CC9-6FD0-4FA1-B3B2-8ADD14027FD5}" type="datetimeFigureOut">
              <a:rPr lang="en-US" smtClean="0"/>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4BB241-8012-4936-95E0-7F69BF42DF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482CC9-6FD0-4FA1-B3B2-8ADD14027FD5}"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BB241-8012-4936-95E0-7F69BF42DF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482CC9-6FD0-4FA1-B3B2-8ADD14027FD5}"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BB241-8012-4936-95E0-7F69BF42DF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482CC9-6FD0-4FA1-B3B2-8ADD14027FD5}" type="datetimeFigureOut">
              <a:rPr lang="en-US" smtClean="0"/>
              <a:t>8/29/2025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BB241-8012-4936-95E0-7F69BF42DFD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43372" y="1000108"/>
            <a:ext cx="5000628" cy="4714907"/>
          </a:xfrm>
        </p:spPr>
        <p:txBody>
          <a:bodyPr>
            <a:noAutofit/>
          </a:bodyPr>
          <a:lstStyle/>
          <a:p>
            <a:r>
              <a:rPr lang="en-US" sz="2400" dirty="0" smtClean="0">
                <a:solidFill>
                  <a:schemeClr val="accent5">
                    <a:lumMod val="75000"/>
                  </a:schemeClr>
                </a:solidFill>
                <a:latin typeface="Times New Roman" pitchFamily="18" charset="0"/>
                <a:cs typeface="Times New Roman" pitchFamily="18" charset="0"/>
              </a:rPr>
              <a:t>STUDENT NAME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Dharshini.R</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smtClean="0">
                <a:solidFill>
                  <a:schemeClr val="accent5">
                    <a:lumMod val="75000"/>
                  </a:schemeClr>
                </a:solidFill>
                <a:latin typeface="Times New Roman" pitchFamily="18" charset="0"/>
                <a:cs typeface="Times New Roman" pitchFamily="18" charset="0"/>
              </a:rPr>
              <a:t>REGISTER NO          </a:t>
            </a:r>
            <a:r>
              <a:rPr lang="en-US" sz="2400" dirty="0" smtClean="0">
                <a:latin typeface="Times New Roman" pitchFamily="18" charset="0"/>
                <a:cs typeface="Times New Roman" pitchFamily="18" charset="0"/>
              </a:rPr>
              <a:t>: 2422k1740</a:t>
            </a:r>
            <a:br>
              <a:rPr lang="en-US" sz="2400" dirty="0" smtClean="0">
                <a:latin typeface="Times New Roman" pitchFamily="18" charset="0"/>
                <a:cs typeface="Times New Roman" pitchFamily="18" charset="0"/>
              </a:rPr>
            </a:br>
            <a:r>
              <a:rPr lang="en-US" sz="2400" dirty="0" smtClean="0">
                <a:solidFill>
                  <a:schemeClr val="accent5">
                    <a:lumMod val="75000"/>
                  </a:schemeClr>
                </a:solidFill>
                <a:latin typeface="Times New Roman" pitchFamily="18" charset="0"/>
                <a:cs typeface="Times New Roman" pitchFamily="18" charset="0"/>
              </a:rPr>
              <a:t> NM ID           </a:t>
            </a:r>
            <a:r>
              <a:rPr lang="en-US" sz="2400" dirty="0" smtClean="0">
                <a:latin typeface="Times New Roman" pitchFamily="18" charset="0"/>
                <a:cs typeface="Times New Roman" pitchFamily="18" charset="0"/>
              </a:rPr>
              <a:t>: autbru5h2422k1740   </a:t>
            </a:r>
            <a:r>
              <a:rPr lang="en-US" sz="2400" dirty="0" smtClean="0">
                <a:solidFill>
                  <a:schemeClr val="accent5">
                    <a:lumMod val="75000"/>
                  </a:schemeClr>
                </a:solidFill>
                <a:latin typeface="Times New Roman" pitchFamily="18" charset="0"/>
                <a:cs typeface="Times New Roman" pitchFamily="18" charset="0"/>
              </a:rPr>
              <a:t>DEGREE : </a:t>
            </a:r>
            <a:r>
              <a:rPr lang="en-US" sz="2400" dirty="0" err="1" smtClean="0">
                <a:latin typeface="Times New Roman" pitchFamily="18" charset="0"/>
                <a:cs typeface="Times New Roman" pitchFamily="18" charset="0"/>
              </a:rPr>
              <a:t>B.Sc</a:t>
            </a:r>
            <a:r>
              <a:rPr lang="en-US" sz="2400" dirty="0" smtClean="0">
                <a:latin typeface="Times New Roman" pitchFamily="18" charset="0"/>
                <a:cs typeface="Times New Roman" pitchFamily="18" charset="0"/>
              </a:rPr>
              <a:t> Computer Science </a:t>
            </a:r>
            <a:r>
              <a:rPr lang="en-US" sz="2400" dirty="0" smtClean="0">
                <a:solidFill>
                  <a:schemeClr val="accent5">
                    <a:lumMod val="75000"/>
                  </a:schemeClr>
                </a:solidFill>
                <a:latin typeface="Times New Roman" pitchFamily="18" charset="0"/>
                <a:cs typeface="Times New Roman" pitchFamily="18" charset="0"/>
              </a:rPr>
              <a:t>COLLEGE   </a:t>
            </a:r>
            <a:r>
              <a:rPr lang="en-US" sz="2400" dirty="0" smtClean="0">
                <a:latin typeface="Times New Roman" pitchFamily="18" charset="0"/>
                <a:cs typeface="Times New Roman" pitchFamily="18" charset="0"/>
              </a:rPr>
              <a:t> : </a:t>
            </a:r>
            <a:r>
              <a:rPr lang="en-US" sz="2400" dirty="0" err="1">
                <a:latin typeface="Times New Roman" pitchFamily="18" charset="0"/>
                <a:cs typeface="Times New Roman" pitchFamily="18" charset="0"/>
              </a:rPr>
              <a:t>Adharsh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Vidhyalaya</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College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Arts </a:t>
            </a:r>
            <a:r>
              <a:rPr lang="en-US" sz="2400" dirty="0">
                <a:latin typeface="Times New Roman" pitchFamily="18" charset="0"/>
                <a:cs typeface="Times New Roman" pitchFamily="18" charset="0"/>
              </a:rPr>
              <a:t>And Science For </a:t>
            </a:r>
            <a:r>
              <a:rPr lang="en-US" sz="2400" dirty="0" err="1" smtClean="0">
                <a:latin typeface="Times New Roman" pitchFamily="18" charset="0"/>
                <a:cs typeface="Times New Roman" pitchFamily="18" charset="0"/>
              </a:rPr>
              <a:t>Womens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solidFill>
                  <a:schemeClr val="accent5">
                    <a:lumMod val="75000"/>
                  </a:schemeClr>
                </a:solidFill>
                <a:latin typeface="Times New Roman" pitchFamily="18" charset="0"/>
                <a:cs typeface="Times New Roman" pitchFamily="18" charset="0"/>
              </a:rPr>
              <a:t> UNIVERSITY:</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Bharathiar</a:t>
            </a:r>
            <a:r>
              <a:rPr lang="en-US" sz="2400" dirty="0">
                <a:latin typeface="Times New Roman" pitchFamily="18" charset="0"/>
                <a:cs typeface="Times New Roman" pitchFamily="18" charset="0"/>
              </a:rPr>
              <a:t> University</a:t>
            </a:r>
          </a:p>
        </p:txBody>
      </p:sp>
      <p:sp>
        <p:nvSpPr>
          <p:cNvPr id="3" name="Subtitle 2"/>
          <p:cNvSpPr>
            <a:spLocks noGrp="1"/>
          </p:cNvSpPr>
          <p:nvPr>
            <p:ph type="subTitle" idx="1"/>
          </p:nvPr>
        </p:nvSpPr>
        <p:spPr>
          <a:xfrm flipH="1">
            <a:off x="9429784" y="3357562"/>
            <a:ext cx="2643206" cy="3500438"/>
          </a:xfrm>
        </p:spPr>
        <p:txBody>
          <a:bodyPr/>
          <a:lstStyle/>
          <a:p>
            <a:endParaRPr lang="en-US" dirty="0"/>
          </a:p>
        </p:txBody>
      </p:sp>
      <p:sp>
        <p:nvSpPr>
          <p:cNvPr id="11268" name="AutoShape 4" descr="Digital Image Processing (DIP): A Beginner's Guide - Lumenc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0" name="AutoShape 6" descr="Digital Image Processing (DIP): A Beginner's Guide - Lumenc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2" name="AutoShape 8" descr="Digital Image Processing (DIP): A Beginner's Guide - Lumenc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4" name="AutoShape 10" descr="Digital Image Processing (DIP): A Beginner's Guide - Lumenc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6" name="AutoShape 12" descr="Digital Image Processing (DIP): A Beginner's Guide - Lumenc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86" name="Picture 22" descr="35,288 Digital Square Stock Photos - Free &amp; Royalty-Free Stock Photos from  Dreamstime"/>
          <p:cNvPicPr>
            <a:picLocks noChangeAspect="1" noChangeArrowheads="1"/>
          </p:cNvPicPr>
          <p:nvPr/>
        </p:nvPicPr>
        <p:blipFill>
          <a:blip r:embed="rId2"/>
          <a:srcRect/>
          <a:stretch>
            <a:fillRect/>
          </a:stretch>
        </p:blipFill>
        <p:spPr bwMode="auto">
          <a:xfrm>
            <a:off x="0" y="0"/>
            <a:ext cx="4214810" cy="6858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7166"/>
            <a:ext cx="6858016" cy="584775"/>
          </a:xfrm>
          <a:prstGeom prst="rect">
            <a:avLst/>
          </a:prstGeom>
          <a:noFill/>
        </p:spPr>
        <p:txBody>
          <a:bodyPr wrap="square" rtlCol="0">
            <a:spAutoFit/>
          </a:bodyPr>
          <a:lstStyle/>
          <a:p>
            <a:r>
              <a:rPr lang="en-IN" sz="3200" u="sng" dirty="0" smtClean="0">
                <a:latin typeface="Times New Roman" pitchFamily="18" charset="0"/>
                <a:cs typeface="Times New Roman" pitchFamily="18" charset="0"/>
              </a:rPr>
              <a:t>RESULTS AND SCREENSHOTS</a:t>
            </a:r>
            <a:endParaRPr lang="en-US" sz="3200" u="sng" dirty="0">
              <a:latin typeface="Times New Roman" pitchFamily="18" charset="0"/>
              <a:cs typeface="Times New Roman" pitchFamily="18" charset="0"/>
            </a:endParaRPr>
          </a:p>
        </p:txBody>
      </p:sp>
      <p:sp>
        <p:nvSpPr>
          <p:cNvPr id="3" name="Rectangle 2"/>
          <p:cNvSpPr/>
          <p:nvPr/>
        </p:nvSpPr>
        <p:spPr>
          <a:xfrm>
            <a:off x="0" y="1214422"/>
            <a:ext cx="5357818" cy="1938992"/>
          </a:xfrm>
          <a:prstGeom prst="rect">
            <a:avLst/>
          </a:prstGeom>
        </p:spPr>
        <p:txBody>
          <a:bodyPr wrap="square">
            <a:spAutoFit/>
          </a:bodyPr>
          <a:lstStyle/>
          <a:p>
            <a:r>
              <a:rPr lang="en-US" sz="2000" dirty="0" smtClean="0">
                <a:latin typeface="Times New Roman" pitchFamily="18" charset="0"/>
                <a:cs typeface="Times New Roman" pitchFamily="18" charset="0"/>
              </a:rPr>
              <a:t>An interactive digital portfolio built using front-end web development serves as a dynamic and engaging showcase of a developer's skills and projects. It is a crucial tool for demonstrating practical abilities and creativity to potential employers or clients</a:t>
            </a:r>
            <a:endParaRPr lang="en-US" sz="2000" dirty="0">
              <a:latin typeface="Times New Roman" pitchFamily="18" charset="0"/>
              <a:cs typeface="Times New Roman" pitchFamily="18" charset="0"/>
            </a:endParaRPr>
          </a:p>
        </p:txBody>
      </p:sp>
      <p:sp>
        <p:nvSpPr>
          <p:cNvPr id="167940" name="AutoShape 4" descr="blob:https://web.whatsapp.com/7e53cbbb-e859-4eea-954d-ab8c4dffbf6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dharshu resume.jfif"/>
          <p:cNvPicPr>
            <a:picLocks noChangeAspect="1"/>
          </p:cNvPicPr>
          <p:nvPr/>
        </p:nvPicPr>
        <p:blipFill>
          <a:blip r:embed="rId2"/>
          <a:stretch>
            <a:fillRect/>
          </a:stretch>
        </p:blipFill>
        <p:spPr>
          <a:xfrm>
            <a:off x="5072067" y="1285860"/>
            <a:ext cx="4071933" cy="5572140"/>
          </a:xfrm>
          <a:prstGeom prst="rect">
            <a:avLst/>
          </a:prstGeom>
        </p:spPr>
      </p:pic>
      <p:pic>
        <p:nvPicPr>
          <p:cNvPr id="167942" name="Picture 6" descr="Quiz App UI Design Figma | Figma"/>
          <p:cNvPicPr>
            <a:picLocks noChangeAspect="1" noChangeArrowheads="1"/>
          </p:cNvPicPr>
          <p:nvPr/>
        </p:nvPicPr>
        <p:blipFill>
          <a:blip r:embed="rId3" cstate="print"/>
          <a:srcRect/>
          <a:stretch>
            <a:fillRect/>
          </a:stretch>
        </p:blipFill>
        <p:spPr bwMode="auto">
          <a:xfrm>
            <a:off x="0" y="3429000"/>
            <a:ext cx="4714876" cy="3429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71612"/>
            <a:ext cx="5357818" cy="4832092"/>
          </a:xfrm>
          <a:prstGeom prst="rect">
            <a:avLst/>
          </a:prstGeom>
        </p:spPr>
        <p:txBody>
          <a:bodyPr wrap="square">
            <a:spAutoFit/>
          </a:bodyPr>
          <a:lstStyle/>
          <a:p>
            <a:r>
              <a:rPr lang="en-US" sz="2800" dirty="0" smtClean="0">
                <a:latin typeface="Times New Roman" pitchFamily="18" charset="0"/>
                <a:cs typeface="Times New Roman" pitchFamily="18" charset="0"/>
              </a:rPr>
              <a:t>An interactive digital portfolio is a powerful tool for professionals to demonstrate capabilities. By implementing front-end development techniques. individuals can craft engaging, responsive, and accessible portfolios that appeal to their target audience, ultimately improving career opportunities and professional growth.</a:t>
            </a:r>
            <a:endParaRPr lang="en-US" sz="2800" dirty="0">
              <a:latin typeface="Times New Roman" pitchFamily="18" charset="0"/>
              <a:cs typeface="Times New Roman" pitchFamily="18" charset="0"/>
            </a:endParaRPr>
          </a:p>
        </p:txBody>
      </p:sp>
      <p:sp>
        <p:nvSpPr>
          <p:cNvPr id="3" name="TextBox 2"/>
          <p:cNvSpPr txBox="1"/>
          <p:nvPr/>
        </p:nvSpPr>
        <p:spPr>
          <a:xfrm>
            <a:off x="142845" y="428604"/>
            <a:ext cx="4357718" cy="830997"/>
          </a:xfrm>
          <a:prstGeom prst="rect">
            <a:avLst/>
          </a:prstGeom>
          <a:noFill/>
        </p:spPr>
        <p:txBody>
          <a:bodyPr wrap="square" rtlCol="0">
            <a:spAutoFit/>
          </a:bodyPr>
          <a:lstStyle/>
          <a:p>
            <a:r>
              <a:rPr lang="en-IN" sz="4800" u="sng" dirty="0" smtClean="0">
                <a:latin typeface="Times New Roman" pitchFamily="18" charset="0"/>
                <a:cs typeface="Times New Roman" pitchFamily="18" charset="0"/>
              </a:rPr>
              <a:t>CONCLUSION</a:t>
            </a:r>
            <a:endParaRPr lang="en-US" sz="4800" u="sng" dirty="0">
              <a:latin typeface="Times New Roman" pitchFamily="18" charset="0"/>
              <a:cs typeface="Times New Roman" pitchFamily="18" charset="0"/>
            </a:endParaRPr>
          </a:p>
        </p:txBody>
      </p:sp>
      <p:pic>
        <p:nvPicPr>
          <p:cNvPr id="169986" name="Picture 2" descr="3,500+ Closing Laptop Stock Photos, Pictures &amp; Royalty-Free Images - iStock  | Woman closing laptop, Man closing laptop, Hand closing laptop"/>
          <p:cNvPicPr>
            <a:picLocks noChangeAspect="1" noChangeArrowheads="1"/>
          </p:cNvPicPr>
          <p:nvPr/>
        </p:nvPicPr>
        <p:blipFill>
          <a:blip r:embed="rId2"/>
          <a:srcRect/>
          <a:stretch>
            <a:fillRect/>
          </a:stretch>
        </p:blipFill>
        <p:spPr bwMode="auto">
          <a:xfrm>
            <a:off x="5143504" y="1000108"/>
            <a:ext cx="4000496" cy="564360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071546"/>
            <a:ext cx="4214810" cy="2082792"/>
          </a:xfrm>
        </p:spPr>
        <p:txBody>
          <a:bodyPr>
            <a:noAutofit/>
          </a:bodyPr>
          <a:lstStyle/>
          <a:p>
            <a:r>
              <a:rPr lang="en-IN" sz="3200" dirty="0" smtClean="0">
                <a:solidFill>
                  <a:schemeClr val="bg1"/>
                </a:solidFill>
                <a:latin typeface="Times New Roman" pitchFamily="18" charset="0"/>
                <a:cs typeface="Times New Roman" pitchFamily="18" charset="0"/>
              </a:rPr>
              <a:t>INTERACTIVE DIGITAL PORTFOLIO USING FOR FRONT END WEB DEVELOPMENT</a:t>
            </a:r>
            <a:endParaRPr lang="en-US" sz="32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a:p>
        </p:txBody>
      </p:sp>
      <p:pic>
        <p:nvPicPr>
          <p:cNvPr id="154626" name="Picture 2" descr="2,627 Computer Science Blue Theme Stock Vectors and Vector Art |  Shutterstock"/>
          <p:cNvPicPr>
            <a:picLocks noChangeAspect="1" noChangeArrowheads="1"/>
          </p:cNvPicPr>
          <p:nvPr/>
        </p:nvPicPr>
        <p:blipFill>
          <a:blip r:embed="rId2"/>
          <a:srcRect/>
          <a:stretch>
            <a:fillRect/>
          </a:stretch>
        </p:blipFill>
        <p:spPr bwMode="auto">
          <a:xfrm>
            <a:off x="-142908" y="0"/>
            <a:ext cx="9486966" cy="6858000"/>
          </a:xfrm>
          <a:prstGeom prst="rect">
            <a:avLst/>
          </a:prstGeom>
          <a:noFill/>
        </p:spPr>
      </p:pic>
      <p:sp>
        <p:nvSpPr>
          <p:cNvPr id="5" name="TextBox 4"/>
          <p:cNvSpPr txBox="1"/>
          <p:nvPr/>
        </p:nvSpPr>
        <p:spPr>
          <a:xfrm>
            <a:off x="500034" y="1285860"/>
            <a:ext cx="4214842" cy="4154984"/>
          </a:xfrm>
          <a:prstGeom prst="rect">
            <a:avLst/>
          </a:prstGeom>
          <a:noFill/>
        </p:spPr>
        <p:txBody>
          <a:bodyPr wrap="square" rtlCol="0">
            <a:spAutoFit/>
          </a:bodyPr>
          <a:lstStyle/>
          <a:p>
            <a:r>
              <a:rPr lang="en-IN" sz="4400" dirty="0" smtClean="0">
                <a:solidFill>
                  <a:schemeClr val="bg1"/>
                </a:solidFill>
              </a:rPr>
              <a:t>INTERACTIVE DIGITAL PORTFOLIO USING FRONT END WEB DEVELOPMENT</a:t>
            </a:r>
            <a:endParaRPr lang="en-US" sz="4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714356"/>
            <a:ext cx="2565126" cy="769441"/>
          </a:xfrm>
          <a:prstGeom prst="rect">
            <a:avLst/>
          </a:prstGeom>
          <a:noFill/>
        </p:spPr>
        <p:txBody>
          <a:bodyPr wrap="none" rtlCol="0">
            <a:spAutoFit/>
          </a:bodyPr>
          <a:lstStyle/>
          <a:p>
            <a:r>
              <a:rPr lang="en-US" sz="4400" u="sng" spc="25" dirty="0" smtClean="0">
                <a:latin typeface="Times New Roman" pitchFamily="18" charset="0"/>
                <a:cs typeface="Times New Roman" pitchFamily="18" charset="0"/>
              </a:rPr>
              <a:t>A</a:t>
            </a:r>
            <a:r>
              <a:rPr lang="en-US" sz="4400" u="sng" spc="-5" dirty="0" smtClean="0">
                <a:latin typeface="Times New Roman" pitchFamily="18" charset="0"/>
                <a:cs typeface="Times New Roman" pitchFamily="18" charset="0"/>
              </a:rPr>
              <a:t>G</a:t>
            </a:r>
            <a:r>
              <a:rPr lang="en-US" sz="4400" u="sng" spc="-35" dirty="0" smtClean="0">
                <a:latin typeface="Times New Roman" pitchFamily="18" charset="0"/>
                <a:cs typeface="Times New Roman" pitchFamily="18" charset="0"/>
              </a:rPr>
              <a:t>E</a:t>
            </a:r>
            <a:r>
              <a:rPr lang="en-US" sz="4400" u="sng" spc="15" dirty="0" smtClean="0">
                <a:latin typeface="Times New Roman" pitchFamily="18" charset="0"/>
                <a:cs typeface="Times New Roman" pitchFamily="18" charset="0"/>
              </a:rPr>
              <a:t>N</a:t>
            </a:r>
            <a:r>
              <a:rPr lang="en-US" sz="4400" u="sng" dirty="0" smtClean="0">
                <a:latin typeface="Times New Roman" pitchFamily="18" charset="0"/>
                <a:cs typeface="Times New Roman" pitchFamily="18" charset="0"/>
              </a:rPr>
              <a:t>DA</a:t>
            </a:r>
            <a:endParaRPr lang="en-US" sz="4400" u="sng" dirty="0">
              <a:latin typeface="Times New Roman" pitchFamily="18" charset="0"/>
              <a:cs typeface="Times New Roman" pitchFamily="18" charset="0"/>
            </a:endParaRPr>
          </a:p>
        </p:txBody>
      </p:sp>
      <p:sp>
        <p:nvSpPr>
          <p:cNvPr id="3" name="TextBox 2"/>
          <p:cNvSpPr txBox="1"/>
          <p:nvPr/>
        </p:nvSpPr>
        <p:spPr>
          <a:xfrm>
            <a:off x="357158" y="1643050"/>
            <a:ext cx="5572164" cy="3539430"/>
          </a:xfrm>
          <a:prstGeom prst="rect">
            <a:avLst/>
          </a:prstGeom>
          <a:noFill/>
        </p:spPr>
        <p:txBody>
          <a:bodyPr wrap="square" rtlCol="0">
            <a:spAutoFit/>
          </a:bodyPr>
          <a:lstStyle/>
          <a:p>
            <a:r>
              <a:rPr lang="en-US" sz="2800" b="0" i="0" dirty="0" smtClean="0">
                <a:solidFill>
                  <a:srgbClr val="0D0D0D"/>
                </a:solidFill>
                <a:effectLst/>
                <a:latin typeface="Times New Roman" pitchFamily="18" charset="0"/>
                <a:cs typeface="Times New Roman" pitchFamily="18" charset="0"/>
              </a:rPr>
              <a:t>Problem Statement</a:t>
            </a:r>
          </a:p>
          <a:p>
            <a:r>
              <a:rPr lang="en-US" sz="2800" b="0" i="0" dirty="0" smtClean="0">
                <a:solidFill>
                  <a:srgbClr val="0D0D0D"/>
                </a:solidFill>
                <a:effectLst/>
                <a:latin typeface="Times New Roman" pitchFamily="18" charset="0"/>
                <a:cs typeface="Times New Roman" pitchFamily="18" charset="0"/>
              </a:rPr>
              <a:t>Project Overview</a:t>
            </a:r>
          </a:p>
          <a:p>
            <a:r>
              <a:rPr lang="en-US" sz="2800" b="0" i="0" dirty="0" smtClean="0">
                <a:solidFill>
                  <a:srgbClr val="0D0D0D"/>
                </a:solidFill>
                <a:effectLst/>
                <a:latin typeface="Times New Roman" pitchFamily="18" charset="0"/>
                <a:cs typeface="Times New Roman" pitchFamily="18" charset="0"/>
              </a:rPr>
              <a:t>End Users</a:t>
            </a:r>
          </a:p>
          <a:p>
            <a:r>
              <a:rPr lang="en-US" sz="2800" dirty="0" smtClean="0">
                <a:solidFill>
                  <a:srgbClr val="0D0D0D"/>
                </a:solidFill>
                <a:latin typeface="Times New Roman" pitchFamily="18" charset="0"/>
                <a:cs typeface="Times New Roman" pitchFamily="18" charset="0"/>
              </a:rPr>
              <a:t>Tools and Technologies</a:t>
            </a:r>
            <a:endParaRPr lang="en-US" sz="2800" b="0" i="0" dirty="0" smtClean="0">
              <a:solidFill>
                <a:srgbClr val="0D0D0D"/>
              </a:solidFill>
              <a:effectLst/>
              <a:latin typeface="Times New Roman" pitchFamily="18" charset="0"/>
              <a:cs typeface="Times New Roman" pitchFamily="18" charset="0"/>
            </a:endParaRPr>
          </a:p>
          <a:p>
            <a:r>
              <a:rPr lang="en-US" sz="2800" b="0" i="0" dirty="0" smtClean="0">
                <a:solidFill>
                  <a:srgbClr val="0D0D0D"/>
                </a:solidFill>
                <a:effectLst/>
                <a:latin typeface="Times New Roman" pitchFamily="18" charset="0"/>
                <a:cs typeface="Times New Roman" pitchFamily="18" charset="0"/>
              </a:rPr>
              <a:t>Portfolio design and Layout</a:t>
            </a:r>
          </a:p>
          <a:p>
            <a:r>
              <a:rPr lang="en-US" sz="2800" dirty="0" smtClean="0">
                <a:solidFill>
                  <a:srgbClr val="0D0D0D"/>
                </a:solidFill>
                <a:latin typeface="Times New Roman" pitchFamily="18" charset="0"/>
                <a:cs typeface="Times New Roman" pitchFamily="18" charset="0"/>
              </a:rPr>
              <a:t>Features and Functionality</a:t>
            </a:r>
            <a:endParaRPr lang="en-US" sz="2800" b="0" i="0" dirty="0" smtClean="0">
              <a:solidFill>
                <a:srgbClr val="0D0D0D"/>
              </a:solidFill>
              <a:effectLst/>
              <a:latin typeface="Times New Roman" pitchFamily="18" charset="0"/>
              <a:cs typeface="Times New Roman" pitchFamily="18" charset="0"/>
            </a:endParaRPr>
          </a:p>
          <a:p>
            <a:r>
              <a:rPr lang="en-US" sz="2800" b="0" i="0" dirty="0" smtClean="0">
                <a:solidFill>
                  <a:srgbClr val="0D0D0D"/>
                </a:solidFill>
                <a:effectLst/>
                <a:latin typeface="Times New Roman" pitchFamily="18" charset="0"/>
                <a:cs typeface="Times New Roman" pitchFamily="18" charset="0"/>
              </a:rPr>
              <a:t>Results and </a:t>
            </a:r>
            <a:r>
              <a:rPr lang="en-US" sz="2800" dirty="0" smtClean="0">
                <a:solidFill>
                  <a:srgbClr val="0D0D0D"/>
                </a:solidFill>
                <a:latin typeface="Times New Roman" pitchFamily="18" charset="0"/>
                <a:cs typeface="Times New Roman" pitchFamily="18" charset="0"/>
              </a:rPr>
              <a:t>Screenshots</a:t>
            </a:r>
            <a:endParaRPr lang="en-US" sz="2800" b="0" i="0" dirty="0" smtClean="0">
              <a:solidFill>
                <a:srgbClr val="0D0D0D"/>
              </a:solidFill>
              <a:effectLst/>
              <a:latin typeface="Times New Roman" pitchFamily="18" charset="0"/>
              <a:cs typeface="Times New Roman" pitchFamily="18" charset="0"/>
            </a:endParaRPr>
          </a:p>
          <a:p>
            <a:r>
              <a:rPr lang="en-US" sz="2800" b="0" i="0" dirty="0" smtClean="0">
                <a:solidFill>
                  <a:srgbClr val="0D0D0D"/>
                </a:solidFill>
                <a:effectLst/>
                <a:latin typeface="Times New Roman" pitchFamily="18" charset="0"/>
                <a:cs typeface="Times New Roman" pitchFamily="18" charset="0"/>
              </a:rPr>
              <a:t>Conclusion</a:t>
            </a:r>
            <a:endParaRPr lang="en-IN" sz="2800" dirty="0" smtClean="0">
              <a:latin typeface="Times New Roman" pitchFamily="18" charset="0"/>
              <a:cs typeface="Times New Roman" pitchFamily="18" charset="0"/>
            </a:endParaRPr>
          </a:p>
        </p:txBody>
      </p:sp>
      <p:pic>
        <p:nvPicPr>
          <p:cNvPr id="156674" name="Picture 2" descr="An Agenda for Disinformation Research - The Data Science Institute at  Columbia University"/>
          <p:cNvPicPr>
            <a:picLocks noChangeAspect="1" noChangeArrowheads="1"/>
          </p:cNvPicPr>
          <p:nvPr/>
        </p:nvPicPr>
        <p:blipFill>
          <a:blip r:embed="rId2"/>
          <a:srcRect/>
          <a:stretch>
            <a:fillRect/>
          </a:stretch>
        </p:blipFill>
        <p:spPr bwMode="auto">
          <a:xfrm>
            <a:off x="4857751" y="0"/>
            <a:ext cx="4286249"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2" name="Picture 2" descr="Problem Statement Solution - Slide Geeks"/>
          <p:cNvPicPr>
            <a:picLocks noChangeAspect="1" noChangeArrowheads="1"/>
          </p:cNvPicPr>
          <p:nvPr/>
        </p:nvPicPr>
        <p:blipFill>
          <a:blip r:embed="rId2"/>
          <a:srcRect/>
          <a:stretch>
            <a:fillRect/>
          </a:stretch>
        </p:blipFill>
        <p:spPr bwMode="auto">
          <a:xfrm>
            <a:off x="4357687" y="3876262"/>
            <a:ext cx="4572032" cy="2981738"/>
          </a:xfrm>
          <a:prstGeom prst="rect">
            <a:avLst/>
          </a:prstGeom>
          <a:noFill/>
        </p:spPr>
      </p:pic>
      <p:pic>
        <p:nvPicPr>
          <p:cNvPr id="163844" name="Picture 4" descr="100+ Computer Science Pictures | Download Free Images on Unsplash"/>
          <p:cNvPicPr>
            <a:picLocks noChangeAspect="1" noChangeArrowheads="1"/>
          </p:cNvPicPr>
          <p:nvPr/>
        </p:nvPicPr>
        <p:blipFill>
          <a:blip r:embed="rId3" cstate="print"/>
          <a:srcRect/>
          <a:stretch>
            <a:fillRect/>
          </a:stretch>
        </p:blipFill>
        <p:spPr bwMode="auto">
          <a:xfrm flipH="1">
            <a:off x="-2" y="0"/>
            <a:ext cx="4143373" cy="6858000"/>
          </a:xfrm>
          <a:prstGeom prst="rect">
            <a:avLst/>
          </a:prstGeom>
          <a:noFill/>
        </p:spPr>
      </p:pic>
      <p:sp>
        <p:nvSpPr>
          <p:cNvPr id="4" name="TextBox 3"/>
          <p:cNvSpPr txBox="1"/>
          <p:nvPr/>
        </p:nvSpPr>
        <p:spPr>
          <a:xfrm>
            <a:off x="4615146" y="642918"/>
            <a:ext cx="3885944" cy="646331"/>
          </a:xfrm>
          <a:prstGeom prst="rect">
            <a:avLst/>
          </a:prstGeom>
          <a:noFill/>
        </p:spPr>
        <p:txBody>
          <a:bodyPr wrap="square" rtlCol="0">
            <a:spAutoFit/>
          </a:bodyPr>
          <a:lstStyle/>
          <a:p>
            <a:r>
              <a:rPr lang="en-IN" sz="3600" u="sng" dirty="0" smtClean="0">
                <a:latin typeface="Times New Roman" pitchFamily="18" charset="0"/>
                <a:cs typeface="Times New Roman" pitchFamily="18" charset="0"/>
              </a:rPr>
              <a:t>Problem statement</a:t>
            </a:r>
            <a:endParaRPr lang="en-US" sz="3600" u="sng" dirty="0">
              <a:latin typeface="Times New Roman" pitchFamily="18" charset="0"/>
              <a:cs typeface="Times New Roman" pitchFamily="18" charset="0"/>
            </a:endParaRPr>
          </a:p>
        </p:txBody>
      </p:sp>
      <p:sp>
        <p:nvSpPr>
          <p:cNvPr id="5" name="TextBox 4"/>
          <p:cNvSpPr txBox="1"/>
          <p:nvPr/>
        </p:nvSpPr>
        <p:spPr>
          <a:xfrm>
            <a:off x="4286216" y="1428736"/>
            <a:ext cx="4857784" cy="2554545"/>
          </a:xfrm>
          <a:prstGeom prst="rect">
            <a:avLst/>
          </a:prstGeom>
          <a:noFill/>
        </p:spPr>
        <p:txBody>
          <a:bodyPr wrap="square" rtlCol="0">
            <a:spAutoFit/>
          </a:bodyPr>
          <a:lstStyle/>
          <a:p>
            <a:pPr fontAlgn="ctr"/>
            <a:r>
              <a:rPr lang="en-US" sz="2000" dirty="0">
                <a:latin typeface="Times New Roman" pitchFamily="18" charset="0"/>
                <a:cs typeface="Times New Roman" pitchFamily="18" charset="0"/>
              </a:rPr>
              <a:t>The problem statement for an interactive digital portfolio in front-end web development centers on effectively showcasing a developer's skills, projects, and potential to prospective employers or clients in a dynamic and engaging manner.</a:t>
            </a:r>
          </a:p>
          <a:p>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850" y="214290"/>
            <a:ext cx="7358114" cy="1143000"/>
          </a:xfrm>
        </p:spPr>
        <p:txBody>
          <a:bodyPr>
            <a:normAutofit/>
          </a:bodyPr>
          <a:lstStyle/>
          <a:p>
            <a:r>
              <a:rPr lang="en-IN" u="sng" dirty="0" smtClean="0">
                <a:latin typeface="Times New Roman" pitchFamily="18" charset="0"/>
                <a:cs typeface="Times New Roman" pitchFamily="18" charset="0"/>
              </a:rPr>
              <a:t>PROJECT OVERVIEW</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0" y="1357299"/>
            <a:ext cx="4714876" cy="5500702"/>
          </a:xfrm>
        </p:spPr>
        <p:txBody>
          <a:bodyPr>
            <a:normAutofit fontScale="85000" lnSpcReduction="20000"/>
          </a:bodyPr>
          <a:lstStyle/>
          <a:p>
            <a:r>
              <a:rPr lang="en-US" dirty="0">
                <a:latin typeface="Bell MT" pitchFamily="18" charset="0"/>
              </a:rPr>
              <a:t>A project overview is a concise, single-page summary of a project's essential information, including its problem statement, goals, scope, timeline, budget, and key deliverables. It serves as a brief introduction and a high-level reference point for team members, stakeholders, and managers, ensuring everyone understands the project's purpose and objectives from the outset and throughout its lifecycle. </a:t>
            </a:r>
          </a:p>
        </p:txBody>
      </p:sp>
      <p:pic>
        <p:nvPicPr>
          <p:cNvPr id="153602" name="Picture 2" descr="2,758,100+ Technology Management Stock Photos, Pictures &amp; Royalty-Free  Images - iStock | Information technology management, Healthcare technology  management, Technology management icon"/>
          <p:cNvPicPr>
            <a:picLocks noChangeAspect="1" noChangeArrowheads="1"/>
          </p:cNvPicPr>
          <p:nvPr/>
        </p:nvPicPr>
        <p:blipFill>
          <a:blip r:embed="rId2"/>
          <a:srcRect/>
          <a:stretch>
            <a:fillRect/>
          </a:stretch>
        </p:blipFill>
        <p:spPr bwMode="auto">
          <a:xfrm>
            <a:off x="4643438" y="1357298"/>
            <a:ext cx="4500562" cy="485778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4500562" cy="1143000"/>
          </a:xfrm>
        </p:spPr>
        <p:txBody>
          <a:bodyPr/>
          <a:lstStyle/>
          <a:p>
            <a:r>
              <a:rPr lang="en-IN" u="sng" dirty="0" smtClean="0">
                <a:latin typeface="Times New Roman" pitchFamily="18" charset="0"/>
                <a:cs typeface="Times New Roman" pitchFamily="18" charset="0"/>
              </a:rPr>
              <a:t>END USERS</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0" y="1357298"/>
            <a:ext cx="5214942" cy="5286412"/>
          </a:xfrm>
        </p:spPr>
        <p:txBody>
          <a:bodyPr>
            <a:normAutofit fontScale="77500" lnSpcReduction="20000"/>
          </a:bodyPr>
          <a:lstStyle/>
          <a:p>
            <a:r>
              <a:rPr lang="en-US" dirty="0">
                <a:latin typeface="Bell MT" pitchFamily="18" charset="0"/>
              </a:rPr>
              <a:t>An end user is the person or entity who directly consumes or uses a product, service, or system, as opposed to the customer who may have purchased it. For example, employees who use software in their daily work are the end users, even if their company was the customer that bought the software. Understanding end users' needs is crucial for product development, as their feedback and satisfaction are vital for a product's success and for improving its design and usability.</a:t>
            </a:r>
          </a:p>
        </p:txBody>
      </p:sp>
      <p:pic>
        <p:nvPicPr>
          <p:cNvPr id="138242" name="Picture 2" descr="How End User Computing Works | Education"/>
          <p:cNvPicPr>
            <a:picLocks noChangeAspect="1" noChangeArrowheads="1"/>
          </p:cNvPicPr>
          <p:nvPr/>
        </p:nvPicPr>
        <p:blipFill>
          <a:blip r:embed="rId2"/>
          <a:srcRect/>
          <a:stretch>
            <a:fillRect/>
          </a:stretch>
        </p:blipFill>
        <p:spPr bwMode="auto">
          <a:xfrm>
            <a:off x="5143504" y="1428736"/>
            <a:ext cx="4000496" cy="421484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46" y="285728"/>
            <a:ext cx="6572264" cy="1143000"/>
          </a:xfrm>
        </p:spPr>
        <p:txBody>
          <a:bodyPr>
            <a:normAutofit fontScale="90000"/>
          </a:bodyPr>
          <a:lstStyle/>
          <a:p>
            <a:r>
              <a:rPr lang="en-IN" sz="4000" u="sng" dirty="0" smtClean="0">
                <a:latin typeface="Times New Roman" pitchFamily="18" charset="0"/>
                <a:cs typeface="Times New Roman" pitchFamily="18" charset="0"/>
              </a:rPr>
              <a:t>TOOLS AND TECHNOLOGY</a:t>
            </a:r>
            <a:endParaRPr lang="en-US" sz="4000" u="sng" dirty="0">
              <a:latin typeface="Times New Roman" pitchFamily="18" charset="0"/>
              <a:cs typeface="Times New Roman" pitchFamily="18" charset="0"/>
            </a:endParaRPr>
          </a:p>
        </p:txBody>
      </p:sp>
      <p:sp>
        <p:nvSpPr>
          <p:cNvPr id="4" name="Content Placeholder 3"/>
          <p:cNvSpPr>
            <a:spLocks noGrp="1"/>
          </p:cNvSpPr>
          <p:nvPr>
            <p:ph idx="1"/>
          </p:nvPr>
        </p:nvSpPr>
        <p:spPr>
          <a:xfrm flipH="1">
            <a:off x="9786974" y="1714488"/>
            <a:ext cx="2357454" cy="4411675"/>
          </a:xfrm>
        </p:spPr>
        <p:txBody>
          <a:bodyPr/>
          <a:lstStyle/>
          <a:p>
            <a:pPr>
              <a:buNone/>
            </a:pPr>
            <a:endParaRPr lang="en-US" dirty="0" smtClean="0"/>
          </a:p>
          <a:p>
            <a:pPr>
              <a:buNone/>
            </a:pPr>
            <a:endParaRPr lang="en-US" dirty="0" smtClean="0"/>
          </a:p>
          <a:p>
            <a:pPr>
              <a:buNone/>
            </a:pPr>
            <a:endParaRPr lang="en-US" dirty="0"/>
          </a:p>
        </p:txBody>
      </p:sp>
      <p:sp>
        <p:nvSpPr>
          <p:cNvPr id="5" name="Rectangle 4"/>
          <p:cNvSpPr/>
          <p:nvPr/>
        </p:nvSpPr>
        <p:spPr>
          <a:xfrm>
            <a:off x="0" y="1571612"/>
            <a:ext cx="6858000" cy="523220"/>
          </a:xfrm>
          <a:prstGeom prst="rect">
            <a:avLst/>
          </a:prstGeom>
        </p:spPr>
        <p:txBody>
          <a:bodyPr wrap="square">
            <a:spAutoFit/>
          </a:bodyPr>
          <a:lstStyle/>
          <a:p>
            <a:endParaRPr lang="en-US" sz="1000" dirty="0"/>
          </a:p>
          <a:p>
            <a:pPr fontAlgn="ctr"/>
            <a:endParaRPr lang="en-US" dirty="0"/>
          </a:p>
        </p:txBody>
      </p:sp>
      <p:sp>
        <p:nvSpPr>
          <p:cNvPr id="6" name="Rectangle 5"/>
          <p:cNvSpPr/>
          <p:nvPr/>
        </p:nvSpPr>
        <p:spPr>
          <a:xfrm>
            <a:off x="0" y="1428735"/>
            <a:ext cx="6000760" cy="5355312"/>
          </a:xfrm>
          <a:prstGeom prst="rect">
            <a:avLst/>
          </a:prstGeom>
        </p:spPr>
        <p:txBody>
          <a:bodyPr wrap="square">
            <a:spAutoFit/>
          </a:bodyPr>
          <a:lstStyle/>
          <a:p>
            <a:r>
              <a:rPr lang="en-US" b="1" dirty="0">
                <a:latin typeface="Times New Roman" pitchFamily="18" charset="0"/>
                <a:cs typeface="Times New Roman" pitchFamily="18" charset="0"/>
              </a:rPr>
              <a:t>Tools</a:t>
            </a:r>
          </a:p>
          <a:p>
            <a:r>
              <a:rPr lang="en-US" b="1" dirty="0"/>
              <a:t>Definition:</a:t>
            </a:r>
            <a:endParaRPr lang="en-US" dirty="0"/>
          </a:p>
          <a:p>
            <a:pPr fontAlgn="ctr"/>
            <a:r>
              <a:rPr lang="en-US" dirty="0"/>
              <a:t>Objects, whether physical (like a hammer or saw) or digital (like a software application), designed to assist people in performing specific tasks more easily, efficiently, or precisely. </a:t>
            </a:r>
          </a:p>
          <a:p>
            <a:r>
              <a:rPr lang="en-US" b="1" dirty="0"/>
              <a:t>Examples:</a:t>
            </a:r>
            <a:endParaRPr lang="en-US" dirty="0"/>
          </a:p>
          <a:p>
            <a:pPr fontAlgn="ctr"/>
            <a:r>
              <a:rPr lang="en-US" dirty="0" smtClean="0"/>
              <a:t>A </a:t>
            </a:r>
            <a:r>
              <a:rPr lang="en-US" dirty="0"/>
              <a:t>hammer, screwdriver, knife, or a complex machine like a 3D </a:t>
            </a:r>
            <a:r>
              <a:rPr lang="en-US" dirty="0" err="1" smtClean="0"/>
              <a:t>printer.A</a:t>
            </a:r>
            <a:r>
              <a:rPr lang="en-US" dirty="0" smtClean="0"/>
              <a:t> </a:t>
            </a:r>
            <a:r>
              <a:rPr lang="en-US" dirty="0"/>
              <a:t>word processor, a project management platform </a:t>
            </a:r>
            <a:endParaRPr lang="en-US" dirty="0" smtClean="0"/>
          </a:p>
          <a:p>
            <a:pPr fontAlgn="ctr"/>
            <a:r>
              <a:rPr lang="en-IN" b="1" dirty="0" smtClean="0">
                <a:latin typeface="Times New Roman" pitchFamily="18" charset="0"/>
                <a:cs typeface="Times New Roman" pitchFamily="18" charset="0"/>
              </a:rPr>
              <a:t>Technology</a:t>
            </a:r>
            <a:endParaRPr lang="en-US" b="1" dirty="0">
              <a:latin typeface="Times New Roman" pitchFamily="18" charset="0"/>
              <a:cs typeface="Times New Roman" pitchFamily="18" charset="0"/>
            </a:endParaRPr>
          </a:p>
          <a:p>
            <a:r>
              <a:rPr lang="en-US" b="1" dirty="0"/>
              <a:t>Definition:</a:t>
            </a:r>
            <a:endParaRPr lang="en-US" dirty="0"/>
          </a:p>
          <a:p>
            <a:pPr fontAlgn="ctr"/>
            <a:r>
              <a:rPr lang="en-US" dirty="0"/>
              <a:t>The application of organized knowledge to develop methods, processes, and devices to solve problems and meet human needs. It can also refer to the tools and the structured knowledge that make these methods possible. </a:t>
            </a:r>
          </a:p>
          <a:p>
            <a:r>
              <a:rPr lang="en-US" b="1" dirty="0"/>
              <a:t>Examples:</a:t>
            </a:r>
            <a:endParaRPr lang="en-US" dirty="0"/>
          </a:p>
          <a:p>
            <a:pPr fontAlgn="ctr"/>
            <a:r>
              <a:rPr lang="en-US" dirty="0"/>
              <a:t> The wheel for transportation, the internet for communication, or printing technology. </a:t>
            </a:r>
            <a:r>
              <a:rPr lang="en-US" dirty="0" smtClean="0"/>
              <a:t>The </a:t>
            </a:r>
            <a:r>
              <a:rPr lang="en-US" dirty="0"/>
              <a:t>scientific understanding and principles behind how to design and build a computer or </a:t>
            </a:r>
            <a:r>
              <a:rPr lang="en-US" dirty="0" smtClean="0"/>
              <a:t>software</a:t>
            </a:r>
            <a:endParaRPr lang="en-US" dirty="0"/>
          </a:p>
        </p:txBody>
      </p:sp>
      <p:pic>
        <p:nvPicPr>
          <p:cNvPr id="155650" name="Picture 2" descr="How and what front-end developers actually do at LINE?"/>
          <p:cNvPicPr>
            <a:picLocks noChangeAspect="1" noChangeArrowheads="1"/>
          </p:cNvPicPr>
          <p:nvPr/>
        </p:nvPicPr>
        <p:blipFill>
          <a:blip r:embed="rId2"/>
          <a:srcRect/>
          <a:stretch>
            <a:fillRect/>
          </a:stretch>
        </p:blipFill>
        <p:spPr bwMode="auto">
          <a:xfrm>
            <a:off x="6072198" y="-24"/>
            <a:ext cx="3071802" cy="685804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8" name="Picture 2" descr="The World of Computer Science"/>
          <p:cNvPicPr>
            <a:picLocks noChangeAspect="1" noChangeArrowheads="1"/>
          </p:cNvPicPr>
          <p:nvPr/>
        </p:nvPicPr>
        <p:blipFill>
          <a:blip r:embed="rId2"/>
          <a:srcRect/>
          <a:stretch>
            <a:fillRect/>
          </a:stretch>
        </p:blipFill>
        <p:spPr bwMode="auto">
          <a:xfrm>
            <a:off x="0" y="0"/>
            <a:ext cx="3857620" cy="6715148"/>
          </a:xfrm>
          <a:prstGeom prst="rect">
            <a:avLst/>
          </a:prstGeom>
          <a:noFill/>
        </p:spPr>
      </p:pic>
      <p:sp>
        <p:nvSpPr>
          <p:cNvPr id="4" name="TextBox 3"/>
          <p:cNvSpPr txBox="1"/>
          <p:nvPr/>
        </p:nvSpPr>
        <p:spPr>
          <a:xfrm>
            <a:off x="4143372" y="642918"/>
            <a:ext cx="4143404" cy="1231106"/>
          </a:xfrm>
          <a:prstGeom prst="rect">
            <a:avLst/>
          </a:prstGeom>
          <a:noFill/>
        </p:spPr>
        <p:txBody>
          <a:bodyPr wrap="square" rtlCol="0">
            <a:spAutoFit/>
          </a:bodyPr>
          <a:lstStyle/>
          <a:p>
            <a:pPr algn="ctr"/>
            <a:r>
              <a:rPr lang="en-IN" sz="2800" b="1" u="sng" spc="15" dirty="0" smtClean="0">
                <a:latin typeface="Times New Roman" pitchFamily="18" charset="0"/>
                <a:cs typeface="Times New Roman" pitchFamily="18" charset="0"/>
              </a:rPr>
              <a:t>PORTFOLIO DESIGN AND LAYOUT</a:t>
            </a:r>
            <a:endParaRPr lang="en-IN" sz="2800" u="sng"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 name="TextBox 4"/>
          <p:cNvSpPr txBox="1"/>
          <p:nvPr/>
        </p:nvSpPr>
        <p:spPr>
          <a:xfrm>
            <a:off x="4643438" y="1714489"/>
            <a:ext cx="3929090" cy="1754326"/>
          </a:xfrm>
          <a:prstGeom prst="rect">
            <a:avLst/>
          </a:prstGeom>
          <a:noFill/>
        </p:spPr>
        <p:txBody>
          <a:bodyPr wrap="square" rtlCol="0">
            <a:spAutoFit/>
          </a:bodyPr>
          <a:lstStyle/>
          <a:p>
            <a:r>
              <a:rPr lang="en-US" dirty="0">
                <a:latin typeface="Times New Roman" pitchFamily="18" charset="0"/>
                <a:cs typeface="Times New Roman" pitchFamily="18" charset="0"/>
              </a:rPr>
              <a:t>For an interactive portfolio, include features like sliders, clickable sections, live demos, and case studies that detail the project's process, challenges, and solutions, often using tools like React for dynamic elements. </a:t>
            </a:r>
          </a:p>
        </p:txBody>
      </p:sp>
      <p:sp>
        <p:nvSpPr>
          <p:cNvPr id="6" name="TextBox 5"/>
          <p:cNvSpPr txBox="1"/>
          <p:nvPr/>
        </p:nvSpPr>
        <p:spPr>
          <a:xfrm>
            <a:off x="4643438" y="3786190"/>
            <a:ext cx="3786214" cy="1477328"/>
          </a:xfrm>
          <a:prstGeom prst="rect">
            <a:avLst/>
          </a:prstGeom>
          <a:noFill/>
        </p:spPr>
        <p:txBody>
          <a:bodyPr wrap="square" rtlCol="0">
            <a:spAutoFit/>
          </a:bodyPr>
          <a:lstStyle/>
          <a:p>
            <a:r>
              <a:rPr lang="en-US" dirty="0">
                <a:latin typeface="Times New Roman" pitchFamily="18" charset="0"/>
                <a:cs typeface="Times New Roman" pitchFamily="18" charset="0"/>
              </a:rPr>
              <a:t> interactive features include </a:t>
            </a:r>
            <a:r>
              <a:rPr lang="en-US" dirty="0" smtClean="0">
                <a:latin typeface="Times New Roman" pitchFamily="18" charset="0"/>
                <a:cs typeface="Times New Roman" pitchFamily="18" charset="0"/>
              </a:rPr>
              <a:t>sliders, carousels, clickable buttons, and animated elements to demonstrate your skills and create an engaging user experience.</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0496" y="1071546"/>
            <a:ext cx="5143504" cy="5016758"/>
          </a:xfrm>
          <a:prstGeom prst="rect">
            <a:avLst/>
          </a:prstGeom>
        </p:spPr>
        <p:txBody>
          <a:bodyPr wrap="square">
            <a:spAutoFit/>
          </a:bodyPr>
          <a:lstStyle/>
          <a:p>
            <a:r>
              <a:rPr lang="en-US" sz="2000" b="1" dirty="0" smtClean="0">
                <a:latin typeface="Times New Roman" pitchFamily="18" charset="0"/>
                <a:cs typeface="Times New Roman" pitchFamily="18" charset="0"/>
              </a:rPr>
              <a:t>Responsive Design:</a:t>
            </a:r>
            <a:endParaRPr lang="en-US" sz="2000" dirty="0" smtClean="0">
              <a:latin typeface="Times New Roman" pitchFamily="18" charset="0"/>
              <a:cs typeface="Times New Roman" pitchFamily="18" charset="0"/>
            </a:endParaRPr>
          </a:p>
          <a:p>
            <a:pPr fontAlgn="ctr"/>
            <a:r>
              <a:rPr lang="en-US" sz="2000" dirty="0" smtClean="0">
                <a:latin typeface="Times New Roman" pitchFamily="18" charset="0"/>
                <a:cs typeface="Times New Roman" pitchFamily="18" charset="0"/>
              </a:rPr>
              <a:t>Ensure your portfolio is mobile-friendly and adapts seamlessly to different screen sizes, from desktops to phones. </a:t>
            </a:r>
          </a:p>
          <a:p>
            <a:r>
              <a:rPr lang="en-US" sz="2000" b="1" dirty="0" smtClean="0">
                <a:latin typeface="Times New Roman" pitchFamily="18" charset="0"/>
                <a:cs typeface="Times New Roman" pitchFamily="18" charset="0"/>
              </a:rPr>
              <a:t>Clear Navigation:</a:t>
            </a:r>
            <a:endParaRPr lang="en-US" sz="2000" dirty="0" smtClean="0">
              <a:latin typeface="Times New Roman" pitchFamily="18" charset="0"/>
              <a:cs typeface="Times New Roman" pitchFamily="18" charset="0"/>
            </a:endParaRPr>
          </a:p>
          <a:p>
            <a:pPr fontAlgn="ctr"/>
            <a:r>
              <a:rPr lang="en-US" sz="2000" dirty="0" smtClean="0">
                <a:latin typeface="Times New Roman" pitchFamily="18" charset="0"/>
                <a:cs typeface="Times New Roman" pitchFamily="18" charset="0"/>
              </a:rPr>
              <a:t>Design an intuitive and consistent navigation structure, making it easy for users to find information quickly. </a:t>
            </a:r>
          </a:p>
          <a:p>
            <a:r>
              <a:rPr lang="en-US" sz="2000" b="1" dirty="0" smtClean="0">
                <a:latin typeface="Times New Roman" pitchFamily="18" charset="0"/>
                <a:cs typeface="Times New Roman" pitchFamily="18" charset="0"/>
              </a:rPr>
              <a:t>High-Quality Visuals:</a:t>
            </a:r>
            <a:endParaRPr lang="en-US" sz="2000" dirty="0" smtClean="0">
              <a:latin typeface="Times New Roman" pitchFamily="18" charset="0"/>
              <a:cs typeface="Times New Roman" pitchFamily="18" charset="0"/>
            </a:endParaRPr>
          </a:p>
          <a:p>
            <a:pPr fontAlgn="ctr"/>
            <a:r>
              <a:rPr lang="en-US" sz="2000" dirty="0" smtClean="0">
                <a:latin typeface="Times New Roman" pitchFamily="18" charset="0"/>
                <a:cs typeface="Times New Roman" pitchFamily="18" charset="0"/>
              </a:rPr>
              <a:t>Use high-resolution images and consistent branding to maintain a professional and aesthetically pleasing look. </a:t>
            </a:r>
          </a:p>
          <a:p>
            <a:r>
              <a:rPr lang="en-US" sz="2000" b="1" dirty="0" smtClean="0">
                <a:latin typeface="Times New Roman" pitchFamily="18" charset="0"/>
                <a:cs typeface="Times New Roman" pitchFamily="18" charset="0"/>
              </a:rPr>
              <a:t>Fast Loading Speed:</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Optimize your portfolio to load quickly, especially for mobile users, to avoid frustration and maintain engagement. </a:t>
            </a:r>
            <a:endParaRPr lang="en-US" sz="2000" dirty="0">
              <a:latin typeface="Times New Roman" pitchFamily="18" charset="0"/>
              <a:cs typeface="Times New Roman" pitchFamily="18" charset="0"/>
            </a:endParaRPr>
          </a:p>
        </p:txBody>
      </p:sp>
      <p:pic>
        <p:nvPicPr>
          <p:cNvPr id="3" name="Picture 14" descr="The Role of Digital Portfolio Management in Modern Asset Management"/>
          <p:cNvPicPr>
            <a:picLocks noChangeAspect="1" noChangeArrowheads="1"/>
          </p:cNvPicPr>
          <p:nvPr/>
        </p:nvPicPr>
        <p:blipFill>
          <a:blip r:embed="rId2"/>
          <a:srcRect/>
          <a:stretch>
            <a:fillRect/>
          </a:stretch>
        </p:blipFill>
        <p:spPr bwMode="auto">
          <a:xfrm>
            <a:off x="0" y="1285860"/>
            <a:ext cx="3848894" cy="5572140"/>
          </a:xfrm>
          <a:prstGeom prst="rect">
            <a:avLst/>
          </a:prstGeom>
          <a:noFill/>
        </p:spPr>
      </p:pic>
      <p:sp>
        <p:nvSpPr>
          <p:cNvPr id="4" name="Rectangle 3"/>
          <p:cNvSpPr/>
          <p:nvPr/>
        </p:nvSpPr>
        <p:spPr>
          <a:xfrm>
            <a:off x="0" y="214290"/>
            <a:ext cx="7715272" cy="707886"/>
          </a:xfrm>
          <a:prstGeom prst="rect">
            <a:avLst/>
          </a:prstGeom>
        </p:spPr>
        <p:txBody>
          <a:bodyPr wrap="square">
            <a:spAutoFit/>
          </a:bodyPr>
          <a:lstStyle/>
          <a:p>
            <a:r>
              <a:rPr lang="en-US" sz="4000" u="sng" dirty="0" smtClean="0">
                <a:latin typeface="Times New Roman" pitchFamily="18" charset="0"/>
                <a:cs typeface="Times New Roman" pitchFamily="18" charset="0"/>
              </a:rPr>
              <a:t>Features And Functionality</a:t>
            </a:r>
            <a:endParaRPr lang="en-US" sz="4000" u="sng" dirty="0" smtClean="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450</TotalTime>
  <Words>257</Words>
  <Application>Microsoft Office PowerPoint</Application>
  <PresentationFormat>On-screen Show (4:3)</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STUDENT NAME    : Dharshini.R REGISTER NO          : 2422k1740  NM ID           : autbru5h2422k1740   DEGREE : B.Sc Computer Science COLLEGE    : Adharsh  Vidhyalaya     College Of Arts And Science For Womens  UNIVERSITY: Bharathiar University</vt:lpstr>
      <vt:lpstr>INTERACTIVE DIGITAL PORTFOLIO USING FOR FRONT END WEB DEVELOPMENT</vt:lpstr>
      <vt:lpstr>Slide 3</vt:lpstr>
      <vt:lpstr>Slide 4</vt:lpstr>
      <vt:lpstr>PROJECT OVERVIEW</vt:lpstr>
      <vt:lpstr>END USERS</vt:lpstr>
      <vt:lpstr>TOOLS AND TECHNOLOGY</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:Dharshini. REGISTER NO   :2422k1740    NM ID   :autbru5h2422k1740 DEGREE : B.Sc  Computer Science COLLEGE: Adharsh  Vidhyalaya College Of Arts And Science For Women UNIVERSITY : Bharathiar University</dc:title>
  <dc:creator>ELCOT</dc:creator>
  <cp:lastModifiedBy>ELCOT</cp:lastModifiedBy>
  <cp:revision>45</cp:revision>
  <dcterms:created xsi:type="dcterms:W3CDTF">2025-08-30T05:21:56Z</dcterms:created>
  <dcterms:modified xsi:type="dcterms:W3CDTF">2025-08-30T12:52:40Z</dcterms:modified>
</cp:coreProperties>
</file>