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78" autoAdjust="0"/>
    <p:restoredTop sz="94660"/>
  </p:normalViewPr>
  <p:slideViewPr>
    <p:cSldViewPr snapToGrid="0">
      <p:cViewPr varScale="1">
        <p:scale>
          <a:sx n="64" d="100"/>
          <a:sy n="64" d="100"/>
        </p:scale>
        <p:origin x="858"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14859FD-F30C-4C2E-91E1-E832863B51D6}" type="datetimeFigureOut">
              <a:rPr lang="en-IN" smtClean="0"/>
              <a:t>30-03-2024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EC0123C-8EDF-4A46-A736-8A1CE4A999D1}" type="slidenum">
              <a:rPr lang="en-IN" smtClean="0"/>
              <a:t>‹#›</a:t>
            </a:fld>
            <a:endParaRPr lang="en-IN"/>
          </a:p>
        </p:txBody>
      </p:sp>
    </p:spTree>
    <p:extLst>
      <p:ext uri="{BB962C8B-B14F-4D97-AF65-F5344CB8AC3E}">
        <p14:creationId xmlns:p14="http://schemas.microsoft.com/office/powerpoint/2010/main" val="1792461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hyperlink" Target="https://creativecommons.org/licenses/by/3.0/" TargetMode="External"/><Relationship Id="rId5" Type="http://schemas.openxmlformats.org/officeDocument/2006/relationships/hyperlink" Target="https://www.codershood.info/2019/01/25/k-nearest-neighbors-k-nn-classifier-using-python-with-example/"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Dharshinii. P</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a:extLst>
              <a:ext uri="{FF2B5EF4-FFF2-40B4-BE49-F238E27FC236}">
                <a16:creationId xmlns:a16="http://schemas.microsoft.com/office/drawing/2014/main" id="{7B702BE2-27B3-007C-49D3-745C360FD50B}"/>
              </a:ext>
            </a:extLst>
          </p:cNvPr>
          <p:cNvSpPr txBox="1"/>
          <p:nvPr/>
        </p:nvSpPr>
        <p:spPr>
          <a:xfrm>
            <a:off x="830158" y="2058182"/>
            <a:ext cx="8118970" cy="2308324"/>
          </a:xfrm>
          <a:prstGeom prst="rect">
            <a:avLst/>
          </a:prstGeom>
          <a:noFill/>
        </p:spPr>
        <p:txBody>
          <a:bodyPr wrap="square" rtlCol="0">
            <a:spAutoFit/>
          </a:bodyPr>
          <a:lstStyle/>
          <a:p>
            <a:r>
              <a:rPr lang="en-US" sz="2400" dirty="0"/>
              <a:t>Our Iris Flower Classification Algorithm using KNN achieved outstanding accuracy in predicting Iris species based on petal and sepal measurements. With an impressive accuracy rate exceeding 95%, the model demonstrates robust performance, making it a reliable tool for botanical research, education, and practical flower identification tasks</a:t>
            </a:r>
            <a:r>
              <a:rPr lang="en-US" dirty="0"/>
              <a: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4" y="829626"/>
            <a:ext cx="9205891" cy="1324722"/>
          </a:xfrm>
          <a:prstGeom prst="rect">
            <a:avLst/>
          </a:prstGeom>
        </p:spPr>
        <p:txBody>
          <a:bodyPr vert="horz" wrap="square" lIns="0" tIns="16510" rIns="0" bIns="0" rtlCol="0">
            <a:spAutoFit/>
          </a:bodyPr>
          <a:lstStyle/>
          <a:p>
            <a:pPr marL="12700">
              <a:lnSpc>
                <a:spcPct val="100000"/>
              </a:lnSpc>
              <a:spcBef>
                <a:spcPts val="130"/>
              </a:spcBef>
            </a:pPr>
            <a:r>
              <a:rPr lang="en-US" sz="4250" spc="5" dirty="0"/>
              <a:t>Iris Flowers Classification(KNN Algorithm)</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30" name="Picture 29">
            <a:extLst>
              <a:ext uri="{FF2B5EF4-FFF2-40B4-BE49-F238E27FC236}">
                <a16:creationId xmlns:a16="http://schemas.microsoft.com/office/drawing/2014/main" id="{31402F31-C6A9-1F95-6AC1-685CE6B68EFA}"/>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978783" y="2312688"/>
            <a:ext cx="5582746" cy="4025556"/>
          </a:xfrm>
          <a:prstGeom prst="rect">
            <a:avLst/>
          </a:prstGeom>
        </p:spPr>
      </p:pic>
      <p:sp>
        <p:nvSpPr>
          <p:cNvPr id="31" name="TextBox 30">
            <a:extLst>
              <a:ext uri="{FF2B5EF4-FFF2-40B4-BE49-F238E27FC236}">
                <a16:creationId xmlns:a16="http://schemas.microsoft.com/office/drawing/2014/main" id="{4024AFEA-6E69-387A-4843-951FA2AFDFD3}"/>
              </a:ext>
            </a:extLst>
          </p:cNvPr>
          <p:cNvSpPr txBox="1"/>
          <p:nvPr/>
        </p:nvSpPr>
        <p:spPr>
          <a:xfrm>
            <a:off x="0" y="6777681"/>
            <a:ext cx="8372475" cy="230832"/>
          </a:xfrm>
          <a:prstGeom prst="rect">
            <a:avLst/>
          </a:prstGeom>
          <a:noFill/>
        </p:spPr>
        <p:txBody>
          <a:bodyPr wrap="square" rtlCol="0">
            <a:spAutoFit/>
          </a:bodyPr>
          <a:lstStyle/>
          <a:p>
            <a:r>
              <a:rPr lang="en-IN" sz="900">
                <a:hlinkClick r:id="rId5" tooltip="https://www.codershood.info/2019/01/25/k-nearest-neighbors-k-nn-classifier-using-python-with-example/"/>
              </a:rPr>
              <a:t>This Photo</a:t>
            </a:r>
            <a:r>
              <a:rPr lang="en-IN" sz="900"/>
              <a:t> by Unknown Author is licensed under </a:t>
            </a:r>
            <a:r>
              <a:rPr lang="en-IN" sz="900">
                <a:hlinkClick r:id="rId6" tooltip="https://creativecommons.org/licenses/by/3.0/"/>
              </a:rPr>
              <a:t>CC BY</a:t>
            </a:r>
            <a:endParaRPr lang="en-IN" sz="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76"/>
        <p:cNvGrpSpPr/>
        <p:nvPr/>
      </p:nvGrpSpPr>
      <p:grpSpPr>
        <a:xfrm>
          <a:off x="0" y="0"/>
          <a:ext cx="0" cy="0"/>
          <a:chOff x="0" y="0"/>
          <a:chExt cx="0" cy="0"/>
        </a:xfrm>
      </p:grpSpPr>
      <p:grpSp>
        <p:nvGrpSpPr>
          <p:cNvPr id="77" name="Google Shape;77;p1"/>
          <p:cNvGrpSpPr/>
          <p:nvPr/>
        </p:nvGrpSpPr>
        <p:grpSpPr>
          <a:xfrm>
            <a:off x="7448612" y="0"/>
            <a:ext cx="4743795" cy="6858466"/>
            <a:chOff x="7448612" y="0"/>
            <a:chExt cx="4743795" cy="6858466"/>
          </a:xfrm>
        </p:grpSpPr>
        <p:sp>
          <p:nvSpPr>
            <p:cNvPr id="78" name="Google Shape;78;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SzPts val="1800"/>
                <a:buFont typeface="Arial"/>
                <a:buNone/>
              </a:pPr>
              <a:endParaRPr sz="1800"/>
            </a:p>
          </p:txBody>
        </p:sp>
        <p:sp>
          <p:nvSpPr>
            <p:cNvPr id="79" name="Google Shape;79;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SzPts val="1800"/>
                <a:buFont typeface="Arial"/>
                <a:buNone/>
              </a:pPr>
              <a:endParaRPr sz="1800"/>
            </a:p>
          </p:txBody>
        </p:sp>
        <p:sp>
          <p:nvSpPr>
            <p:cNvPr id="80" name="Google Shape;80;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a:buNone/>
              </a:pPr>
              <a:endParaRPr sz="1800"/>
            </a:p>
          </p:txBody>
        </p:sp>
        <p:sp>
          <p:nvSpPr>
            <p:cNvPr id="81" name="Google Shape;81;p1"/>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a:buNone/>
              </a:pPr>
              <a:endParaRPr sz="1800"/>
            </a:p>
          </p:txBody>
        </p:sp>
        <p:sp>
          <p:nvSpPr>
            <p:cNvPr id="82" name="Google Shape;82;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100"/>
              </a:srgbClr>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a:buNone/>
              </a:pPr>
              <a:endParaRPr sz="1800"/>
            </a:p>
          </p:txBody>
        </p:sp>
        <p:sp>
          <p:nvSpPr>
            <p:cNvPr id="83" name="Google Shape;83;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020"/>
              </a:srgbClr>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a:buNone/>
              </a:pPr>
              <a:endParaRPr sz="1800"/>
            </a:p>
          </p:txBody>
        </p:sp>
        <p:sp>
          <p:nvSpPr>
            <p:cNvPr id="84" name="Google Shape;84;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020"/>
              </a:srgbClr>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a:buNone/>
              </a:pPr>
              <a:endParaRPr sz="1800"/>
            </a:p>
          </p:txBody>
        </p:sp>
        <p:sp>
          <p:nvSpPr>
            <p:cNvPr id="85" name="Google Shape;85;p1"/>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a:buNone/>
              </a:pPr>
              <a:endParaRPr sz="1800"/>
            </a:p>
          </p:txBody>
        </p:sp>
        <p:sp>
          <p:nvSpPr>
            <p:cNvPr id="86" name="Google Shape;86;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100"/>
              </a:srgbClr>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a:buNone/>
              </a:pPr>
              <a:endParaRPr sz="1800"/>
            </a:p>
          </p:txBody>
        </p:sp>
      </p:grpSp>
      <p:sp>
        <p:nvSpPr>
          <p:cNvPr id="87" name="Google Shape;87;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020"/>
            </a:srgbClr>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a:buNone/>
            </a:pPr>
            <a:endParaRPr sz="1800"/>
          </a:p>
        </p:txBody>
      </p:sp>
      <p:sp>
        <p:nvSpPr>
          <p:cNvPr id="88" name="Google Shape;88;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9" name="Google Shape;89;p1"/>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a:buNone/>
            </a:pPr>
            <a:endParaRPr sz="1800"/>
          </a:p>
        </p:txBody>
      </p:sp>
      <p:sp>
        <p:nvSpPr>
          <p:cNvPr id="90" name="Google Shape;90;p1"/>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a:buNone/>
            </a:pPr>
            <a:endParaRPr sz="1800"/>
          </a:p>
        </p:txBody>
      </p:sp>
      <p:pic>
        <p:nvPicPr>
          <p:cNvPr id="91" name="Google Shape;91;p1"/>
          <p:cNvPicPr preferRelativeResize="0"/>
          <p:nvPr/>
        </p:nvPicPr>
        <p:blipFill rotWithShape="1">
          <a:blip r:embed="rId2">
            <a:alphaModFix/>
          </a:blip>
          <a:srcRect/>
          <a:stretch/>
        </p:blipFill>
        <p:spPr>
          <a:xfrm>
            <a:off x="10687050" y="6134100"/>
            <a:ext cx="247650" cy="247650"/>
          </a:xfrm>
          <a:prstGeom prst="rect">
            <a:avLst/>
          </a:prstGeom>
          <a:noFill/>
          <a:ln>
            <a:noFill/>
          </a:ln>
        </p:spPr>
      </p:pic>
      <p:pic>
        <p:nvPicPr>
          <p:cNvPr id="92" name="Google Shape;92;p1"/>
          <p:cNvPicPr preferRelativeResize="0"/>
          <p:nvPr/>
        </p:nvPicPr>
        <p:blipFill rotWithShape="1">
          <a:blip r:embed="rId3">
            <a:alphaModFix/>
          </a:blip>
          <a:srcRect/>
          <a:stretch/>
        </p:blipFill>
        <p:spPr>
          <a:xfrm>
            <a:off x="466725" y="6410325"/>
            <a:ext cx="3705225" cy="295275"/>
          </a:xfrm>
          <a:prstGeom prst="rect">
            <a:avLst/>
          </a:prstGeom>
          <a:noFill/>
          <a:ln>
            <a:noFill/>
          </a:ln>
        </p:spPr>
      </p:pic>
      <p:sp>
        <p:nvSpPr>
          <p:cNvPr id="93" name="Google Shape;93;p1"/>
          <p:cNvSpPr/>
          <p:nvPr/>
        </p:nvSpPr>
        <p:spPr>
          <a:xfrm>
            <a:off x="47625" y="3819523"/>
            <a:ext cx="1733700" cy="300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
          <p:cNvSpPr txBox="1">
            <a:spLocks noGrp="1"/>
          </p:cNvSpPr>
          <p:nvPr>
            <p:ph type="title"/>
          </p:nvPr>
        </p:nvSpPr>
        <p:spPr>
          <a:xfrm>
            <a:off x="739775" y="445388"/>
            <a:ext cx="2357100" cy="758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Clr>
                <a:schemeClr val="dk1"/>
              </a:buClr>
              <a:buSzPts val="4800"/>
              <a:buFont typeface="Trebuchet MS"/>
              <a:buNone/>
            </a:pPr>
            <a:r>
              <a:rPr lang="en-US"/>
              <a:t>AGENDA</a:t>
            </a:r>
            <a:endParaRPr/>
          </a:p>
        </p:txBody>
      </p:sp>
      <p:sp>
        <p:nvSpPr>
          <p:cNvPr id="95" name="Google Shape;9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3</a:t>
            </a:fld>
            <a:endParaRPr/>
          </a:p>
        </p:txBody>
      </p:sp>
      <p:sp>
        <p:nvSpPr>
          <p:cNvPr id="3" name="TextBox 2">
            <a:extLst>
              <a:ext uri="{FF2B5EF4-FFF2-40B4-BE49-F238E27FC236}">
                <a16:creationId xmlns:a16="http://schemas.microsoft.com/office/drawing/2014/main" id="{EBD3E37D-76B0-B762-FF9E-E069F3F198A5}"/>
              </a:ext>
            </a:extLst>
          </p:cNvPr>
          <p:cNvSpPr txBox="1"/>
          <p:nvPr/>
        </p:nvSpPr>
        <p:spPr>
          <a:xfrm>
            <a:off x="753144" y="1279200"/>
            <a:ext cx="9287045" cy="4893647"/>
          </a:xfrm>
          <a:prstGeom prst="rect">
            <a:avLst/>
          </a:prstGeom>
          <a:noFill/>
        </p:spPr>
        <p:txBody>
          <a:bodyPr wrap="square" rtlCol="0">
            <a:spAutoFit/>
          </a:bodyPr>
          <a:lstStyle/>
          <a:p>
            <a:r>
              <a:rPr lang="en-US" sz="2400" dirty="0"/>
              <a:t>For classifying Iris flowers using the k-Nearest Neighbors (KNN) algorithm:</a:t>
            </a:r>
          </a:p>
          <a:p>
            <a:r>
              <a:rPr lang="en-US" sz="2400" dirty="0"/>
              <a:t>Introduction to the Iris Dataset:</a:t>
            </a:r>
          </a:p>
          <a:p>
            <a:r>
              <a:rPr lang="en-IN" sz="2400" dirty="0"/>
              <a:t>	Understanding the KNN Algorithm:</a:t>
            </a:r>
          </a:p>
          <a:p>
            <a:pPr marL="1657350" lvl="3" indent="-285750">
              <a:buFont typeface="Wingdings" panose="05000000000000000000" pitchFamily="2" charset="2"/>
              <a:buChar char="v"/>
            </a:pPr>
            <a:r>
              <a:rPr lang="en-IN" sz="2400" dirty="0"/>
              <a:t>	Preprocessing the Data</a:t>
            </a:r>
          </a:p>
          <a:p>
            <a:pPr marL="1714500" lvl="3" indent="-342900">
              <a:buFont typeface="Wingdings" panose="05000000000000000000" pitchFamily="2" charset="2"/>
              <a:buChar char="v"/>
            </a:pPr>
            <a:r>
              <a:rPr lang="en-IN" sz="2400" dirty="0"/>
              <a:t>	Splitting the Data</a:t>
            </a:r>
          </a:p>
          <a:p>
            <a:pPr marL="1657350" lvl="3" indent="-285750">
              <a:buFont typeface="Wingdings" panose="05000000000000000000" pitchFamily="2" charset="2"/>
              <a:buChar char="v"/>
            </a:pPr>
            <a:r>
              <a:rPr lang="en-IN" sz="2400" dirty="0"/>
              <a:t>	Implementing KNN</a:t>
            </a:r>
          </a:p>
          <a:p>
            <a:pPr marL="1657350" lvl="3" indent="-285750">
              <a:buFont typeface="Wingdings" panose="05000000000000000000" pitchFamily="2" charset="2"/>
              <a:buChar char="v"/>
            </a:pPr>
            <a:r>
              <a:rPr lang="en-IN" sz="2400" dirty="0"/>
              <a:t>	Training the Model</a:t>
            </a:r>
          </a:p>
          <a:p>
            <a:pPr marL="1657350" lvl="3" indent="-285750">
              <a:buFont typeface="Wingdings" panose="05000000000000000000" pitchFamily="2" charset="2"/>
              <a:buChar char="v"/>
            </a:pPr>
            <a:r>
              <a:rPr lang="en-IN" sz="2400" dirty="0"/>
              <a:t>	Model Evaluation</a:t>
            </a:r>
          </a:p>
          <a:p>
            <a:pPr marL="1657350" lvl="3" indent="-285750">
              <a:buFont typeface="Wingdings" panose="05000000000000000000" pitchFamily="2" charset="2"/>
              <a:buChar char="v"/>
            </a:pPr>
            <a:r>
              <a:rPr lang="en-IN" sz="2400" dirty="0"/>
              <a:t>	Hyperparameter Tuning</a:t>
            </a:r>
          </a:p>
          <a:p>
            <a:pPr marL="1657350" lvl="3" indent="-285750">
              <a:buFont typeface="Wingdings" panose="05000000000000000000" pitchFamily="2" charset="2"/>
              <a:buChar char="v"/>
            </a:pPr>
            <a:r>
              <a:rPr lang="en-IN" sz="2400" dirty="0"/>
              <a:t>	Cross-Validation</a:t>
            </a:r>
          </a:p>
          <a:p>
            <a:pPr marL="1657350" lvl="3" indent="-285750">
              <a:buFont typeface="Wingdings" panose="05000000000000000000" pitchFamily="2" charset="2"/>
              <a:buChar char="v"/>
            </a:pPr>
            <a:r>
              <a:rPr lang="en-IN" sz="2400" dirty="0"/>
              <a:t>	Discussion and Conclusion</a:t>
            </a:r>
          </a:p>
          <a:p>
            <a:pPr marL="1657350" lvl="3" indent="-285750">
              <a:buFont typeface="Wingdings" panose="05000000000000000000" pitchFamily="2" charset="2"/>
              <a:buChar char="v"/>
            </a:pPr>
            <a:r>
              <a:rPr lang="en-IN" sz="2400" dirty="0"/>
              <a:t>	Q&amp;A Session</a:t>
            </a:r>
          </a:p>
          <a:p>
            <a:pPr marL="1657350" lvl="3" indent="-285750">
              <a:buFont typeface="Wingdings" panose="05000000000000000000" pitchFamily="2" charset="2"/>
              <a:buChar char="v"/>
            </a:pPr>
            <a:r>
              <a:rPr lang="en-IN" sz="2400" dirty="0"/>
              <a:t>	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7" name="Rectangle 5">
            <a:extLst>
              <a:ext uri="{FF2B5EF4-FFF2-40B4-BE49-F238E27FC236}">
                <a16:creationId xmlns:a16="http://schemas.microsoft.com/office/drawing/2014/main" id="{7BE3825F-61C2-3133-C323-8D08718C43C0}"/>
              </a:ext>
            </a:extLst>
          </p:cNvPr>
          <p:cNvSpPr>
            <a:spLocks noChangeArrowheads="1"/>
          </p:cNvSpPr>
          <p:nvPr/>
        </p:nvSpPr>
        <p:spPr bwMode="auto">
          <a:xfrm>
            <a:off x="739775" y="1946255"/>
            <a:ext cx="799616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Develop a machine learning model using the K-Nearest Neighbors (KNN) algorithm to accurately classify Iris flowers into species based on their sepal and petal measurements. The </a:t>
            </a:r>
            <a:r>
              <a:rPr kumimoji="0" lang="en-US" altLang="en-US" sz="2400" b="0" i="0" u="none" strike="noStrike" cap="none" normalizeH="0" baseline="0" dirty="0">
                <a:ln>
                  <a:noFill/>
                </a:ln>
                <a:solidFill>
                  <a:schemeClr val="tx1"/>
                </a:solidFill>
                <a:effectLst/>
                <a:latin typeface="+mn-lt"/>
              </a:rPr>
              <a:t>model</a:t>
            </a:r>
            <a:r>
              <a:rPr kumimoji="0" lang="en-US" altLang="en-US" sz="2400" b="0" i="0" u="none" strike="noStrike" cap="none" normalizeH="0" baseline="0" dirty="0">
                <a:ln>
                  <a:noFill/>
                </a:ln>
                <a:solidFill>
                  <a:schemeClr val="tx1"/>
                </a:solidFill>
                <a:effectLst/>
                <a:latin typeface="Arial" panose="020B0604020202020204" pitchFamily="34" charset="0"/>
              </a:rPr>
              <a:t> aims to predict species (</a:t>
            </a:r>
            <a:r>
              <a:rPr kumimoji="0" lang="en-US" altLang="en-US" sz="2400" b="0" i="0" u="none" strike="noStrike" cap="none" normalizeH="0" baseline="0" dirty="0" err="1">
                <a:ln>
                  <a:noFill/>
                </a:ln>
                <a:solidFill>
                  <a:schemeClr val="tx1"/>
                </a:solidFill>
                <a:effectLst/>
                <a:latin typeface="Arial" panose="020B0604020202020204" pitchFamily="34" charset="0"/>
              </a:rPr>
              <a:t>Setosa</a:t>
            </a:r>
            <a:r>
              <a:rPr kumimoji="0" lang="en-US" altLang="en-US" sz="2400" b="0" i="0" u="none" strike="noStrike" cap="none" normalizeH="0" baseline="0" dirty="0">
                <a:ln>
                  <a:noFill/>
                </a:ln>
                <a:solidFill>
                  <a:schemeClr val="tx1"/>
                </a:solidFill>
                <a:effectLst/>
                <a:latin typeface="Arial" panose="020B0604020202020204" pitchFamily="34" charset="0"/>
              </a:rPr>
              <a:t>, Versicolor, Virginica) from feature data, demonstrating the effectiveness of KNN for classification tasks in botany and machine learning.</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rgbClr val="FFFFFF"/>
                </a:solidFill>
                <a:effectLst/>
                <a:latin typeface="Söhne"/>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Rectangle 1">
            <a:extLst>
              <a:ext uri="{FF2B5EF4-FFF2-40B4-BE49-F238E27FC236}">
                <a16:creationId xmlns:a16="http://schemas.microsoft.com/office/drawing/2014/main" id="{540F4836-972A-C35E-542C-9C0180BB14B7}"/>
              </a:ext>
            </a:extLst>
          </p:cNvPr>
          <p:cNvSpPr>
            <a:spLocks noChangeArrowheads="1"/>
          </p:cNvSpPr>
          <p:nvPr/>
        </p:nvSpPr>
        <p:spPr bwMode="auto">
          <a:xfrm>
            <a:off x="739774" y="2021817"/>
            <a:ext cx="8794751"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The Iris Flower Classification project utilizes the K-Nearest Neighbors (KNN) algorithm to classify Iris flowers based on their sepal and petal measurements. It involves data collection, preprocessing, and model development, with hyperparameter tuning for optimization. Model evaluation includes metrics like accuracy and visualization techniques. Deployment and documentation ensure practical usability, while future considerations explore avenues for enhancement, contributing to botany and machine learning </a:t>
            </a:r>
            <a:r>
              <a:rPr kumimoji="0" lang="en-US" altLang="en-US" sz="2400" b="0" i="0" u="none" strike="noStrike" cap="none" normalizeH="0" baseline="0" dirty="0">
                <a:ln>
                  <a:noFill/>
                </a:ln>
                <a:solidFill>
                  <a:schemeClr val="tx1">
                    <a:lumMod val="95000"/>
                    <a:lumOff val="5000"/>
                  </a:schemeClr>
                </a:solidFill>
                <a:effectLst/>
              </a:rPr>
              <a:t>research</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C5F9FF16-250E-345C-1124-F644E6B4738C}"/>
              </a:ext>
            </a:extLst>
          </p:cNvPr>
          <p:cNvSpPr>
            <a:spLocks noChangeArrowheads="1"/>
          </p:cNvSpPr>
          <p:nvPr/>
        </p:nvSpPr>
        <p:spPr bwMode="auto">
          <a:xfrm>
            <a:off x="0" y="-300307"/>
            <a:ext cx="76208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C957053C-0930-F8AF-2F3A-3B6DA60B40D4}"/>
              </a:ext>
            </a:extLst>
          </p:cNvPr>
          <p:cNvSpPr txBox="1"/>
          <p:nvPr/>
        </p:nvSpPr>
        <p:spPr>
          <a:xfrm>
            <a:off x="739775" y="1775824"/>
            <a:ext cx="10068133" cy="4245808"/>
          </a:xfrm>
          <a:prstGeom prst="rect">
            <a:avLst/>
          </a:prstGeom>
          <a:noFill/>
        </p:spPr>
        <p:txBody>
          <a:bodyPr wrap="square" rtlCol="0">
            <a:spAutoFit/>
          </a:bodyPr>
          <a:lstStyle/>
          <a:p>
            <a:r>
              <a:rPr lang="en-US" sz="2400" dirty="0"/>
              <a:t>The end users of the Iris flower classification KNN algorithm can vary depending on the context in which the model is deployed. Some potential end users could include:</a:t>
            </a:r>
          </a:p>
          <a:p>
            <a:pPr marL="2171700" lvl="4" indent="-342900">
              <a:buFont typeface="Wingdings" panose="05000000000000000000" pitchFamily="2" charset="2"/>
              <a:buChar char="Ø"/>
            </a:pPr>
            <a:r>
              <a:rPr lang="en-IN" sz="2400" dirty="0"/>
              <a:t>Botanists and Researchers</a:t>
            </a:r>
          </a:p>
          <a:p>
            <a:pPr marL="2171700" lvl="4" indent="-342900">
              <a:buFont typeface="Wingdings" panose="05000000000000000000" pitchFamily="2" charset="2"/>
              <a:buChar char="Ø"/>
            </a:pPr>
            <a:r>
              <a:rPr lang="en-IN" sz="2400" dirty="0"/>
              <a:t>Flower Enthusiasts</a:t>
            </a:r>
          </a:p>
          <a:p>
            <a:pPr marL="2171700" lvl="4" indent="-342900">
              <a:buFont typeface="Wingdings" panose="05000000000000000000" pitchFamily="2" charset="2"/>
              <a:buChar char="Ø"/>
            </a:pPr>
            <a:r>
              <a:rPr lang="en-IN" sz="2400" dirty="0"/>
              <a:t>Educators and Students</a:t>
            </a:r>
          </a:p>
          <a:p>
            <a:pPr marL="2171700" lvl="4" indent="-342900">
              <a:buFont typeface="Wingdings" panose="05000000000000000000" pitchFamily="2" charset="2"/>
              <a:buChar char="Ø"/>
            </a:pPr>
            <a:r>
              <a:rPr lang="en-IN" sz="2400" dirty="0"/>
              <a:t>Horticulturists and Gardeners</a:t>
            </a:r>
          </a:p>
          <a:p>
            <a:pPr marL="2171700" lvl="4" indent="-342900">
              <a:buFont typeface="Wingdings" panose="05000000000000000000" pitchFamily="2" charset="2"/>
              <a:buChar char="Ø"/>
            </a:pPr>
            <a:r>
              <a:rPr lang="en-IN" sz="2400" dirty="0"/>
              <a:t>App Developers</a:t>
            </a:r>
          </a:p>
          <a:p>
            <a:r>
              <a:rPr lang="en-US" sz="2400" dirty="0"/>
              <a:t>Overall, the end users of the Iris flower classification KNN algorithm encompass a diverse range of individuals with interests or needs related to Iris flowers, botany, education, and technology.</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4" name="TextBox 13">
            <a:extLst>
              <a:ext uri="{FF2B5EF4-FFF2-40B4-BE49-F238E27FC236}">
                <a16:creationId xmlns:a16="http://schemas.microsoft.com/office/drawing/2014/main" id="{45098840-3010-CADC-E480-3205ED2EDAE8}"/>
              </a:ext>
            </a:extLst>
          </p:cNvPr>
          <p:cNvSpPr txBox="1"/>
          <p:nvPr/>
        </p:nvSpPr>
        <p:spPr>
          <a:xfrm>
            <a:off x="2814403" y="2127825"/>
            <a:ext cx="7310984" cy="4339650"/>
          </a:xfrm>
          <a:prstGeom prst="rect">
            <a:avLst/>
          </a:prstGeom>
          <a:noFill/>
        </p:spPr>
        <p:txBody>
          <a:bodyPr wrap="square" rtlCol="0">
            <a:spAutoFit/>
          </a:bodyPr>
          <a:lstStyle/>
          <a:p>
            <a:r>
              <a:rPr lang="en-US" sz="2400" dirty="0"/>
              <a:t>Our Iris Flower Classification Algorithm using KNN provides accurate species identification based on petal and sepal measurements. With simplicity, interpretability, and adaptability, it offers users a transparent and flexible tool for botanical research, education, and practical flower identification, fostering trust, learning, and efficiency in species classification tasks.</a:t>
            </a:r>
          </a:p>
          <a:p>
            <a:endParaRPr lang="en-US" dirty="0"/>
          </a:p>
          <a:p>
            <a:endParaRPr lang="en-US" dirty="0"/>
          </a:p>
          <a:p>
            <a:endParaRPr lang="en-US" dirty="0"/>
          </a:p>
          <a:p>
            <a:endParaRPr lang="en-US" dirty="0"/>
          </a:p>
          <a:p>
            <a:endParaRPr lang="en-US"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B5D3986C-67EE-9318-05EF-38AD3BBF2C9F}"/>
              </a:ext>
            </a:extLst>
          </p:cNvPr>
          <p:cNvSpPr txBox="1"/>
          <p:nvPr/>
        </p:nvSpPr>
        <p:spPr>
          <a:xfrm>
            <a:off x="2177165" y="2106119"/>
            <a:ext cx="7357360" cy="2677656"/>
          </a:xfrm>
          <a:prstGeom prst="rect">
            <a:avLst/>
          </a:prstGeom>
          <a:noFill/>
        </p:spPr>
        <p:txBody>
          <a:bodyPr wrap="square" rtlCol="0">
            <a:spAutoFit/>
          </a:bodyPr>
          <a:lstStyle/>
          <a:p>
            <a:r>
              <a:rPr lang="en-US" sz="2400" dirty="0"/>
              <a:t>In our Iris Flower Classification Algorithm using KNN, the wow factor lies in its seamless blend of accuracy and simplicity. By harnessing the power of KNN, we deliver precise species identification with an intuitive and transparent approach, captivating users with its effectiveness and ease of use in botanical research and beyond.</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a16="http://schemas.microsoft.com/office/drawing/2014/main" id="{CF9D5BB1-3844-E18E-7F92-6B14FEE2DD31}"/>
              </a:ext>
            </a:extLst>
          </p:cNvPr>
          <p:cNvPicPr>
            <a:picLocks noChangeAspect="1"/>
          </p:cNvPicPr>
          <p:nvPr/>
        </p:nvPicPr>
        <p:blipFill>
          <a:blip r:embed="rId3"/>
          <a:stretch>
            <a:fillRect/>
          </a:stretch>
        </p:blipFill>
        <p:spPr>
          <a:xfrm>
            <a:off x="1019331" y="1036137"/>
            <a:ext cx="8590043" cy="530377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527</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Trebuchet MS</vt:lpstr>
      <vt:lpstr>Wingdings</vt:lpstr>
      <vt:lpstr>Office Theme</vt:lpstr>
      <vt:lpstr>Dharshinii. P</vt:lpstr>
      <vt:lpstr>Iris Flowers Classification(KNN Algorithm)</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Dharshinii. P</dc:title>
  <dc:creator>Admin</dc:creator>
  <cp:lastModifiedBy>dharshinii pasupathy</cp:lastModifiedBy>
  <cp:revision>1</cp:revision>
  <dcterms:modified xsi:type="dcterms:W3CDTF">2024-03-30T12:47:41Z</dcterms:modified>
</cp:coreProperties>
</file>