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6" d="100"/>
          <a:sy n="66" d="100"/>
        </p:scale>
        <p:origin x="588"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DHARSHINI PRAJA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AIRBNB hotel booking analysis CARD </a:t>
            </a: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32500" lnSpcReduction="20000"/>
          </a:bodyPr>
          <a:lstStyle/>
          <a:p>
            <a:pPr>
              <a:lnSpc>
                <a:spcPct val="150000"/>
              </a:lnSpc>
            </a:pPr>
            <a:r>
              <a:rPr lang="en-US" sz="2800" dirty="0"/>
              <a:t>The hospitality industry has undergone a significant transformation with the rise of online platforms facilitating short-term lodging and tourism Leading this revolution is Airbnb, Inc., a pioneering American company that has reshaped travel accommodation through its innovative online marketplace. Established in 2008 in San Francisco, California, Airbnb provides a diverse range of lodging options, offering guests a unique and personalized experience. Unlike traditional hospitality providers, Airbnb operates on a commission based model, facilitating transactions between hosts and guests without owning the properties listed on its platform.</a:t>
            </a:r>
          </a:p>
          <a:p>
            <a:pPr>
              <a:lnSpc>
                <a:spcPct val="150000"/>
              </a:lnSpc>
            </a:pPr>
            <a:endParaRPr lang="en-US" sz="2800" dirty="0"/>
          </a:p>
          <a:p>
            <a:pPr>
              <a:lnSpc>
                <a:spcPct val="150000"/>
              </a:lnSpc>
            </a:pPr>
            <a:r>
              <a:rPr lang="en-US" sz="2800" dirty="0"/>
              <a:t>This research analysis delves into the New York City Airbnb dataset to extract meaningful insights. Through rigorous data cleaning, exploratory analysis, and visualization techniques, the study aims to illuminate the dynamics of the city's lodging market. By discerning factors influencing listing availability, pricing strategies, and overall customer satisfaction, the research contributes to a deeper understanding of Airbnb's operations in one of the world's most dynamic urban environments. These insights hold significance for stakeholders and enthusiasts seeking to navigate the evolving landscape of short-term accommodation.</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4430930"/>
          </a:xfrm>
        </p:spPr>
        <p:txBody>
          <a:bodyPr>
            <a:noAutofit/>
          </a:bodyPr>
          <a:lstStyle/>
          <a:p>
            <a:r>
              <a:rPr lang="en-US" sz="2000" dirty="0"/>
              <a:t>Analyze Airbnb listings to uncover trends in pricing, host behavior, and guest preferences.</a:t>
            </a:r>
            <a:br>
              <a:rPr lang="en-US" sz="2000" dirty="0"/>
            </a:br>
            <a:r>
              <a:rPr lang="en-US" sz="2000" dirty="0"/>
              <a:t>Focus on neighborhood distribution, room types, and average prices.</a:t>
            </a:r>
            <a:br>
              <a:rPr lang="en-US" sz="2000" dirty="0"/>
            </a:br>
            <a:r>
              <a:rPr lang="en-US" sz="2000" dirty="0"/>
              <a:t>Explore top hosts, verified identities, and review patterns.</a:t>
            </a:r>
            <a:br>
              <a:rPr lang="en-US" sz="2000" dirty="0"/>
            </a:br>
            <a:r>
              <a:rPr lang="en-US" sz="2000" dirty="0"/>
              <a:t>Aim: Provide insights for hosts, guests, and Airbnb management to make data-driven decisions.</a:t>
            </a:r>
            <a:br>
              <a:rPr lang="en-US" sz="2000" dirty="0"/>
            </a:br>
            <a:r>
              <a:rPr lang="en-US" sz="2000" dirty="0"/>
              <a:t>Tools Used: Python, Pandas, Matplotlib, Seaborn, Google </a:t>
            </a:r>
            <a:r>
              <a:rPr lang="en-US" sz="2000" dirty="0" err="1"/>
              <a:t>Colab</a:t>
            </a:r>
            <a:r>
              <a:rPr lang="en-US" sz="2000" dirty="0"/>
              <a:t>.</a:t>
            </a:r>
            <a:br>
              <a:rPr lang="en-US" sz="2000" dirty="0"/>
            </a:br>
            <a:endParaRPr lang="en-IN" sz="20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55000" lnSpcReduction="20000"/>
          </a:bodyPr>
          <a:lstStyle/>
          <a:p>
            <a:r>
              <a:rPr lang="en-US" sz="3600" b="1" dirty="0"/>
              <a:t>Primary End Users:</a:t>
            </a:r>
            <a:endParaRPr lang="en-US" sz="3600" dirty="0"/>
          </a:p>
          <a:p>
            <a:r>
              <a:rPr lang="en-US" sz="3600" b="1" dirty="0"/>
              <a:t>Airbnb Hosts</a:t>
            </a:r>
            <a:r>
              <a:rPr lang="en-US" sz="3600" dirty="0"/>
              <a:t> – Optimize pricing, improve listing visibility, and attract more bookings.</a:t>
            </a:r>
          </a:p>
          <a:p>
            <a:r>
              <a:rPr lang="en-US" sz="3600" b="1" dirty="0"/>
              <a:t>Airbnb Guests</a:t>
            </a:r>
            <a:r>
              <a:rPr lang="en-US" sz="3600" dirty="0"/>
              <a:t> – Make informed decisions by understanding neighborhood trends, prices, and reviews.</a:t>
            </a:r>
          </a:p>
          <a:p>
            <a:r>
              <a:rPr lang="en-US" sz="3600" b="1" dirty="0"/>
              <a:t>Airbnb Management</a:t>
            </a:r>
            <a:r>
              <a:rPr lang="en-US" sz="3600" dirty="0"/>
              <a:t> – Analyze platform performance, monitor host activity, and improve overall customer experience.</a:t>
            </a:r>
          </a:p>
          <a:p>
            <a:r>
              <a:rPr lang="en-US" sz="3600" b="1" dirty="0"/>
              <a:t>Secondary End Users:</a:t>
            </a:r>
            <a:endParaRPr lang="en-US" sz="3600" dirty="0"/>
          </a:p>
          <a:p>
            <a:r>
              <a:rPr lang="en-US" sz="3600" b="1" dirty="0"/>
              <a:t>Researchers &amp; Analysts</a:t>
            </a:r>
            <a:r>
              <a:rPr lang="en-US" sz="3600" dirty="0"/>
              <a:t> – Study trends in the short-term rental market.</a:t>
            </a:r>
          </a:p>
          <a:p>
            <a:r>
              <a:rPr lang="en-US" sz="3600" b="1" dirty="0"/>
              <a:t>Tourism Industry Stakeholders</a:t>
            </a:r>
            <a:r>
              <a:rPr lang="en-US" sz="3600" dirty="0"/>
              <a:t> – Gain insights into city lodging patterns and demand hotspots.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2000" dirty="0"/>
              <a:t>THE END USERS :</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278384"/>
            <a:ext cx="9027702" cy="5243448"/>
          </a:xfrm>
        </p:spPr>
        <p:txBody>
          <a:bodyPr>
            <a:normAutofit fontScale="85000" lnSpcReduction="10000"/>
          </a:bodyPr>
          <a:lstStyle/>
          <a:p>
            <a:r>
              <a:rPr lang="en-US" b="1" dirty="0"/>
              <a:t>Programming &amp; Data Analysis:</a:t>
            </a:r>
            <a:endParaRPr lang="en-US" dirty="0"/>
          </a:p>
          <a:p>
            <a:r>
              <a:rPr lang="en-US" b="1" dirty="0"/>
              <a:t>Python</a:t>
            </a:r>
            <a:r>
              <a:rPr lang="en-US" dirty="0"/>
              <a:t> – Main language for data processing and analysis.</a:t>
            </a:r>
          </a:p>
          <a:p>
            <a:r>
              <a:rPr lang="en-US" b="1" dirty="0"/>
              <a:t>Pandas</a:t>
            </a:r>
            <a:r>
              <a:rPr lang="en-US" dirty="0"/>
              <a:t> – Data cleaning, manipulation, and aggregation.</a:t>
            </a:r>
          </a:p>
          <a:p>
            <a:r>
              <a:rPr lang="en-US" b="1" dirty="0"/>
              <a:t>NumPy</a:t>
            </a:r>
            <a:r>
              <a:rPr lang="en-US" dirty="0"/>
              <a:t> – Numerical operations and handling arrays.</a:t>
            </a:r>
          </a:p>
          <a:p>
            <a:r>
              <a:rPr lang="en-US" b="1" dirty="0"/>
              <a:t>Data Visualization:</a:t>
            </a:r>
            <a:endParaRPr lang="en-US" dirty="0"/>
          </a:p>
          <a:p>
            <a:r>
              <a:rPr lang="en-US" b="1" dirty="0"/>
              <a:t>Matplotlib</a:t>
            </a:r>
            <a:r>
              <a:rPr lang="en-US" dirty="0"/>
              <a:t> – Creating line, bar, and scatter plots.</a:t>
            </a:r>
          </a:p>
          <a:p>
            <a:r>
              <a:rPr lang="en-US" b="1" dirty="0"/>
              <a:t>Seaborn</a:t>
            </a:r>
            <a:r>
              <a:rPr lang="en-US" dirty="0"/>
              <a:t> – Advanced statistical visualizations for insights.</a:t>
            </a:r>
          </a:p>
          <a:p>
            <a:r>
              <a:rPr lang="en-US" b="1" dirty="0"/>
              <a:t>Platform &amp; Tools:</a:t>
            </a:r>
            <a:endParaRPr lang="en-US" dirty="0"/>
          </a:p>
          <a:p>
            <a:r>
              <a:rPr lang="en-US" b="1" dirty="0"/>
              <a:t>Google </a:t>
            </a:r>
            <a:r>
              <a:rPr lang="en-US" b="1" dirty="0" err="1"/>
              <a:t>Colab</a:t>
            </a:r>
            <a:r>
              <a:rPr lang="en-US" dirty="0"/>
              <a:t> – Cloud-based Python environment for coding and running the project.</a:t>
            </a:r>
          </a:p>
          <a:p>
            <a:r>
              <a:rPr lang="en-US" b="1" dirty="0"/>
              <a:t>Excel / CSV Files</a:t>
            </a:r>
            <a:r>
              <a:rPr lang="en-US" dirty="0"/>
              <a:t> – Source dataset for Airbnb listings.</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212825" y="419291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0" u="sng" dirty="0">
                <a:solidFill>
                  <a:srgbClr val="0070C0"/>
                </a:solidFill>
              </a:rPr>
              <a:t>https://github.com/dharshinipraja/VOIS_AICTE_Oct2025_DHARSHINIPRAJA/blob/main/dharshinipraja.ipynb</a:t>
            </a:r>
          </a:p>
        </p:txBody>
      </p:sp>
      <p:pic>
        <p:nvPicPr>
          <p:cNvPr id="3" name="Picture 2">
            <a:extLst>
              <a:ext uri="{FF2B5EF4-FFF2-40B4-BE49-F238E27FC236}">
                <a16:creationId xmlns:a16="http://schemas.microsoft.com/office/drawing/2014/main" id="{ED2AB2E8-EF41-E141-0813-B151F6AB90C7}"/>
              </a:ext>
            </a:extLst>
          </p:cNvPr>
          <p:cNvPicPr>
            <a:picLocks noChangeAspect="1"/>
          </p:cNvPicPr>
          <p:nvPr/>
        </p:nvPicPr>
        <p:blipFill>
          <a:blip r:embed="rId3"/>
          <a:stretch>
            <a:fillRect/>
          </a:stretch>
        </p:blipFill>
        <p:spPr>
          <a:xfrm>
            <a:off x="138102" y="1201586"/>
            <a:ext cx="3691622" cy="2517838"/>
          </a:xfrm>
          <a:prstGeom prst="rect">
            <a:avLst/>
          </a:prstGeom>
        </p:spPr>
      </p:pic>
      <p:pic>
        <p:nvPicPr>
          <p:cNvPr id="11" name="Picture 10">
            <a:extLst>
              <a:ext uri="{FF2B5EF4-FFF2-40B4-BE49-F238E27FC236}">
                <a16:creationId xmlns:a16="http://schemas.microsoft.com/office/drawing/2014/main" id="{5A87450A-0628-CF62-4CBE-3D4F48C51B5C}"/>
              </a:ext>
            </a:extLst>
          </p:cNvPr>
          <p:cNvPicPr>
            <a:picLocks noChangeAspect="1"/>
          </p:cNvPicPr>
          <p:nvPr/>
        </p:nvPicPr>
        <p:blipFill>
          <a:blip r:embed="rId4"/>
          <a:stretch>
            <a:fillRect/>
          </a:stretch>
        </p:blipFill>
        <p:spPr>
          <a:xfrm>
            <a:off x="4670656" y="1007052"/>
            <a:ext cx="3994699" cy="2534943"/>
          </a:xfrm>
          <a:prstGeom prst="rect">
            <a:avLst/>
          </a:prstGeom>
        </p:spPr>
      </p:pic>
      <p:pic>
        <p:nvPicPr>
          <p:cNvPr id="13" name="Picture 12">
            <a:extLst>
              <a:ext uri="{FF2B5EF4-FFF2-40B4-BE49-F238E27FC236}">
                <a16:creationId xmlns:a16="http://schemas.microsoft.com/office/drawing/2014/main" id="{4C3263B5-8764-1E6C-02F6-8634FC4F70B5}"/>
              </a:ext>
            </a:extLst>
          </p:cNvPr>
          <p:cNvPicPr>
            <a:picLocks noChangeAspect="1"/>
          </p:cNvPicPr>
          <p:nvPr/>
        </p:nvPicPr>
        <p:blipFill>
          <a:blip r:embed="rId5"/>
          <a:stretch>
            <a:fillRect/>
          </a:stretch>
        </p:blipFill>
        <p:spPr>
          <a:xfrm>
            <a:off x="3194468" y="3908024"/>
            <a:ext cx="3691622" cy="266041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4" name="Picture 3">
            <a:extLst>
              <a:ext uri="{FF2B5EF4-FFF2-40B4-BE49-F238E27FC236}">
                <a16:creationId xmlns:a16="http://schemas.microsoft.com/office/drawing/2014/main" id="{70447698-C340-36C9-41C7-EB506AAEA890}"/>
              </a:ext>
            </a:extLst>
          </p:cNvPr>
          <p:cNvPicPr>
            <a:picLocks noChangeAspect="1"/>
          </p:cNvPicPr>
          <p:nvPr/>
        </p:nvPicPr>
        <p:blipFill>
          <a:blip r:embed="rId3"/>
          <a:stretch>
            <a:fillRect/>
          </a:stretch>
        </p:blipFill>
        <p:spPr>
          <a:xfrm>
            <a:off x="139244" y="1592298"/>
            <a:ext cx="5359675" cy="3816546"/>
          </a:xfrm>
          <a:prstGeom prst="rect">
            <a:avLst/>
          </a:prstGeom>
        </p:spPr>
      </p:pic>
      <p:pic>
        <p:nvPicPr>
          <p:cNvPr id="6" name="Picture 5">
            <a:extLst>
              <a:ext uri="{FF2B5EF4-FFF2-40B4-BE49-F238E27FC236}">
                <a16:creationId xmlns:a16="http://schemas.microsoft.com/office/drawing/2014/main" id="{FBCFA88F-19FF-DA47-B27C-93D78DAD17EA}"/>
              </a:ext>
            </a:extLst>
          </p:cNvPr>
          <p:cNvPicPr>
            <a:picLocks noChangeAspect="1"/>
          </p:cNvPicPr>
          <p:nvPr/>
        </p:nvPicPr>
        <p:blipFill>
          <a:blip r:embed="rId4"/>
          <a:stretch>
            <a:fillRect/>
          </a:stretch>
        </p:blipFill>
        <p:spPr>
          <a:xfrm>
            <a:off x="6238012" y="1573247"/>
            <a:ext cx="5397777" cy="3835597"/>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642</TotalTime>
  <Words>475</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AIRBNB hotel booking analysis CARD  </vt:lpstr>
      <vt:lpstr>PROBLEM  STATEMENT</vt:lpstr>
      <vt:lpstr>Analyze Airbnb listings to uncover trends in pricing, host behavior, and guest preferences. Focus on neighborhood distribution, room types, and average prices. Explore top hosts, verified identities, and review patterns. Aim: Provide insights for hosts, guests, and Airbnb management to make data-driven decisions. Tools Used: Python, Pandas, Matplotlib, Seaborn, Google Colab. </vt:lpstr>
      <vt:lpstr>THE END USERS :</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admin</cp:lastModifiedBy>
  <cp:revision>76</cp:revision>
  <dcterms:created xsi:type="dcterms:W3CDTF">2021-07-11T13:13:15Z</dcterms:created>
  <dcterms:modified xsi:type="dcterms:W3CDTF">2025-10-08T10:48:45Z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