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27" r:id="rId6"/>
    <p:sldId id="315" r:id="rId7"/>
    <p:sldId id="329" r:id="rId8"/>
    <p:sldId id="302" r:id="rId9"/>
    <p:sldId id="339" r:id="rId10"/>
    <p:sldId id="340" r:id="rId11"/>
    <p:sldId id="341" r:id="rId12"/>
    <p:sldId id="344" r:id="rId13"/>
    <p:sldId id="342" r:id="rId14"/>
    <p:sldId id="343"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109B11-726B-622E-F1D0-53498C852A02}" v="122" dt="2025-09-25T09:02:38.153"/>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66" d="100"/>
          <a:sy n="66" d="100"/>
        </p:scale>
        <p:origin x="588" y="44"/>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10/16/2025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10/16/2025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10/16/2025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10/16/2025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10/16/2025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10/16/2025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10/16/2025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6312871" y="4141999"/>
            <a:ext cx="3400089" cy="861497"/>
          </a:xfrm>
        </p:spPr>
        <p:txBody>
          <a:bodyPr>
            <a:normAutofit fontScale="85000" lnSpcReduction="10000"/>
          </a:bodyPr>
          <a:lstStyle/>
          <a:p>
            <a:pPr algn="r"/>
            <a:r>
              <a:rPr lang="en-US" b="0" dirty="0">
                <a:solidFill>
                  <a:schemeClr val="tx1"/>
                </a:solidFill>
              </a:rPr>
              <a:t>DHARSHINI PRAJA </a:t>
            </a:r>
          </a:p>
          <a:p>
            <a:pPr algn="r"/>
            <a:r>
              <a:rPr lang="en-US" dirty="0"/>
              <a:t>STU679318fa8f7821737693434 </a:t>
            </a: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6312871" y="2050553"/>
            <a:ext cx="4998720" cy="743448"/>
          </a:xfrm>
        </p:spPr>
        <p:txBody>
          <a:bodyPr>
            <a:normAutofit fontScale="90000"/>
          </a:bodyPr>
          <a:lstStyle/>
          <a:p>
            <a:r>
              <a:rPr lang="en-US" sz="3200" dirty="0"/>
              <a:t>Netflix Content Trends Analysis for Strategic Recommendations</a:t>
            </a: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675957" y="370589"/>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460BF899-F7CC-395F-D4B6-232771689F29}"/>
              </a:ext>
            </a:extLst>
          </p:cNvPr>
          <p:cNvSpPr>
            <a:spLocks noGrp="1"/>
          </p:cNvSpPr>
          <p:nvPr>
            <p:ph type="body" sz="quarter" idx="12"/>
          </p:nvPr>
        </p:nvSpPr>
        <p:spPr>
          <a:xfrm>
            <a:off x="833043" y="1183154"/>
            <a:ext cx="4275138" cy="477520"/>
          </a:xfrm>
        </p:spPr>
        <p:txBody>
          <a:bodyPr/>
          <a:lstStyle/>
          <a:p>
            <a:pPr marL="0" indent="0">
              <a:buNone/>
            </a:pPr>
            <a:endParaRPr lang="en-IN" dirty="0"/>
          </a:p>
        </p:txBody>
      </p:sp>
      <p:pic>
        <p:nvPicPr>
          <p:cNvPr id="3" name="Picture 2">
            <a:extLst>
              <a:ext uri="{FF2B5EF4-FFF2-40B4-BE49-F238E27FC236}">
                <a16:creationId xmlns:a16="http://schemas.microsoft.com/office/drawing/2014/main" id="{79F1D209-B4F6-4CE7-11FF-0937A6B46F40}"/>
              </a:ext>
            </a:extLst>
          </p:cNvPr>
          <p:cNvPicPr>
            <a:picLocks noChangeAspect="1"/>
          </p:cNvPicPr>
          <p:nvPr/>
        </p:nvPicPr>
        <p:blipFill>
          <a:blip r:embed="rId3"/>
          <a:stretch>
            <a:fillRect/>
          </a:stretch>
        </p:blipFill>
        <p:spPr>
          <a:xfrm>
            <a:off x="623977" y="1173195"/>
            <a:ext cx="7619728" cy="5298725"/>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D48169FB-B4CE-0F31-B897-737AB3A70EC0}"/>
              </a:ext>
            </a:extLst>
          </p:cNvPr>
          <p:cNvSpPr>
            <a:spLocks noGrp="1"/>
          </p:cNvSpPr>
          <p:nvPr>
            <p:ph type="body" sz="quarter" idx="12"/>
          </p:nvPr>
        </p:nvSpPr>
        <p:spPr>
          <a:xfrm>
            <a:off x="833043" y="1183154"/>
            <a:ext cx="4275138" cy="477520"/>
          </a:xfrm>
        </p:spPr>
        <p:txBody>
          <a:bodyPr/>
          <a:lstStyle/>
          <a:p>
            <a:pPr marL="0" indent="0">
              <a:buNone/>
            </a:pPr>
            <a:endParaRPr lang="en-IN" dirty="0"/>
          </a:p>
        </p:txBody>
      </p:sp>
      <p:pic>
        <p:nvPicPr>
          <p:cNvPr id="3" name="Picture 2">
            <a:extLst>
              <a:ext uri="{FF2B5EF4-FFF2-40B4-BE49-F238E27FC236}">
                <a16:creationId xmlns:a16="http://schemas.microsoft.com/office/drawing/2014/main" id="{E124D6B6-809E-B59B-A286-2B94F6F20967}"/>
              </a:ext>
            </a:extLst>
          </p:cNvPr>
          <p:cNvPicPr>
            <a:picLocks noChangeAspect="1"/>
          </p:cNvPicPr>
          <p:nvPr/>
        </p:nvPicPr>
        <p:blipFill>
          <a:blip r:embed="rId3"/>
          <a:stretch>
            <a:fillRect/>
          </a:stretch>
        </p:blipFill>
        <p:spPr>
          <a:xfrm>
            <a:off x="482121" y="1061305"/>
            <a:ext cx="7207134" cy="5106477"/>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a16="http://schemas.microsoft.com/office/drawing/2014/main" id="{BC277FD7-925B-4C3D-A364-118403201507}"/>
              </a:ext>
            </a:extLst>
          </p:cNvPr>
          <p:cNvSpPr>
            <a:spLocks noGrp="1"/>
          </p:cNvSpPr>
          <p:nvPr>
            <p:ph type="body" sz="quarter" idx="12"/>
          </p:nvPr>
        </p:nvSpPr>
        <p:spPr>
          <a:xfrm>
            <a:off x="1106776" y="4908177"/>
            <a:ext cx="2139696" cy="344312"/>
          </a:xfrm>
        </p:spPr>
        <p:txBody>
          <a:bodyPr>
            <a:normAutofit fontScale="85000" lnSpcReduction="10000"/>
          </a:bodyPr>
          <a:lstStyle/>
          <a:p>
            <a:r>
              <a:rPr lang="en-IN" dirty="0"/>
              <a:t>DHARSHINI PRAJA</a:t>
            </a:r>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1046480" y="1875556"/>
            <a:ext cx="6431280" cy="3607987"/>
          </a:xfrm>
        </p:spPr>
        <p:txBody>
          <a:bodyPr>
            <a:normAutofit fontScale="62500" lnSpcReduction="20000"/>
          </a:bodyPr>
          <a:lstStyle/>
          <a:p>
            <a:r>
              <a:rPr lang="en-US" sz="2800" dirty="0"/>
              <a:t>Netflix has a vast and diverse content library consisting of movies and TV shows from multiple countries and genres. However, with increasing competition from other OTT platforms such as Amazon Prime Video and Disney+, Netflix must understand its content trends and audience preferences to make strategic decisions.</a:t>
            </a:r>
          </a:p>
          <a:p>
            <a:r>
              <a:rPr lang="en-US" sz="2800" dirty="0"/>
              <a:t>The problem is to </a:t>
            </a:r>
            <a:r>
              <a:rPr lang="en-US" sz="2800" b="1" dirty="0"/>
              <a:t>analyze Netflix’s content catalog</a:t>
            </a:r>
            <a:r>
              <a:rPr lang="en-US" sz="2800" dirty="0"/>
              <a:t> to uncover how the distribution of </a:t>
            </a:r>
            <a:r>
              <a:rPr lang="en-US" sz="2800" b="1" dirty="0"/>
              <a:t>Movies vs. TV Shows</a:t>
            </a:r>
            <a:r>
              <a:rPr lang="en-US" sz="2800" dirty="0"/>
              <a:t>, </a:t>
            </a:r>
            <a:r>
              <a:rPr lang="en-US" sz="2800" b="1" dirty="0"/>
              <a:t>genre popularity</a:t>
            </a:r>
            <a:r>
              <a:rPr lang="en-US" sz="2800" dirty="0"/>
              <a:t>, and </a:t>
            </a:r>
            <a:r>
              <a:rPr lang="en-US" sz="2800" b="1" dirty="0"/>
              <a:t>country-wise contributions</a:t>
            </a:r>
            <a:r>
              <a:rPr lang="en-US" sz="2800" dirty="0"/>
              <a:t> have evolved over time. This analysis will help identify </a:t>
            </a:r>
            <a:r>
              <a:rPr lang="en-US" sz="2800" b="1" dirty="0"/>
              <a:t>content gaps, popular genres, and strategic opportunities</a:t>
            </a:r>
            <a:r>
              <a:rPr lang="en-US" sz="2800" dirty="0"/>
              <a:t> for future content acquisition and production planning.</a:t>
            </a:r>
          </a:p>
          <a:p>
            <a:pPr>
              <a:lnSpc>
                <a:spcPct val="150000"/>
              </a:lnSpc>
            </a:pP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1132037" y="603835"/>
            <a:ext cx="6276109" cy="830997"/>
          </a:xfrm>
        </p:spPr>
        <p:txBody>
          <a:bodyPr>
            <a:normAutofit fontScale="90000"/>
          </a:bodyPr>
          <a:lstStyle/>
          <a:p>
            <a:r>
              <a:rPr lang="en-GB" dirty="0"/>
              <a:t>Project Description</a:t>
            </a:r>
            <a:br>
              <a:rPr lang="en-GB" dirty="0"/>
            </a:br>
            <a:r>
              <a:rPr lang="en-US" sz="2700" dirty="0"/>
              <a:t>This project performs data analysis on Netflix’s catalog to uncover trends in Movies, TV Shows, genres, and country-wise content distribution. Using Python (Pandas, Matplotlib), the dataset was cleaned, analyzed, and visualized to identify popular genres, top contributing countries, and how Netflix’s content has evolved over the years.</a:t>
            </a:r>
            <a:br>
              <a:rPr lang="en-US" sz="2700" dirty="0"/>
            </a:br>
            <a:r>
              <a:rPr lang="en-US" sz="2700" dirty="0"/>
              <a:t>The insights help in making data-driven strategic recommendations for future content planning and global expansion.</a:t>
            </a:r>
            <a:br>
              <a:rPr lang="en-US" dirty="0"/>
            </a:b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21359" y="1991360"/>
            <a:ext cx="7904481" cy="3990023"/>
          </a:xfrm>
        </p:spPr>
        <p:txBody>
          <a:bodyPr>
            <a:normAutofit fontScale="77500" lnSpcReduction="20000"/>
          </a:bodyPr>
          <a:lstStyle/>
          <a:p>
            <a:r>
              <a:rPr lang="en-US" sz="3600" b="1" dirty="0"/>
              <a:t>Netflix Strategy and Content Teams</a:t>
            </a:r>
            <a:r>
              <a:rPr lang="en-US" sz="3600" dirty="0"/>
              <a:t> – to plan future content acquisition and production.</a:t>
            </a:r>
          </a:p>
          <a:p>
            <a:r>
              <a:rPr lang="en-US" sz="3600" b="1" dirty="0"/>
              <a:t>Data Analysts and Business Decision Makers</a:t>
            </a:r>
            <a:r>
              <a:rPr lang="en-US" sz="3600" dirty="0"/>
              <a:t> – to derive insights from viewing trends.</a:t>
            </a:r>
          </a:p>
          <a:p>
            <a:r>
              <a:rPr lang="en-US" sz="3600" b="1" dirty="0"/>
              <a:t>OTT Industry Researchers</a:t>
            </a:r>
            <a:r>
              <a:rPr lang="en-US" sz="3600" dirty="0"/>
              <a:t> – to study global streaming trends and audience preferences.</a:t>
            </a:r>
          </a:p>
          <a:p>
            <a:r>
              <a:rPr lang="en-US" sz="3600" b="1" dirty="0"/>
              <a:t>Marketing Teams</a:t>
            </a:r>
            <a:r>
              <a:rPr lang="en-US" sz="3600" dirty="0"/>
              <a:t> – to align promotional strategies with popular genres and regions.</a:t>
            </a:r>
          </a:p>
          <a:p>
            <a:pPr algn="just">
              <a:lnSpc>
                <a:spcPct val="150000"/>
              </a:lnSpc>
            </a:pPr>
            <a:endParaRPr lang="en-IN" sz="3600" dirty="0"/>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1582149" y="1463105"/>
            <a:ext cx="9027702" cy="5243448"/>
          </a:xfrm>
        </p:spPr>
        <p:txBody>
          <a:bodyPr/>
          <a:lstStyle/>
          <a:p>
            <a:r>
              <a:rPr lang="en-US" b="1" dirty="0"/>
              <a:t>Programming Language:</a:t>
            </a:r>
            <a:r>
              <a:rPr lang="en-US" dirty="0"/>
              <a:t> Python</a:t>
            </a:r>
          </a:p>
          <a:p>
            <a:r>
              <a:rPr lang="en-US" b="1" dirty="0"/>
              <a:t>Libraries:</a:t>
            </a:r>
            <a:r>
              <a:rPr lang="en-US" dirty="0"/>
              <a:t> Pandas, NumPy, Matplotlib, Collections</a:t>
            </a:r>
          </a:p>
          <a:p>
            <a:r>
              <a:rPr lang="en-US" b="1" dirty="0"/>
              <a:t>Platform:</a:t>
            </a:r>
            <a:r>
              <a:rPr lang="en-US" dirty="0"/>
              <a:t> Google </a:t>
            </a:r>
            <a:r>
              <a:rPr lang="en-US" dirty="0" err="1"/>
              <a:t>Colab</a:t>
            </a:r>
            <a:r>
              <a:rPr lang="en-US" dirty="0"/>
              <a:t> </a:t>
            </a:r>
          </a:p>
          <a:p>
            <a:r>
              <a:rPr lang="en-US" b="1" dirty="0"/>
              <a:t>Tools:</a:t>
            </a:r>
            <a:r>
              <a:rPr lang="en-US" dirty="0"/>
              <a:t> Power BI (optional for dashboard), GitHub (for project hosting)</a:t>
            </a:r>
          </a:p>
          <a:p>
            <a:r>
              <a:rPr lang="en-US" b="1" dirty="0"/>
              <a:t>Techniques:</a:t>
            </a:r>
            <a:r>
              <a:rPr lang="en-US" dirty="0"/>
              <a:t> Data Cleaning, Exploratory Data Analysis (EDA), Data Visualization</a:t>
            </a:r>
          </a:p>
          <a:p>
            <a:pPr lvl="1">
              <a:lnSpc>
                <a:spcPct val="150000"/>
              </a:lnSpc>
            </a:pP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fade">
                                      <p:cBhvr>
                                        <p:cTn id="35" dur="1000"/>
                                        <p:tgtEl>
                                          <p:spTgt spid="7">
                                            <p:txEl>
                                              <p:pRg st="3" end="3"/>
                                            </p:txEl>
                                          </p:spTgt>
                                        </p:tgtEl>
                                      </p:cBhvr>
                                    </p:animEffect>
                                    <p:anim calcmode="lin" valueType="num">
                                      <p:cBhvr>
                                        <p:cTn id="36"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xEl>
                                              <p:pRg st="4" end="4"/>
                                            </p:txEl>
                                          </p:spTgt>
                                        </p:tgtEl>
                                        <p:attrNameLst>
                                          <p:attrName>style.visibility</p:attrName>
                                        </p:attrNameLst>
                                      </p:cBhvr>
                                      <p:to>
                                        <p:strVal val="visible"/>
                                      </p:to>
                                    </p:set>
                                    <p:animEffect transition="in" filter="fade">
                                      <p:cBhvr>
                                        <p:cTn id="42" dur="1000"/>
                                        <p:tgtEl>
                                          <p:spTgt spid="7">
                                            <p:txEl>
                                              <p:pRg st="4" end="4"/>
                                            </p:txEl>
                                          </p:spTgt>
                                        </p:tgtEl>
                                      </p:cBhvr>
                                    </p:animEffect>
                                    <p:anim calcmode="lin" valueType="num">
                                      <p:cBhvr>
                                        <p:cTn id="4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4" y="1431693"/>
            <a:ext cx="4275138" cy="477520"/>
          </a:xfrm>
        </p:spPr>
        <p:txBody>
          <a:bodyPr>
            <a:normAutofit/>
          </a:bodyPr>
          <a:lstStyle/>
          <a:p>
            <a:pPr marL="0" indent="0">
              <a:buNone/>
            </a:pPr>
            <a:endParaRPr lang="en-IN" dirty="0"/>
          </a:p>
        </p:txBody>
      </p:sp>
      <p:pic>
        <p:nvPicPr>
          <p:cNvPr id="12" name="Picture 11">
            <a:extLst>
              <a:ext uri="{FF2B5EF4-FFF2-40B4-BE49-F238E27FC236}">
                <a16:creationId xmlns:a16="http://schemas.microsoft.com/office/drawing/2014/main" id="{B97E4292-521E-C47E-AF21-4C688AF28E5D}"/>
              </a:ext>
            </a:extLst>
          </p:cNvPr>
          <p:cNvPicPr>
            <a:picLocks noChangeAspect="1"/>
          </p:cNvPicPr>
          <p:nvPr/>
        </p:nvPicPr>
        <p:blipFill>
          <a:blip r:embed="rId3"/>
          <a:stretch>
            <a:fillRect/>
          </a:stretch>
        </p:blipFill>
        <p:spPr>
          <a:xfrm>
            <a:off x="122555" y="1201586"/>
            <a:ext cx="5022199" cy="5043082"/>
          </a:xfrm>
          <a:prstGeom prst="rect">
            <a:avLst/>
          </a:prstGeom>
        </p:spPr>
      </p:pic>
      <p:pic>
        <p:nvPicPr>
          <p:cNvPr id="14" name="Picture 13">
            <a:extLst>
              <a:ext uri="{FF2B5EF4-FFF2-40B4-BE49-F238E27FC236}">
                <a16:creationId xmlns:a16="http://schemas.microsoft.com/office/drawing/2014/main" id="{587D917C-4725-3A6D-DAB8-79D3558095DD}"/>
              </a:ext>
            </a:extLst>
          </p:cNvPr>
          <p:cNvPicPr>
            <a:picLocks noChangeAspect="1"/>
          </p:cNvPicPr>
          <p:nvPr/>
        </p:nvPicPr>
        <p:blipFill>
          <a:blip r:embed="rId4"/>
          <a:stretch>
            <a:fillRect/>
          </a:stretch>
        </p:blipFill>
        <p:spPr>
          <a:xfrm>
            <a:off x="5497981" y="1608410"/>
            <a:ext cx="6571464" cy="4920081"/>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14" name="Picture 13">
            <a:extLst>
              <a:ext uri="{FF2B5EF4-FFF2-40B4-BE49-F238E27FC236}">
                <a16:creationId xmlns:a16="http://schemas.microsoft.com/office/drawing/2014/main" id="{F2B9A051-382A-DE3C-21B8-4E6C9FE38E71}"/>
              </a:ext>
            </a:extLst>
          </p:cNvPr>
          <p:cNvPicPr>
            <a:picLocks noChangeAspect="1"/>
          </p:cNvPicPr>
          <p:nvPr/>
        </p:nvPicPr>
        <p:blipFill>
          <a:blip r:embed="rId3"/>
          <a:stretch>
            <a:fillRect/>
          </a:stretch>
        </p:blipFill>
        <p:spPr>
          <a:xfrm>
            <a:off x="199211" y="1608410"/>
            <a:ext cx="4938169" cy="3585168"/>
          </a:xfrm>
          <a:prstGeom prst="rect">
            <a:avLst/>
          </a:prstGeom>
        </p:spPr>
      </p:pic>
      <p:pic>
        <p:nvPicPr>
          <p:cNvPr id="16" name="Picture 15">
            <a:extLst>
              <a:ext uri="{FF2B5EF4-FFF2-40B4-BE49-F238E27FC236}">
                <a16:creationId xmlns:a16="http://schemas.microsoft.com/office/drawing/2014/main" id="{AB54620D-887F-E140-5659-766C44CDF6FA}"/>
              </a:ext>
            </a:extLst>
          </p:cNvPr>
          <p:cNvPicPr>
            <a:picLocks noChangeAspect="1"/>
          </p:cNvPicPr>
          <p:nvPr/>
        </p:nvPicPr>
        <p:blipFill>
          <a:blip r:embed="rId4"/>
          <a:stretch>
            <a:fillRect/>
          </a:stretch>
        </p:blipFill>
        <p:spPr>
          <a:xfrm>
            <a:off x="5217806" y="1690452"/>
            <a:ext cx="6774983" cy="3421083"/>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F6B14C4F-1746-A8AB-D262-5A993160F568}"/>
              </a:ext>
            </a:extLst>
          </p:cNvPr>
          <p:cNvSpPr>
            <a:spLocks noGrp="1"/>
          </p:cNvSpPr>
          <p:nvPr>
            <p:ph type="body" sz="quarter" idx="12"/>
          </p:nvPr>
        </p:nvSpPr>
        <p:spPr>
          <a:xfrm>
            <a:off x="807164" y="1431693"/>
            <a:ext cx="4275138" cy="477520"/>
          </a:xfrm>
        </p:spPr>
        <p:txBody>
          <a:bodyPr>
            <a:normAutofit/>
          </a:bodyPr>
          <a:lstStyle/>
          <a:p>
            <a:pPr marL="0" indent="0">
              <a:buNone/>
            </a:pPr>
            <a:endParaRPr lang="en-IN" dirty="0"/>
          </a:p>
        </p:txBody>
      </p:sp>
      <p:pic>
        <p:nvPicPr>
          <p:cNvPr id="3" name="Picture 2">
            <a:extLst>
              <a:ext uri="{FF2B5EF4-FFF2-40B4-BE49-F238E27FC236}">
                <a16:creationId xmlns:a16="http://schemas.microsoft.com/office/drawing/2014/main" id="{5AA07D55-DAD5-99B5-AE2E-D930953204C9}"/>
              </a:ext>
            </a:extLst>
          </p:cNvPr>
          <p:cNvPicPr>
            <a:picLocks noChangeAspect="1"/>
          </p:cNvPicPr>
          <p:nvPr/>
        </p:nvPicPr>
        <p:blipFill>
          <a:blip r:embed="rId3"/>
          <a:stretch>
            <a:fillRect/>
          </a:stretch>
        </p:blipFill>
        <p:spPr>
          <a:xfrm>
            <a:off x="807164" y="1431693"/>
            <a:ext cx="8510847" cy="4331473"/>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807164" y="1406106"/>
            <a:ext cx="5984161" cy="2579557"/>
          </a:xfrm>
        </p:spPr>
        <p:txBody>
          <a:bodyPr vert="horz" lIns="91440" tIns="45720" rIns="91440" bIns="45720" rtlCol="0" anchor="t">
            <a:normAutofit/>
          </a:bodyPr>
          <a:lstStyle/>
          <a:p>
            <a:pPr marL="0" indent="0">
              <a:buNone/>
            </a:pPr>
            <a:r>
              <a:rPr lang="en-US" dirty="0"/>
              <a:t>https://github.com/dharshinipraja/VOIS_AICTE_Oct2025_Netflix-Analysis_Dharshini-Praja</a:t>
            </a:r>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705</TotalTime>
  <Words>343</Words>
  <Application>Microsoft Office PowerPoint</Application>
  <PresentationFormat>Widescreen</PresentationFormat>
  <Paragraphs>30</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Trebuchet MS</vt:lpstr>
      <vt:lpstr>Wingdings</vt:lpstr>
      <vt:lpstr>Wingdings 3</vt:lpstr>
      <vt:lpstr>Facet</vt:lpstr>
      <vt:lpstr>Netflix Content Trends Analysis for Strategic Recommendations</vt:lpstr>
      <vt:lpstr>PROBLEM  STATEMENT</vt:lpstr>
      <vt:lpstr>Project Description This project performs data analysis on Netflix’s catalog to uncover trends in Movies, TV Shows, genres, and country-wise content distribution. Using Python (Pandas, Matplotlib), the dataset was cleaned, analyzed, and visualized to identify popular genres, top contributing countries, and how Netflix’s content has evolved over the years. The insights help in making data-driven strategic recommendations for future content planning and global expansion.  </vt:lpstr>
      <vt:lpstr>WHO ARE THE END USERS?</vt:lpstr>
      <vt:lpstr>Technology Used</vt:lpstr>
      <vt:lpstr>RESULTS1 </vt:lpstr>
      <vt:lpstr>RESULTS2</vt:lpstr>
      <vt:lpstr>RESULTS3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admin</cp:lastModifiedBy>
  <cp:revision>108</cp:revision>
  <dcterms:created xsi:type="dcterms:W3CDTF">2021-07-11T13:13:15Z</dcterms:created>
  <dcterms:modified xsi:type="dcterms:W3CDTF">2025-10-16T06:35:27Z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