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8" r:id="rId2"/>
    <p:sldId id="258" r:id="rId3"/>
    <p:sldId id="259" r:id="rId4"/>
    <p:sldId id="260" r:id="rId5"/>
    <p:sldId id="261" r:id="rId6"/>
    <p:sldId id="262" r:id="rId7"/>
    <p:sldId id="263" r:id="rId8"/>
    <p:sldId id="264" r:id="rId9"/>
    <p:sldId id="265" r:id="rId10"/>
    <p:sldId id="266" r:id="rId11"/>
    <p:sldId id="271" r:id="rId12"/>
    <p:sldId id="272" r:id="rId13"/>
    <p:sldId id="273" r:id="rId14"/>
    <p:sldId id="274" r:id="rId15"/>
    <p:sldId id="275" r:id="rId16"/>
    <p:sldId id="276" r:id="rId17"/>
    <p:sldId id="277" r:id="rId18"/>
    <p:sldId id="267" r:id="rId19"/>
    <p:sldId id="268" r:id="rId20"/>
    <p:sldId id="279" r:id="rId21"/>
    <p:sldId id="269" r:id="rId22"/>
    <p:sldId id="27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FF0066"/>
    <a:srgbClr val="F2E5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p:scale>
          <a:sx n="64" d="100"/>
          <a:sy n="64" d="100"/>
        </p:scale>
        <p:origin x="-1566"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5CDE53-80AC-42B1-848F-A8C10643CC22}" type="datetimeFigureOut">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5CDE53-80AC-42B1-848F-A8C10643CC22}" type="datetimeFigureOut">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5CDE53-80AC-42B1-848F-A8C10643CC22}" type="datetimeFigureOut">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5CDE53-80AC-42B1-848F-A8C10643CC22}" type="datetimeFigureOut">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5CDE53-80AC-42B1-848F-A8C10643CC22}" type="datetimeFigureOut">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5CDE53-80AC-42B1-848F-A8C10643CC22}" type="datetimeFigureOut">
              <a:rPr lang="en-US" smtClean="0"/>
              <a:pPr/>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5CDE53-80AC-42B1-848F-A8C10643CC22}" type="datetimeFigureOut">
              <a:rPr lang="en-US" smtClean="0"/>
              <a:pPr/>
              <a:t>6/2/2022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5CDE53-80AC-42B1-848F-A8C10643CC22}" type="datetimeFigureOut">
              <a:rPr lang="en-US" smtClean="0"/>
              <a:pPr/>
              <a:t>6/2/2022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5CDE53-80AC-42B1-848F-A8C10643CC22}" type="datetimeFigureOut">
              <a:rPr lang="en-US" smtClean="0"/>
              <a:pPr/>
              <a:t>6/2/2022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5CDE53-80AC-42B1-848F-A8C10643CC22}" type="datetimeFigureOut">
              <a:rPr lang="en-US" smtClean="0"/>
              <a:pPr/>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5CDE53-80AC-42B1-848F-A8C10643CC22}" type="datetimeFigureOut">
              <a:rPr lang="en-US" smtClean="0"/>
              <a:pPr/>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5CDE53-80AC-42B1-848F-A8C10643CC22}" type="datetimeFigureOut">
              <a:rPr lang="en-US" smtClean="0"/>
              <a:pPr/>
              <a:t>6/2/2022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0994C8-D2DD-4332-96CF-C8026888F3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localhost:8889/AddDoctor/" TargetMode="Externa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8889/AllDoctor/" TargetMode="External"/><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localhost:8889/RemoveDoctor/8033/"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localhost:8889/UpdateDoctor/8011/"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localhost:8889/UpdatePatient/1/"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localhost:8889/UpdatePatient/4/"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81400"/>
            <a:ext cx="8229600" cy="1143000"/>
          </a:xfrm>
        </p:spPr>
        <p:txBody>
          <a:bodyPr>
            <a:noAutofit/>
          </a:bodyPr>
          <a:lstStyle/>
          <a:p>
            <a:pPr algn="l"/>
            <a:r>
              <a:rPr lang="en-US" dirty="0" smtClean="0">
                <a:solidFill>
                  <a:schemeClr val="bg1"/>
                </a:solidFill>
                <a:latin typeface="Arial Rounded MT Bold" pitchFamily="34" charset="0"/>
              </a:rPr>
              <a:t>HOSPITAL </a:t>
            </a:r>
            <a:br>
              <a:rPr lang="en-US" dirty="0" smtClean="0">
                <a:solidFill>
                  <a:schemeClr val="bg1"/>
                </a:solidFill>
                <a:latin typeface="Arial Rounded MT Bold" pitchFamily="34" charset="0"/>
              </a:rPr>
            </a:br>
            <a:r>
              <a:rPr lang="en-US" dirty="0" smtClean="0">
                <a:solidFill>
                  <a:schemeClr val="bg1"/>
                </a:solidFill>
                <a:latin typeface="Arial Rounded MT Bold" pitchFamily="34" charset="0"/>
              </a:rPr>
              <a:t>MANAGEMENT </a:t>
            </a:r>
            <a:r>
              <a:rPr lang="en-US" dirty="0" smtClean="0">
                <a:solidFill>
                  <a:schemeClr val="bg1"/>
                </a:solidFill>
                <a:latin typeface="Arial Rounded MT Bold"/>
              </a:rPr>
              <a:t>SYSTEM</a:t>
            </a:r>
            <a:endParaRPr lang="en-US" dirty="0">
              <a:latin typeface="Arial Rounded MT Bold"/>
            </a:endParaRPr>
          </a:p>
        </p:txBody>
      </p:sp>
      <p:pic>
        <p:nvPicPr>
          <p:cNvPr id="4" name="Content Placeholder 3" descr="doc.jpg"/>
          <p:cNvPicPr>
            <a:picLocks noGrp="1" noChangeAspect="1"/>
          </p:cNvPicPr>
          <p:nvPr>
            <p:ph idx="1"/>
          </p:nvPr>
        </p:nvPicPr>
        <p:blipFill>
          <a:blip r:embed="rId2"/>
          <a:stretch>
            <a:fillRect/>
          </a:stretch>
        </p:blipFill>
        <p:spPr>
          <a:xfrm>
            <a:off x="3048000" y="152400"/>
            <a:ext cx="6096000" cy="3886200"/>
          </a:xfrm>
          <a:prstGeom prst="rect">
            <a:avLst/>
          </a:prstGeom>
          <a:ln>
            <a:noFill/>
          </a:ln>
          <a:effectLst>
            <a:softEdge rad="112500"/>
          </a:effectLst>
        </p:spPr>
      </p:pic>
      <p:sp>
        <p:nvSpPr>
          <p:cNvPr id="6" name="TextBox 5"/>
          <p:cNvSpPr txBox="1"/>
          <p:nvPr/>
        </p:nvSpPr>
        <p:spPr>
          <a:xfrm>
            <a:off x="5867400" y="5873115"/>
            <a:ext cx="3276600" cy="984885"/>
          </a:xfrm>
          <a:prstGeom prst="rect">
            <a:avLst/>
          </a:prstGeom>
          <a:noFill/>
        </p:spPr>
        <p:txBody>
          <a:bodyPr wrap="square" rtlCol="0">
            <a:spAutoFit/>
          </a:bodyPr>
          <a:lstStyle/>
          <a:p>
            <a:r>
              <a:rPr lang="en-US" sz="2000" b="1" dirty="0" smtClean="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Arial Rounded MT Bold"/>
              </a:rPr>
              <a:t>Guided By:</a:t>
            </a:r>
          </a:p>
          <a:p>
            <a:r>
              <a:rPr lang="en-US" sz="2000" b="1" dirty="0" smtClean="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Arial Rounded MT Bold"/>
              </a:rPr>
              <a:t>Mrs. Indrakka Mali Mam</a:t>
            </a:r>
          </a:p>
          <a:p>
            <a:endParaRPr lang="en-US" dirty="0"/>
          </a:p>
        </p:txBody>
      </p:sp>
      <p:sp>
        <p:nvSpPr>
          <p:cNvPr id="8" name="TextBox 7"/>
          <p:cNvSpPr txBox="1"/>
          <p:nvPr/>
        </p:nvSpPr>
        <p:spPr>
          <a:xfrm>
            <a:off x="3733800" y="4876800"/>
            <a:ext cx="2819400" cy="646331"/>
          </a:xfrm>
          <a:prstGeom prst="rect">
            <a:avLst/>
          </a:prstGeom>
          <a:noFill/>
        </p:spPr>
        <p:txBody>
          <a:bodyPr wrap="square" rtlCol="0">
            <a:spAutoFit/>
          </a:bodyPr>
          <a:lstStyle/>
          <a:p>
            <a:r>
              <a:rPr lang="en-US" dirty="0" smtClean="0">
                <a:solidFill>
                  <a:schemeClr val="bg1"/>
                </a:solidFill>
                <a:latin typeface="Arial Narrow" pitchFamily="34" charset="0"/>
              </a:rPr>
              <a:t>Database Management System </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533400"/>
            <a:ext cx="6553200" cy="861774"/>
          </a:xfrm>
          <a:prstGeom prst="rect">
            <a:avLst/>
          </a:prstGeom>
          <a:noFill/>
        </p:spPr>
        <p:txBody>
          <a:bodyPr wrap="square" rtlCol="0">
            <a:spAutoFit/>
          </a:bodyPr>
          <a:lstStyle/>
          <a:p>
            <a:pPr algn="ctr"/>
            <a:r>
              <a:rPr lang="en-US" sz="3200" dirty="0" smtClean="0">
                <a:solidFill>
                  <a:schemeClr val="bg1"/>
                </a:solidFill>
                <a:latin typeface="Arial Rounded MT Bold" pitchFamily="34" charset="0"/>
              </a:rPr>
              <a:t>Features of Receptionist Module</a:t>
            </a:r>
          </a:p>
          <a:p>
            <a:pPr algn="ctr"/>
            <a:endParaRPr lang="en-US" dirty="0"/>
          </a:p>
        </p:txBody>
      </p:sp>
      <p:pic>
        <p:nvPicPr>
          <p:cNvPr id="4" name="Picture 3" descr="rect.jpg"/>
          <p:cNvPicPr>
            <a:picLocks noChangeAspect="1"/>
          </p:cNvPicPr>
          <p:nvPr/>
        </p:nvPicPr>
        <p:blipFill>
          <a:blip r:embed="rId2" cstate="print"/>
          <a:stretch>
            <a:fillRect/>
          </a:stretch>
        </p:blipFill>
        <p:spPr>
          <a:xfrm>
            <a:off x="228600" y="2362200"/>
            <a:ext cx="3505200" cy="4267200"/>
          </a:xfrm>
          <a:prstGeom prst="rect">
            <a:avLst/>
          </a:prstGeom>
          <a:ln>
            <a:noFill/>
          </a:ln>
          <a:effectLst>
            <a:softEdge rad="112500"/>
          </a:effectLst>
        </p:spPr>
      </p:pic>
      <p:sp>
        <p:nvSpPr>
          <p:cNvPr id="5" name="Rectangle 4"/>
          <p:cNvSpPr/>
          <p:nvPr/>
        </p:nvSpPr>
        <p:spPr>
          <a:xfrm>
            <a:off x="3886200" y="3657600"/>
            <a:ext cx="2057400" cy="4572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Rounded MT Bold" pitchFamily="34" charset="0"/>
              </a:rPr>
              <a:t>Receptionist</a:t>
            </a:r>
            <a:endParaRPr lang="en-US" b="1" dirty="0">
              <a:solidFill>
                <a:schemeClr val="tx1"/>
              </a:solidFill>
              <a:latin typeface="Arial Rounded MT Bold" pitchFamily="34" charset="0"/>
            </a:endParaRPr>
          </a:p>
        </p:txBody>
      </p:sp>
      <p:sp>
        <p:nvSpPr>
          <p:cNvPr id="6" name="Oval 5"/>
          <p:cNvSpPr/>
          <p:nvPr/>
        </p:nvSpPr>
        <p:spPr>
          <a:xfrm>
            <a:off x="6477000" y="2057400"/>
            <a:ext cx="21336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itchFamily="34" charset="0"/>
              </a:rPr>
              <a:t>Add Patient</a:t>
            </a:r>
            <a:endParaRPr lang="en-US" dirty="0">
              <a:solidFill>
                <a:schemeClr val="tx1"/>
              </a:solidFill>
              <a:latin typeface="Arial Rounded MT Bold" pitchFamily="34" charset="0"/>
            </a:endParaRPr>
          </a:p>
        </p:txBody>
      </p:sp>
      <p:sp>
        <p:nvSpPr>
          <p:cNvPr id="7" name="Oval 6"/>
          <p:cNvSpPr/>
          <p:nvPr/>
        </p:nvSpPr>
        <p:spPr>
          <a:xfrm>
            <a:off x="6477000" y="3124200"/>
            <a:ext cx="21336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itchFamily="34" charset="0"/>
              </a:rPr>
              <a:t>View Patient</a:t>
            </a:r>
            <a:endParaRPr lang="en-US" dirty="0">
              <a:solidFill>
                <a:schemeClr val="tx1"/>
              </a:solidFill>
              <a:latin typeface="Arial Rounded MT Bold" pitchFamily="34" charset="0"/>
            </a:endParaRPr>
          </a:p>
        </p:txBody>
      </p:sp>
      <p:sp>
        <p:nvSpPr>
          <p:cNvPr id="8" name="Oval 7"/>
          <p:cNvSpPr/>
          <p:nvPr/>
        </p:nvSpPr>
        <p:spPr>
          <a:xfrm>
            <a:off x="6477000" y="4343400"/>
            <a:ext cx="21336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itchFamily="34" charset="0"/>
              </a:rPr>
              <a:t>Update Patient</a:t>
            </a:r>
            <a:endParaRPr lang="en-US" dirty="0">
              <a:solidFill>
                <a:schemeClr val="tx1"/>
              </a:solidFill>
              <a:latin typeface="Arial Rounded MT Bold" pitchFamily="34" charset="0"/>
            </a:endParaRPr>
          </a:p>
        </p:txBody>
      </p:sp>
      <p:sp>
        <p:nvSpPr>
          <p:cNvPr id="9" name="Oval 8"/>
          <p:cNvSpPr/>
          <p:nvPr/>
        </p:nvSpPr>
        <p:spPr>
          <a:xfrm>
            <a:off x="6629400" y="5486400"/>
            <a:ext cx="21336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itchFamily="34" charset="0"/>
              </a:rPr>
              <a:t>Delete Patient</a:t>
            </a:r>
            <a:endParaRPr lang="en-US" dirty="0">
              <a:solidFill>
                <a:schemeClr val="tx1"/>
              </a:solidFill>
              <a:latin typeface="Arial Rounded MT Bold" pitchFamily="34" charset="0"/>
            </a:endParaRPr>
          </a:p>
        </p:txBody>
      </p:sp>
      <p:cxnSp>
        <p:nvCxnSpPr>
          <p:cNvPr id="12" name="Straight Arrow Connector 11"/>
          <p:cNvCxnSpPr>
            <a:stCxn id="5" idx="0"/>
            <a:endCxn id="6" idx="2"/>
          </p:cNvCxnSpPr>
          <p:nvPr/>
        </p:nvCxnSpPr>
        <p:spPr>
          <a:xfrm rot="5400000" flipH="1" flipV="1">
            <a:off x="5048250" y="2228850"/>
            <a:ext cx="1295400" cy="1562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a:endCxn id="7" idx="2"/>
          </p:cNvCxnSpPr>
          <p:nvPr/>
        </p:nvCxnSpPr>
        <p:spPr>
          <a:xfrm flipV="1">
            <a:off x="5943600" y="3429000"/>
            <a:ext cx="53340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5943600" y="4114800"/>
            <a:ext cx="60960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5" idx="2"/>
            <a:endCxn id="9" idx="2"/>
          </p:cNvCxnSpPr>
          <p:nvPr/>
        </p:nvCxnSpPr>
        <p:spPr>
          <a:xfrm rot="16200000" flipH="1">
            <a:off x="4933950" y="4095750"/>
            <a:ext cx="1676400" cy="17145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3" name="Straight Connector 42"/>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8800" y="609600"/>
            <a:ext cx="5791200" cy="646331"/>
          </a:xfrm>
          <a:prstGeom prst="rect">
            <a:avLst/>
          </a:prstGeom>
          <a:noFill/>
        </p:spPr>
        <p:txBody>
          <a:bodyPr wrap="square" rtlCol="0">
            <a:spAutoFit/>
          </a:bodyPr>
          <a:lstStyle/>
          <a:p>
            <a:pPr algn="ctr"/>
            <a:r>
              <a:rPr lang="en-IN" sz="3600" dirty="0" smtClean="0">
                <a:solidFill>
                  <a:schemeClr val="bg1">
                    <a:lumMod val="95000"/>
                  </a:schemeClr>
                </a:solidFill>
                <a:latin typeface="Arial Rounded MT Bold"/>
              </a:rPr>
              <a:t>Postman Operations</a:t>
            </a:r>
            <a:endParaRPr lang="en-US" sz="3600" dirty="0">
              <a:solidFill>
                <a:schemeClr val="bg1">
                  <a:lumMod val="95000"/>
                </a:schemeClr>
              </a:solidFill>
              <a:latin typeface="Arial Rounded MT Bold"/>
            </a:endParaRPr>
          </a:p>
        </p:txBody>
      </p:sp>
      <p:cxnSp>
        <p:nvCxnSpPr>
          <p:cNvPr id="5" name="Straight Connector 4"/>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066800" y="2133600"/>
            <a:ext cx="5562600" cy="3000821"/>
          </a:xfrm>
          <a:prstGeom prst="rect">
            <a:avLst/>
          </a:prstGeom>
          <a:noFill/>
        </p:spPr>
        <p:txBody>
          <a:bodyPr wrap="square" rtlCol="0">
            <a:spAutoFit/>
          </a:bodyPr>
          <a:lstStyle/>
          <a:p>
            <a:pPr lvl="2" algn="just">
              <a:lnSpc>
                <a:spcPct val="150000"/>
              </a:lnSpc>
              <a:buFont typeface="Arial" pitchFamily="34" charset="0"/>
              <a:buChar char="•"/>
            </a:pPr>
            <a:r>
              <a:rPr lang="en-US" dirty="0" smtClean="0">
                <a:solidFill>
                  <a:schemeClr val="bg1">
                    <a:lumMod val="95000"/>
                  </a:schemeClr>
                </a:solidFill>
                <a:latin typeface="Arial Rounded MT Bold"/>
              </a:rPr>
              <a:t> </a:t>
            </a:r>
            <a:r>
              <a:rPr lang="en-US" b="1" dirty="0" smtClean="0">
                <a:solidFill>
                  <a:schemeClr val="bg1">
                    <a:lumMod val="95000"/>
                  </a:schemeClr>
                </a:solidFill>
                <a:latin typeface="Arial Rounded MT Bold"/>
              </a:rPr>
              <a:t>GET :</a:t>
            </a:r>
            <a:r>
              <a:rPr lang="en-US" dirty="0" smtClean="0">
                <a:solidFill>
                  <a:schemeClr val="bg1">
                    <a:lumMod val="95000"/>
                  </a:schemeClr>
                </a:solidFill>
                <a:latin typeface="Arial Rounded MT Bold"/>
              </a:rPr>
              <a:t>  Obtain information </a:t>
            </a:r>
          </a:p>
          <a:p>
            <a:pPr lvl="2" algn="just">
              <a:lnSpc>
                <a:spcPct val="150000"/>
              </a:lnSpc>
              <a:buFont typeface="Arial" pitchFamily="34" charset="0"/>
              <a:buChar char="•"/>
            </a:pPr>
            <a:endParaRPr lang="en-US" dirty="0" smtClean="0">
              <a:solidFill>
                <a:schemeClr val="bg1">
                  <a:lumMod val="95000"/>
                </a:schemeClr>
              </a:solidFill>
              <a:latin typeface="Arial Rounded MT Bold"/>
            </a:endParaRPr>
          </a:p>
          <a:p>
            <a:pPr lvl="2" algn="just">
              <a:lnSpc>
                <a:spcPct val="150000"/>
              </a:lnSpc>
              <a:buFont typeface="Arial" pitchFamily="34" charset="0"/>
              <a:buChar char="•"/>
            </a:pPr>
            <a:r>
              <a:rPr lang="en-US" b="1" dirty="0" smtClean="0">
                <a:solidFill>
                  <a:schemeClr val="bg1">
                    <a:lumMod val="95000"/>
                  </a:schemeClr>
                </a:solidFill>
                <a:latin typeface="Arial Rounded MT Bold"/>
              </a:rPr>
              <a:t> POST :</a:t>
            </a:r>
            <a:r>
              <a:rPr lang="en-US" dirty="0" smtClean="0">
                <a:solidFill>
                  <a:schemeClr val="bg1">
                    <a:lumMod val="95000"/>
                  </a:schemeClr>
                </a:solidFill>
                <a:latin typeface="Arial Rounded MT Bold"/>
              </a:rPr>
              <a:t>  Add information</a:t>
            </a:r>
          </a:p>
          <a:p>
            <a:pPr lvl="2" algn="just">
              <a:lnSpc>
                <a:spcPct val="150000"/>
              </a:lnSpc>
              <a:buFont typeface="Arial" pitchFamily="34" charset="0"/>
              <a:buChar char="•"/>
            </a:pPr>
            <a:endParaRPr lang="en-US" dirty="0" smtClean="0">
              <a:solidFill>
                <a:schemeClr val="bg1">
                  <a:lumMod val="95000"/>
                </a:schemeClr>
              </a:solidFill>
              <a:latin typeface="Arial Rounded MT Bold"/>
            </a:endParaRPr>
          </a:p>
          <a:p>
            <a:pPr lvl="2" algn="just">
              <a:lnSpc>
                <a:spcPct val="150000"/>
              </a:lnSpc>
              <a:buFont typeface="Arial" pitchFamily="34" charset="0"/>
              <a:buChar char="•"/>
            </a:pPr>
            <a:r>
              <a:rPr lang="en-US" b="1" dirty="0" smtClean="0">
                <a:solidFill>
                  <a:schemeClr val="bg1">
                    <a:lumMod val="95000"/>
                  </a:schemeClr>
                </a:solidFill>
                <a:latin typeface="Arial Rounded MT Bold"/>
              </a:rPr>
              <a:t> PUT :</a:t>
            </a:r>
            <a:r>
              <a:rPr lang="en-US" dirty="0" smtClean="0">
                <a:solidFill>
                  <a:schemeClr val="bg1">
                    <a:lumMod val="95000"/>
                  </a:schemeClr>
                </a:solidFill>
                <a:latin typeface="Arial Rounded MT Bold"/>
              </a:rPr>
              <a:t>  Update certain information</a:t>
            </a:r>
          </a:p>
          <a:p>
            <a:pPr lvl="2" algn="just">
              <a:lnSpc>
                <a:spcPct val="150000"/>
              </a:lnSpc>
              <a:buFont typeface="Arial" pitchFamily="34" charset="0"/>
              <a:buChar char="•"/>
            </a:pPr>
            <a:endParaRPr lang="en-US" dirty="0" smtClean="0">
              <a:solidFill>
                <a:schemeClr val="bg1">
                  <a:lumMod val="95000"/>
                </a:schemeClr>
              </a:solidFill>
              <a:latin typeface="Arial Rounded MT Bold"/>
            </a:endParaRPr>
          </a:p>
          <a:p>
            <a:pPr lvl="2" algn="just">
              <a:lnSpc>
                <a:spcPct val="150000"/>
              </a:lnSpc>
              <a:buFont typeface="Arial" pitchFamily="34" charset="0"/>
              <a:buChar char="•"/>
            </a:pPr>
            <a:r>
              <a:rPr lang="en-US" dirty="0" smtClean="0">
                <a:solidFill>
                  <a:schemeClr val="bg1">
                    <a:lumMod val="95000"/>
                  </a:schemeClr>
                </a:solidFill>
                <a:latin typeface="Arial Rounded MT Bold"/>
              </a:rPr>
              <a:t> </a:t>
            </a:r>
            <a:r>
              <a:rPr lang="en-US" b="1" dirty="0" smtClean="0">
                <a:solidFill>
                  <a:schemeClr val="bg1">
                    <a:lumMod val="95000"/>
                  </a:schemeClr>
                </a:solidFill>
                <a:latin typeface="Arial Rounded MT Bold"/>
              </a:rPr>
              <a:t>DELETE :</a:t>
            </a:r>
            <a:r>
              <a:rPr lang="en-US" dirty="0" smtClean="0">
                <a:solidFill>
                  <a:schemeClr val="bg1">
                    <a:lumMod val="95000"/>
                  </a:schemeClr>
                </a:solidFill>
                <a:latin typeface="Arial Rounded MT Bold"/>
              </a:rPr>
              <a:t>  Delete information</a:t>
            </a:r>
            <a:endParaRPr lang="en-US" dirty="0">
              <a:solidFill>
                <a:schemeClr val="bg1">
                  <a:lumMod val="95000"/>
                </a:schemeClr>
              </a:solidFill>
              <a:latin typeface="Arial Rounded MT Bo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228600"/>
            <a:ext cx="4495800" cy="646331"/>
          </a:xfrm>
          <a:prstGeom prst="rect">
            <a:avLst/>
          </a:prstGeom>
          <a:noFill/>
        </p:spPr>
        <p:txBody>
          <a:bodyPr wrap="square" rtlCol="0">
            <a:spAutoFit/>
          </a:bodyPr>
          <a:lstStyle/>
          <a:p>
            <a:pPr algn="ctr"/>
            <a:r>
              <a:rPr lang="en-IN" sz="3600" dirty="0" smtClean="0">
                <a:solidFill>
                  <a:schemeClr val="bg1"/>
                </a:solidFill>
                <a:latin typeface="Arial Rounded MT Bold"/>
              </a:rPr>
              <a:t>Screenshots</a:t>
            </a:r>
            <a:endParaRPr lang="en-US" sz="3600" dirty="0">
              <a:solidFill>
                <a:schemeClr val="bg1"/>
              </a:solidFill>
              <a:latin typeface="Arial Rounded MT Bold"/>
            </a:endParaRPr>
          </a:p>
        </p:txBody>
      </p:sp>
      <p:cxnSp>
        <p:nvCxnSpPr>
          <p:cNvPr id="3" name="Straight Connector 2"/>
          <p:cNvCxnSpPr/>
          <p:nvPr/>
        </p:nvCxnSpPr>
        <p:spPr>
          <a:xfrm>
            <a:off x="0" y="8382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8" name="Picture 7" descr="insert.png"/>
          <p:cNvPicPr>
            <a:picLocks noChangeAspect="1"/>
          </p:cNvPicPr>
          <p:nvPr/>
        </p:nvPicPr>
        <p:blipFill>
          <a:blip r:embed="rId2"/>
          <a:stretch>
            <a:fillRect/>
          </a:stretch>
        </p:blipFill>
        <p:spPr>
          <a:xfrm>
            <a:off x="381000" y="2133600"/>
            <a:ext cx="8520376" cy="4495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30" name="Rectangle 6"/>
          <p:cNvSpPr>
            <a:spLocks noChangeArrowheads="1"/>
          </p:cNvSpPr>
          <p:nvPr/>
        </p:nvSpPr>
        <p:spPr bwMode="auto">
          <a:xfrm>
            <a:off x="0" y="3409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TextBox 9"/>
          <p:cNvSpPr txBox="1"/>
          <p:nvPr/>
        </p:nvSpPr>
        <p:spPr>
          <a:xfrm>
            <a:off x="457200" y="1143000"/>
            <a:ext cx="5638800" cy="923330"/>
          </a:xfrm>
          <a:prstGeom prst="rect">
            <a:avLst/>
          </a:prstGeom>
          <a:noFill/>
        </p:spPr>
        <p:txBody>
          <a:bodyPr wrap="square" rtlCol="0">
            <a:spAutoFit/>
          </a:bodyPr>
          <a:lstStyle/>
          <a:p>
            <a:r>
              <a:rPr lang="en-US" dirty="0" smtClean="0">
                <a:solidFill>
                  <a:schemeClr val="bg1"/>
                </a:solidFill>
                <a:latin typeface="Arial Rounded MT Bold" pitchFamily="34" charset="0"/>
              </a:rPr>
              <a:t>Insert Doctor and patient Record</a:t>
            </a:r>
          </a:p>
          <a:p>
            <a:r>
              <a:rPr lang="en-US" dirty="0" smtClean="0">
                <a:solidFill>
                  <a:schemeClr val="bg1"/>
                </a:solidFill>
                <a:latin typeface="Arial Rounded MT Bold" pitchFamily="34" charset="0"/>
              </a:rPr>
              <a:t>Url: </a:t>
            </a:r>
            <a:r>
              <a:rPr lang="en-US" u="sng" dirty="0" smtClean="0">
                <a:solidFill>
                  <a:schemeClr val="bg1"/>
                </a:solidFill>
                <a:latin typeface="Arial Rounded MT Bold" pitchFamily="34" charset="0"/>
                <a:hlinkClick r:id="rId3"/>
              </a:rPr>
              <a:t>http://localhost:8889/AddDoctor/</a:t>
            </a:r>
            <a:endParaRPr lang="en-US" dirty="0" smtClean="0">
              <a:solidFill>
                <a:schemeClr val="bg1"/>
              </a:solidFill>
              <a:latin typeface="Arial Rounded MT Bold" pitchFamily="34" charset="0"/>
            </a:endParaRPr>
          </a:p>
          <a:p>
            <a:endParaRPr lang="en-US" b="1"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 name="Picture 2" descr="GetDetailsAllDoc.png"/>
          <p:cNvPicPr>
            <a:picLocks noChangeAspect="1"/>
          </p:cNvPicPr>
          <p:nvPr/>
        </p:nvPicPr>
        <p:blipFill>
          <a:blip r:embed="rId2"/>
          <a:srcRect l="3206" r="3335" b="5865"/>
          <a:stretch>
            <a:fillRect/>
          </a:stretch>
        </p:blipFill>
        <p:spPr>
          <a:xfrm>
            <a:off x="381000" y="1447800"/>
            <a:ext cx="8305800" cy="5105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9699" name="Rectangle 3"/>
          <p:cNvSpPr>
            <a:spLocks noChangeArrowheads="1"/>
          </p:cNvSpPr>
          <p:nvPr/>
        </p:nvSpPr>
        <p:spPr bwMode="auto">
          <a:xfrm>
            <a:off x="0" y="3448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 name="Straight Connector 4"/>
          <p:cNvCxnSpPr/>
          <p:nvPr/>
        </p:nvCxnSpPr>
        <p:spPr>
          <a:xfrm>
            <a:off x="0" y="11430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81000" y="304800"/>
            <a:ext cx="5562600" cy="923330"/>
          </a:xfrm>
          <a:prstGeom prst="rect">
            <a:avLst/>
          </a:prstGeom>
          <a:noFill/>
        </p:spPr>
        <p:txBody>
          <a:bodyPr wrap="square" rtlCol="0">
            <a:spAutoFit/>
          </a:bodyPr>
          <a:lstStyle/>
          <a:p>
            <a:r>
              <a:rPr lang="en-US" dirty="0" smtClean="0">
                <a:solidFill>
                  <a:schemeClr val="bg1">
                    <a:lumMod val="95000"/>
                  </a:schemeClr>
                </a:solidFill>
                <a:latin typeface="Arial Rounded MT Bold"/>
              </a:rPr>
              <a:t>Get all Doctor record</a:t>
            </a:r>
          </a:p>
          <a:p>
            <a:r>
              <a:rPr lang="en-US" dirty="0" smtClean="0">
                <a:solidFill>
                  <a:schemeClr val="bg1">
                    <a:lumMod val="95000"/>
                  </a:schemeClr>
                </a:solidFill>
                <a:latin typeface="Arial Rounded MT Bold"/>
              </a:rPr>
              <a:t>Url: </a:t>
            </a:r>
            <a:r>
              <a:rPr lang="en-US" u="sng" dirty="0" smtClean="0">
                <a:solidFill>
                  <a:schemeClr val="bg1">
                    <a:lumMod val="95000"/>
                  </a:schemeClr>
                </a:solidFill>
                <a:latin typeface="Arial Rounded MT Bold"/>
                <a:hlinkClick r:id="rId3"/>
              </a:rPr>
              <a:t>http://localhost:8889/AllDoctor/</a:t>
            </a:r>
            <a:endParaRPr lang="en-US" dirty="0" smtClean="0">
              <a:solidFill>
                <a:schemeClr val="bg1">
                  <a:lumMod val="95000"/>
                </a:schemeClr>
              </a:solidFill>
              <a:latin typeface="Arial Rounded MT Bold"/>
            </a:endParaRPr>
          </a:p>
          <a:p>
            <a:endParaRPr lang="en-US" dirty="0">
              <a:solidFill>
                <a:schemeClr val="bg1">
                  <a:lumMod val="95000"/>
                </a:schemeClr>
              </a:solidFill>
              <a:latin typeface="Arial Rounded MT Bol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11430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286000" y="381000"/>
            <a:ext cx="260931" cy="369332"/>
          </a:xfrm>
          <a:prstGeom prst="rect">
            <a:avLst/>
          </a:prstGeom>
          <a:noFill/>
        </p:spPr>
        <p:txBody>
          <a:bodyPr wrap="square" rtlCol="0">
            <a:spAutoFit/>
          </a:bodyPr>
          <a:lstStyle/>
          <a:p>
            <a:endParaRPr lang="en-US" dirty="0"/>
          </a:p>
        </p:txBody>
      </p:sp>
      <p:sp>
        <p:nvSpPr>
          <p:cNvPr id="4" name="TextBox 3"/>
          <p:cNvSpPr txBox="1"/>
          <p:nvPr/>
        </p:nvSpPr>
        <p:spPr>
          <a:xfrm>
            <a:off x="457200" y="304800"/>
            <a:ext cx="6094175" cy="646331"/>
          </a:xfrm>
          <a:prstGeom prst="rect">
            <a:avLst/>
          </a:prstGeom>
          <a:noFill/>
        </p:spPr>
        <p:txBody>
          <a:bodyPr wrap="square" rtlCol="0">
            <a:spAutoFit/>
          </a:bodyPr>
          <a:lstStyle/>
          <a:p>
            <a:r>
              <a:rPr lang="en-US" dirty="0" smtClean="0">
                <a:solidFill>
                  <a:schemeClr val="bg1">
                    <a:lumMod val="95000"/>
                  </a:schemeClr>
                </a:solidFill>
                <a:latin typeface="Arial Rounded MT Bold"/>
              </a:rPr>
              <a:t>Delete the Doctor Record By Id</a:t>
            </a:r>
          </a:p>
          <a:p>
            <a:r>
              <a:rPr lang="en-US" dirty="0" smtClean="0">
                <a:solidFill>
                  <a:schemeClr val="bg1">
                    <a:lumMod val="95000"/>
                  </a:schemeClr>
                </a:solidFill>
                <a:latin typeface="Arial Rounded MT Bold"/>
              </a:rPr>
              <a:t>Url: </a:t>
            </a:r>
            <a:r>
              <a:rPr lang="en-US" u="sng" dirty="0" smtClean="0">
                <a:solidFill>
                  <a:schemeClr val="bg1">
                    <a:lumMod val="95000"/>
                  </a:schemeClr>
                </a:solidFill>
                <a:latin typeface="Arial Rounded MT Bold"/>
                <a:hlinkClick r:id="rId2"/>
              </a:rPr>
              <a:t>http://localhost:8889/RemoveDoctor/8033/</a:t>
            </a:r>
            <a:endParaRPr lang="en-US" dirty="0">
              <a:solidFill>
                <a:schemeClr val="bg1">
                  <a:lumMod val="95000"/>
                </a:schemeClr>
              </a:solidFill>
              <a:latin typeface="Arial Rounded MT Bold"/>
            </a:endParaRPr>
          </a:p>
        </p:txBody>
      </p:sp>
      <p:pic>
        <p:nvPicPr>
          <p:cNvPr id="6" name="Picture 5" descr="DeleteDoctor.png"/>
          <p:cNvPicPr>
            <a:picLocks noChangeAspect="1"/>
          </p:cNvPicPr>
          <p:nvPr/>
        </p:nvPicPr>
        <p:blipFill>
          <a:blip r:embed="rId3"/>
          <a:srcRect l="3024" r="3846" b="6250"/>
          <a:stretch>
            <a:fillRect/>
          </a:stretch>
        </p:blipFill>
        <p:spPr>
          <a:xfrm>
            <a:off x="457200" y="1447800"/>
            <a:ext cx="8305800" cy="502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11430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4800" y="304800"/>
            <a:ext cx="5948533" cy="646331"/>
          </a:xfrm>
          <a:prstGeom prst="rect">
            <a:avLst/>
          </a:prstGeom>
          <a:noFill/>
        </p:spPr>
        <p:txBody>
          <a:bodyPr wrap="square" rtlCol="0">
            <a:spAutoFit/>
          </a:bodyPr>
          <a:lstStyle/>
          <a:p>
            <a:r>
              <a:rPr lang="en-US" dirty="0" smtClean="0">
                <a:solidFill>
                  <a:schemeClr val="bg1">
                    <a:lumMod val="95000"/>
                  </a:schemeClr>
                </a:solidFill>
                <a:latin typeface="Arial Rounded MT Bold"/>
              </a:rPr>
              <a:t>Update the Doctor Record ById</a:t>
            </a:r>
          </a:p>
          <a:p>
            <a:r>
              <a:rPr lang="en-US" dirty="0" smtClean="0">
                <a:solidFill>
                  <a:schemeClr val="bg1">
                    <a:lumMod val="95000"/>
                  </a:schemeClr>
                </a:solidFill>
                <a:latin typeface="Arial Rounded MT Bold"/>
              </a:rPr>
              <a:t>Url: </a:t>
            </a:r>
            <a:r>
              <a:rPr lang="en-US" u="sng" dirty="0" smtClean="0">
                <a:solidFill>
                  <a:schemeClr val="bg1">
                    <a:lumMod val="95000"/>
                  </a:schemeClr>
                </a:solidFill>
                <a:latin typeface="Arial Rounded MT Bold"/>
                <a:hlinkClick r:id="rId2"/>
              </a:rPr>
              <a:t>http://localhost:8889/UpdateDoctor/8011/</a:t>
            </a:r>
            <a:endParaRPr lang="en-US" dirty="0">
              <a:solidFill>
                <a:schemeClr val="bg1">
                  <a:lumMod val="95000"/>
                </a:schemeClr>
              </a:solidFill>
              <a:latin typeface="Arial Rounded MT Bold"/>
            </a:endParaRPr>
          </a:p>
        </p:txBody>
      </p:sp>
      <p:sp>
        <p:nvSpPr>
          <p:cNvPr id="317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descr="updateDoctor.png"/>
          <p:cNvPicPr>
            <a:picLocks noChangeAspect="1"/>
          </p:cNvPicPr>
          <p:nvPr/>
        </p:nvPicPr>
        <p:blipFill>
          <a:blip r:embed="rId3"/>
          <a:srcRect l="3024" r="2994" b="6845"/>
          <a:stretch>
            <a:fillRect/>
          </a:stretch>
        </p:blipFill>
        <p:spPr>
          <a:xfrm>
            <a:off x="381000" y="1447800"/>
            <a:ext cx="8305800" cy="5105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11430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4800" y="304800"/>
            <a:ext cx="5775010" cy="923330"/>
          </a:xfrm>
          <a:prstGeom prst="rect">
            <a:avLst/>
          </a:prstGeom>
          <a:noFill/>
        </p:spPr>
        <p:txBody>
          <a:bodyPr wrap="square" rtlCol="0">
            <a:spAutoFit/>
          </a:bodyPr>
          <a:lstStyle/>
          <a:p>
            <a:r>
              <a:rPr lang="en-US" dirty="0" smtClean="0">
                <a:solidFill>
                  <a:schemeClr val="bg1">
                    <a:lumMod val="95000"/>
                  </a:schemeClr>
                </a:solidFill>
                <a:latin typeface="Arial Rounded MT Bold"/>
              </a:rPr>
              <a:t>Update the Patient Record ById</a:t>
            </a:r>
          </a:p>
          <a:p>
            <a:r>
              <a:rPr lang="en-US" dirty="0" smtClean="0">
                <a:solidFill>
                  <a:schemeClr val="bg1">
                    <a:lumMod val="95000"/>
                  </a:schemeClr>
                </a:solidFill>
                <a:latin typeface="Arial Rounded MT Bold"/>
              </a:rPr>
              <a:t>Url: </a:t>
            </a:r>
            <a:r>
              <a:rPr lang="en-US" u="sng" dirty="0" smtClean="0">
                <a:solidFill>
                  <a:schemeClr val="bg1">
                    <a:lumMod val="95000"/>
                  </a:schemeClr>
                </a:solidFill>
                <a:latin typeface="Arial Rounded MT Bold"/>
                <a:hlinkClick r:id="rId2"/>
              </a:rPr>
              <a:t>http://localhost:8889/UpdatePatient/1/</a:t>
            </a:r>
            <a:endParaRPr lang="en-US" dirty="0" smtClean="0">
              <a:solidFill>
                <a:schemeClr val="bg1">
                  <a:lumMod val="95000"/>
                </a:schemeClr>
              </a:solidFill>
              <a:latin typeface="Arial Rounded MT Bold"/>
            </a:endParaRPr>
          </a:p>
          <a:p>
            <a:endParaRPr lang="en-US" dirty="0"/>
          </a:p>
        </p:txBody>
      </p:sp>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descr="UpdatePatient.png"/>
          <p:cNvPicPr>
            <a:picLocks noChangeAspect="1"/>
          </p:cNvPicPr>
          <p:nvPr/>
        </p:nvPicPr>
        <p:blipFill>
          <a:blip r:embed="rId3"/>
          <a:srcRect l="3024" r="3328" b="6548"/>
          <a:stretch>
            <a:fillRect/>
          </a:stretch>
        </p:blipFill>
        <p:spPr>
          <a:xfrm>
            <a:off x="381000" y="1600200"/>
            <a:ext cx="8458200" cy="480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2771" name="Rectangle 3"/>
          <p:cNvSpPr>
            <a:spLocks noChangeArrowheads="1"/>
          </p:cNvSpPr>
          <p:nvPr/>
        </p:nvSpPr>
        <p:spPr bwMode="auto">
          <a:xfrm>
            <a:off x="0" y="3457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4800" y="228600"/>
            <a:ext cx="8382000" cy="1200329"/>
          </a:xfrm>
          <a:prstGeom prst="rect">
            <a:avLst/>
          </a:prstGeom>
          <a:noFill/>
        </p:spPr>
        <p:txBody>
          <a:bodyPr wrap="square" rtlCol="0">
            <a:spAutoFit/>
          </a:bodyPr>
          <a:lstStyle/>
          <a:p>
            <a:r>
              <a:rPr lang="en-US" dirty="0" smtClean="0">
                <a:solidFill>
                  <a:schemeClr val="bg1">
                    <a:lumMod val="95000"/>
                  </a:schemeClr>
                </a:solidFill>
                <a:latin typeface="Arial Rounded MT Bold"/>
              </a:rPr>
              <a:t>If we want to show unavailable patient with their id then it is show exception like “please enter valid data to update the Record”</a:t>
            </a:r>
          </a:p>
          <a:p>
            <a:r>
              <a:rPr lang="en-US" dirty="0" smtClean="0">
                <a:solidFill>
                  <a:schemeClr val="bg1">
                    <a:lumMod val="95000"/>
                  </a:schemeClr>
                </a:solidFill>
                <a:latin typeface="Arial Rounded MT Bold"/>
              </a:rPr>
              <a:t>Url: </a:t>
            </a:r>
            <a:r>
              <a:rPr lang="en-US" u="sng" dirty="0" smtClean="0">
                <a:solidFill>
                  <a:schemeClr val="bg1">
                    <a:lumMod val="95000"/>
                  </a:schemeClr>
                </a:solidFill>
                <a:latin typeface="Arial Rounded MT Bold"/>
                <a:hlinkClick r:id="rId2"/>
              </a:rPr>
              <a:t>http://localhost:8889/UpdatePatient/4/</a:t>
            </a:r>
            <a:endParaRPr lang="en-US" dirty="0" smtClean="0">
              <a:solidFill>
                <a:schemeClr val="bg1">
                  <a:lumMod val="95000"/>
                </a:schemeClr>
              </a:solidFill>
              <a:latin typeface="Arial Rounded MT Bold"/>
            </a:endParaRPr>
          </a:p>
          <a:p>
            <a:endParaRPr lang="en-US" dirty="0">
              <a:solidFill>
                <a:schemeClr val="bg1">
                  <a:lumMod val="95000"/>
                </a:schemeClr>
              </a:solidFill>
              <a:latin typeface="Arial Rounded MT Bold"/>
            </a:endParaRPr>
          </a:p>
        </p:txBody>
      </p:sp>
      <p:sp>
        <p:nvSpPr>
          <p:cNvPr id="3379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descr="Exception.png"/>
          <p:cNvPicPr>
            <a:picLocks noChangeAspect="1"/>
          </p:cNvPicPr>
          <p:nvPr/>
        </p:nvPicPr>
        <p:blipFill>
          <a:blip r:embed="rId3"/>
          <a:srcRect l="3209" r="3158" b="6481"/>
          <a:stretch>
            <a:fillRect/>
          </a:stretch>
        </p:blipFill>
        <p:spPr>
          <a:xfrm>
            <a:off x="381000" y="1524000"/>
            <a:ext cx="8382000" cy="4876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3795" name="Rectangle 3"/>
          <p:cNvSpPr>
            <a:spLocks noChangeArrowheads="1"/>
          </p:cNvSpPr>
          <p:nvPr/>
        </p:nvSpPr>
        <p:spPr bwMode="auto">
          <a:xfrm>
            <a:off x="0" y="3629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533400"/>
            <a:ext cx="3800592" cy="646331"/>
          </a:xfrm>
          <a:prstGeom prst="rect">
            <a:avLst/>
          </a:prstGeom>
          <a:noFill/>
        </p:spPr>
        <p:txBody>
          <a:bodyPr wrap="none" rtlCol="0">
            <a:spAutoFit/>
          </a:bodyPr>
          <a:lstStyle/>
          <a:p>
            <a:r>
              <a:rPr lang="en-US" sz="3600" dirty="0" smtClean="0">
                <a:solidFill>
                  <a:schemeClr val="bg1"/>
                </a:solidFill>
                <a:latin typeface="Arial Rounded MT Bold" pitchFamily="34" charset="0"/>
              </a:rPr>
              <a:t>Benefits of HMS</a:t>
            </a:r>
            <a:endParaRPr lang="en-US" sz="3600" dirty="0">
              <a:solidFill>
                <a:schemeClr val="bg1"/>
              </a:solidFill>
              <a:latin typeface="Arial Rounded MT Bold" pitchFamily="34" charset="0"/>
            </a:endParaRPr>
          </a:p>
        </p:txBody>
      </p:sp>
      <p:cxnSp>
        <p:nvCxnSpPr>
          <p:cNvPr id="3" name="Straight Connector 2"/>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57200" y="1676400"/>
            <a:ext cx="8305800" cy="4609403"/>
          </a:xfrm>
          <a:prstGeom prst="rect">
            <a:avLst/>
          </a:prstGeom>
          <a:noFill/>
        </p:spPr>
        <p:txBody>
          <a:bodyPr wrap="square" rtlCol="0">
            <a:spAutoFit/>
          </a:bodyPr>
          <a:lstStyle/>
          <a:p>
            <a:pPr marL="342900" indent="-342900" algn="just">
              <a:lnSpc>
                <a:spcPct val="150000"/>
              </a:lnSpc>
              <a:buFont typeface="+mj-lt"/>
              <a:buAutoNum type="arabicPeriod"/>
            </a:pPr>
            <a:r>
              <a:rPr lang="en-US" dirty="0" smtClean="0">
                <a:solidFill>
                  <a:schemeClr val="bg1"/>
                </a:solidFill>
                <a:latin typeface="Arial Rounded MT Bold" pitchFamily="34" charset="0"/>
              </a:rPr>
              <a:t>Records makes readable and understandable.</a:t>
            </a:r>
          </a:p>
          <a:p>
            <a:pPr marL="342900" indent="-342900" algn="just">
              <a:lnSpc>
                <a:spcPct val="150000"/>
              </a:lnSpc>
              <a:buFont typeface="+mj-lt"/>
              <a:buAutoNum type="arabicPeriod"/>
            </a:pPr>
            <a:r>
              <a:rPr lang="en-US" dirty="0" smtClean="0">
                <a:solidFill>
                  <a:schemeClr val="bg1"/>
                </a:solidFill>
                <a:latin typeface="Arial Rounded MT Bold" pitchFamily="34" charset="0"/>
              </a:rPr>
              <a:t>Eliminate redundancy in term of data storage. Data will be stored in a computer not heap of files.</a:t>
            </a:r>
          </a:p>
          <a:p>
            <a:pPr marL="342900" indent="-342900" algn="just">
              <a:lnSpc>
                <a:spcPct val="150000"/>
              </a:lnSpc>
              <a:buFont typeface="+mj-lt"/>
              <a:buAutoNum type="arabicPeriod"/>
            </a:pPr>
            <a:r>
              <a:rPr lang="en-US" dirty="0" smtClean="0">
                <a:solidFill>
                  <a:schemeClr val="bg1"/>
                </a:solidFill>
                <a:latin typeface="Arial Rounded MT Bold" pitchFamily="34" charset="0"/>
              </a:rPr>
              <a:t>Reduce the time wasted in retrieving data especially in finding a doctor’s personal details and patients past health records.</a:t>
            </a:r>
          </a:p>
          <a:p>
            <a:pPr marL="342900" indent="-342900" algn="just">
              <a:lnSpc>
                <a:spcPct val="150000"/>
              </a:lnSpc>
              <a:buFont typeface="+mj-lt"/>
              <a:buAutoNum type="arabicPeriod"/>
            </a:pPr>
            <a:r>
              <a:rPr lang="en-US" dirty="0" smtClean="0">
                <a:solidFill>
                  <a:schemeClr val="bg1"/>
                </a:solidFill>
                <a:latin typeface="Arial Rounded MT Bold" pitchFamily="34" charset="0"/>
              </a:rPr>
              <a:t>Increase Efficiency and Interactivity in any area of specialization in the hospital.</a:t>
            </a:r>
          </a:p>
          <a:p>
            <a:pPr marL="342900" indent="-342900" algn="just">
              <a:lnSpc>
                <a:spcPct val="150000"/>
              </a:lnSpc>
              <a:buFont typeface="+mj-lt"/>
              <a:buAutoNum type="arabicPeriod"/>
            </a:pPr>
            <a:r>
              <a:rPr lang="en-US" dirty="0" smtClean="0">
                <a:solidFill>
                  <a:schemeClr val="bg1"/>
                </a:solidFill>
                <a:latin typeface="Arial Rounded MT Bold" pitchFamily="34" charset="0"/>
              </a:rPr>
              <a:t>Able to quickly collect and edit data, summarize result and adjust as well as collect errors promptly.</a:t>
            </a:r>
          </a:p>
          <a:p>
            <a:pPr marL="342900" indent="-342900" algn="just">
              <a:lnSpc>
                <a:spcPct val="150000"/>
              </a:lnSpc>
              <a:buFont typeface="+mj-lt"/>
              <a:buAutoNum type="arabicPeriod"/>
            </a:pPr>
            <a:r>
              <a:rPr lang="en-US" dirty="0" smtClean="0">
                <a:solidFill>
                  <a:schemeClr val="bg1"/>
                </a:solidFill>
                <a:latin typeface="Arial Rounded MT Bold" pitchFamily="34" charset="0"/>
              </a:rPr>
              <a:t>For small or medical scale hospitals.</a:t>
            </a:r>
          </a:p>
          <a:p>
            <a:pPr marL="342900" indent="-342900" algn="just">
              <a:lnSpc>
                <a:spcPct val="150000"/>
              </a:lnSpc>
              <a:buFont typeface="+mj-lt"/>
              <a:buAutoNum type="arabicPeriod"/>
            </a:pPr>
            <a:endParaRPr lang="en-US" dirty="0">
              <a:solidFill>
                <a:schemeClr val="bg1"/>
              </a:solidFill>
              <a:latin typeface="Arial Rounded MT Bold"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533400"/>
            <a:ext cx="3428696" cy="646331"/>
          </a:xfrm>
          <a:prstGeom prst="rect">
            <a:avLst/>
          </a:prstGeom>
          <a:noFill/>
        </p:spPr>
        <p:txBody>
          <a:bodyPr wrap="none" rtlCol="0">
            <a:spAutoFit/>
          </a:bodyPr>
          <a:lstStyle/>
          <a:p>
            <a:pPr algn="ctr"/>
            <a:r>
              <a:rPr lang="en-US" sz="3600" dirty="0" smtClean="0">
                <a:solidFill>
                  <a:schemeClr val="bg1"/>
                </a:solidFill>
                <a:latin typeface="Arial Rounded MT Bold" pitchFamily="34" charset="0"/>
              </a:rPr>
              <a:t>Feature Scope</a:t>
            </a:r>
            <a:endParaRPr lang="en-US" sz="3600" dirty="0">
              <a:solidFill>
                <a:schemeClr val="bg1"/>
              </a:solidFill>
              <a:latin typeface="Arial Rounded MT Bold" pitchFamily="34" charset="0"/>
            </a:endParaRPr>
          </a:p>
        </p:txBody>
      </p:sp>
      <p:cxnSp>
        <p:nvCxnSpPr>
          <p:cNvPr id="3" name="Straight Connector 2"/>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57600" y="3048000"/>
            <a:ext cx="5791200" cy="2047163"/>
          </a:xfrm>
          <a:prstGeom prst="rect">
            <a:avLst/>
          </a:prstGeom>
          <a:noFill/>
        </p:spPr>
        <p:txBody>
          <a:bodyPr wrap="square" rtlCol="0">
            <a:spAutoFit/>
          </a:bodyPr>
          <a:lstStyle/>
          <a:p>
            <a:pPr lvl="2" algn="just">
              <a:lnSpc>
                <a:spcPct val="250000"/>
              </a:lnSpc>
              <a:buSzPct val="110000"/>
              <a:buFont typeface="Wingdings" pitchFamily="2" charset="2"/>
              <a:buChar char="Ø"/>
            </a:pPr>
            <a:r>
              <a:rPr lang="en-US" dirty="0" smtClean="0">
                <a:solidFill>
                  <a:schemeClr val="bg1"/>
                </a:solidFill>
                <a:latin typeface="Arial Rounded MT Bold" pitchFamily="34" charset="0"/>
              </a:rPr>
              <a:t>   To include Administration module</a:t>
            </a:r>
          </a:p>
          <a:p>
            <a:pPr lvl="2" algn="just">
              <a:lnSpc>
                <a:spcPct val="250000"/>
              </a:lnSpc>
              <a:buSzPct val="110000"/>
              <a:buFont typeface="Wingdings" pitchFamily="2" charset="2"/>
              <a:buChar char="Ø"/>
            </a:pPr>
            <a:r>
              <a:rPr lang="en-US" dirty="0" smtClean="0">
                <a:solidFill>
                  <a:schemeClr val="bg1"/>
                </a:solidFill>
                <a:latin typeface="Arial Rounded MT Bold" pitchFamily="34" charset="0"/>
              </a:rPr>
              <a:t>   To include Login Validation </a:t>
            </a:r>
          </a:p>
          <a:p>
            <a:pPr lvl="2" algn="just">
              <a:lnSpc>
                <a:spcPct val="250000"/>
              </a:lnSpc>
              <a:buSzPct val="110000"/>
              <a:buFont typeface="Wingdings" pitchFamily="2" charset="2"/>
              <a:buChar char="Ø"/>
            </a:pPr>
            <a:r>
              <a:rPr lang="en-US" dirty="0" smtClean="0">
                <a:solidFill>
                  <a:schemeClr val="bg1"/>
                </a:solidFill>
                <a:latin typeface="Arial Rounded MT Bold" pitchFamily="34" charset="0"/>
              </a:rPr>
              <a:t>   To Manage Patient IPD Section</a:t>
            </a:r>
          </a:p>
        </p:txBody>
      </p:sp>
      <p:pic>
        <p:nvPicPr>
          <p:cNvPr id="6" name="Picture 5" descr="scope.jpg"/>
          <p:cNvPicPr>
            <a:picLocks noChangeAspect="1"/>
          </p:cNvPicPr>
          <p:nvPr/>
        </p:nvPicPr>
        <p:blipFill>
          <a:blip r:embed="rId2"/>
          <a:stretch>
            <a:fillRect/>
          </a:stretch>
        </p:blipFill>
        <p:spPr>
          <a:xfrm flipH="1">
            <a:off x="304800" y="2514600"/>
            <a:ext cx="3657600" cy="40386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0800" y="533400"/>
            <a:ext cx="3962400" cy="646331"/>
          </a:xfrm>
          <a:prstGeom prst="rect">
            <a:avLst/>
          </a:prstGeom>
          <a:noFill/>
        </p:spPr>
        <p:txBody>
          <a:bodyPr wrap="square" rtlCol="0">
            <a:spAutoFit/>
          </a:bodyPr>
          <a:lstStyle/>
          <a:p>
            <a:pPr algn="ctr"/>
            <a:r>
              <a:rPr lang="en-US" sz="3600" dirty="0" smtClean="0">
                <a:solidFill>
                  <a:schemeClr val="bg1"/>
                </a:solidFill>
                <a:latin typeface="Arial Rounded MT Bold" pitchFamily="34" charset="0"/>
                <a:cs typeface="Times New Roman" pitchFamily="18" charset="0"/>
              </a:rPr>
              <a:t>INTRODUCTION</a:t>
            </a:r>
            <a:endParaRPr lang="en-US" sz="3600" dirty="0">
              <a:solidFill>
                <a:schemeClr val="bg1"/>
              </a:solidFill>
              <a:latin typeface="Arial Rounded MT Bold" pitchFamily="34" charset="0"/>
              <a:cs typeface="Times New Roman" pitchFamily="18" charset="0"/>
            </a:endParaRPr>
          </a:p>
        </p:txBody>
      </p:sp>
      <p:cxnSp>
        <p:nvCxnSpPr>
          <p:cNvPr id="6" name="Straight Connector 5"/>
          <p:cNvCxnSpPr/>
          <p:nvPr/>
        </p:nvCxnSpPr>
        <p:spPr>
          <a:xfrm>
            <a:off x="0" y="838200"/>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400800" y="838200"/>
            <a:ext cx="2743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1371600"/>
            <a:ext cx="8382000" cy="1700915"/>
          </a:xfrm>
          <a:prstGeom prst="rect">
            <a:avLst/>
          </a:prstGeom>
          <a:noFill/>
        </p:spPr>
        <p:txBody>
          <a:bodyPr wrap="square" rtlCol="0">
            <a:spAutoFit/>
          </a:bodyPr>
          <a:lstStyle/>
          <a:p>
            <a:pPr lvl="0" algn="just">
              <a:lnSpc>
                <a:spcPct val="150000"/>
              </a:lnSpc>
            </a:pPr>
            <a:r>
              <a:rPr lang="en-US" dirty="0" smtClean="0">
                <a:solidFill>
                  <a:schemeClr val="bg1"/>
                </a:solidFill>
                <a:latin typeface="Arial Rounded MT Bold" pitchFamily="34" charset="0"/>
              </a:rPr>
              <a:t>	The project “Hospital Management System” is developed using spring boot framework, which mainly focuses on basic operations. Like Inserting, Deleting, Updating and getting all records of Doctor and Patient information.</a:t>
            </a:r>
            <a:endParaRPr lang="en-US" dirty="0">
              <a:solidFill>
                <a:schemeClr val="bg1"/>
              </a:solidFill>
              <a:latin typeface="Arial Rounded MT Bold" pitchFamily="34" charset="0"/>
            </a:endParaRPr>
          </a:p>
        </p:txBody>
      </p:sp>
      <p:sp>
        <p:nvSpPr>
          <p:cNvPr id="9" name="TextBox 8"/>
          <p:cNvSpPr txBox="1"/>
          <p:nvPr/>
        </p:nvSpPr>
        <p:spPr>
          <a:xfrm>
            <a:off x="533400" y="3124200"/>
            <a:ext cx="8382000" cy="1285416"/>
          </a:xfrm>
          <a:prstGeom prst="rect">
            <a:avLst/>
          </a:prstGeom>
          <a:noFill/>
        </p:spPr>
        <p:txBody>
          <a:bodyPr wrap="square" rtlCol="0">
            <a:spAutoFit/>
          </a:bodyPr>
          <a:lstStyle/>
          <a:p>
            <a:pPr lvl="0" algn="just">
              <a:lnSpc>
                <a:spcPct val="150000"/>
              </a:lnSpc>
            </a:pPr>
            <a:r>
              <a:rPr lang="en-US" dirty="0" smtClean="0">
                <a:solidFill>
                  <a:schemeClr val="bg1"/>
                </a:solidFill>
                <a:latin typeface="Arial Rounded MT Bold" pitchFamily="34" charset="0"/>
              </a:rPr>
              <a:t>	It is accessible by Receptionist. Only they can add and delete the data into the database. The data can be retrieved easily. The data are well protected for personal use and make the data processing very fast.</a:t>
            </a:r>
          </a:p>
        </p:txBody>
      </p:sp>
      <p:sp>
        <p:nvSpPr>
          <p:cNvPr id="11" name="TextBox 10"/>
          <p:cNvSpPr txBox="1"/>
          <p:nvPr/>
        </p:nvSpPr>
        <p:spPr>
          <a:xfrm>
            <a:off x="457200" y="4419600"/>
            <a:ext cx="8229600" cy="2446824"/>
          </a:xfrm>
          <a:prstGeom prst="rect">
            <a:avLst/>
          </a:prstGeom>
          <a:noFill/>
        </p:spPr>
        <p:txBody>
          <a:bodyPr wrap="square" rtlCol="0">
            <a:spAutoFit/>
          </a:bodyPr>
          <a:lstStyle/>
          <a:p>
            <a:pPr lvl="0" algn="just">
              <a:lnSpc>
                <a:spcPct val="150000"/>
              </a:lnSpc>
            </a:pPr>
            <a:r>
              <a:rPr lang="en-US" dirty="0" smtClean="0">
                <a:solidFill>
                  <a:schemeClr val="bg1"/>
                </a:solidFill>
                <a:latin typeface="Arial Rounded MT Bold" pitchFamily="34" charset="0"/>
              </a:rPr>
              <a:t>	The project Hospital Management System included the registration of Patient, Storing the details into the system by using the database. The software has the facility to give a unique ID for every Patients and Doctors and stores the details of every patients and staff manually.</a:t>
            </a:r>
          </a:p>
          <a:p>
            <a:pPr algn="just"/>
            <a:endParaRPr lang="en-US" dirty="0">
              <a:solidFill>
                <a:schemeClr val="bg1"/>
              </a:solidFill>
              <a:latin typeface="Arial Rounded MT Bold"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457200"/>
            <a:ext cx="2971800" cy="646331"/>
          </a:xfrm>
          <a:prstGeom prst="rect">
            <a:avLst/>
          </a:prstGeom>
          <a:noFill/>
        </p:spPr>
        <p:txBody>
          <a:bodyPr wrap="square" rtlCol="0">
            <a:spAutoFit/>
          </a:bodyPr>
          <a:lstStyle/>
          <a:p>
            <a:pPr algn="ctr"/>
            <a:r>
              <a:rPr lang="en-US" sz="3600" b="1" dirty="0" smtClean="0">
                <a:solidFill>
                  <a:schemeClr val="bg1">
                    <a:lumMod val="95000"/>
                  </a:schemeClr>
                </a:solidFill>
                <a:latin typeface="Arial Rounded MT Bold"/>
              </a:rPr>
              <a:t>Conclusion</a:t>
            </a:r>
            <a:endParaRPr lang="en-US" sz="3600" dirty="0" smtClean="0">
              <a:solidFill>
                <a:schemeClr val="bg1">
                  <a:lumMod val="95000"/>
                </a:schemeClr>
              </a:solidFill>
              <a:latin typeface="Arial Rounded MT Bold"/>
            </a:endParaRPr>
          </a:p>
        </p:txBody>
      </p:sp>
      <p:cxnSp>
        <p:nvCxnSpPr>
          <p:cNvPr id="3" name="Straight Connector 2"/>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09600" y="1600200"/>
            <a:ext cx="7620000" cy="3899144"/>
          </a:xfrm>
          <a:prstGeom prst="rect">
            <a:avLst/>
          </a:prstGeom>
          <a:noFill/>
        </p:spPr>
        <p:txBody>
          <a:bodyPr wrap="square" rtlCol="0">
            <a:spAutoFit/>
          </a:bodyPr>
          <a:lstStyle/>
          <a:p>
            <a:pPr lvl="0" algn="just">
              <a:lnSpc>
                <a:spcPct val="150000"/>
              </a:lnSpc>
              <a:buFont typeface="Arial" pitchFamily="34" charset="0"/>
              <a:buChar char="•"/>
            </a:pPr>
            <a:r>
              <a:rPr lang="en-US" sz="2400" dirty="0" smtClean="0">
                <a:solidFill>
                  <a:schemeClr val="bg1">
                    <a:lumMod val="95000"/>
                  </a:schemeClr>
                </a:solidFill>
                <a:latin typeface="Arial Rounded MT Bold"/>
              </a:rPr>
              <a:t> Since we are entering details of the patients electronically in the “Hospital Management System”, data will be secured.</a:t>
            </a:r>
          </a:p>
          <a:p>
            <a:pPr lvl="0" algn="just">
              <a:lnSpc>
                <a:spcPct val="150000"/>
              </a:lnSpc>
              <a:buFont typeface="Arial" pitchFamily="34" charset="0"/>
              <a:buChar char="•"/>
            </a:pPr>
            <a:endParaRPr lang="en-US" sz="2400" dirty="0" smtClean="0">
              <a:solidFill>
                <a:schemeClr val="bg1">
                  <a:lumMod val="95000"/>
                </a:schemeClr>
              </a:solidFill>
              <a:latin typeface="Arial Rounded MT Bold"/>
            </a:endParaRPr>
          </a:p>
          <a:p>
            <a:pPr lvl="0" algn="just">
              <a:lnSpc>
                <a:spcPct val="150000"/>
              </a:lnSpc>
              <a:buFont typeface="Arial" pitchFamily="34" charset="0"/>
              <a:buChar char="•"/>
            </a:pPr>
            <a:r>
              <a:rPr lang="en-US" sz="2400" dirty="0" smtClean="0">
                <a:solidFill>
                  <a:schemeClr val="bg1">
                    <a:lumMod val="95000"/>
                  </a:schemeClr>
                </a:solidFill>
                <a:latin typeface="Arial Rounded MT Bold"/>
              </a:rPr>
              <a:t> It easily reduces the book keeping task and thus reduces the human effort and increases accuracy speed.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m.jpg"/>
          <p:cNvPicPr>
            <a:picLocks noChangeAspect="1"/>
          </p:cNvPicPr>
          <p:nvPr/>
        </p:nvPicPr>
        <p:blipFill>
          <a:blip r:embed="rId2"/>
          <a:srcRect t="9229" b="18789"/>
          <a:stretch>
            <a:fillRect/>
          </a:stretch>
        </p:blipFill>
        <p:spPr>
          <a:xfrm>
            <a:off x="304800" y="3124200"/>
            <a:ext cx="5029200" cy="3200400"/>
          </a:xfrm>
          <a:prstGeom prst="rect">
            <a:avLst/>
          </a:prstGeom>
          <a:ln>
            <a:noFill/>
          </a:ln>
          <a:effectLst>
            <a:softEdge rad="112500"/>
          </a:effectLst>
        </p:spPr>
      </p:pic>
      <p:sp>
        <p:nvSpPr>
          <p:cNvPr id="7" name="TextBox 6"/>
          <p:cNvSpPr txBox="1"/>
          <p:nvPr/>
        </p:nvSpPr>
        <p:spPr>
          <a:xfrm>
            <a:off x="533400" y="1143000"/>
            <a:ext cx="3886200" cy="1200329"/>
          </a:xfrm>
          <a:prstGeom prst="rect">
            <a:avLst/>
          </a:prstGeom>
          <a:noFill/>
        </p:spPr>
        <p:txBody>
          <a:bodyPr wrap="square" rtlCol="0">
            <a:spAutoFit/>
          </a:bodyPr>
          <a:lstStyle/>
          <a:p>
            <a:pPr algn="ctr"/>
            <a:r>
              <a:rPr lang="en-US" sz="3600" dirty="0" smtClean="0">
                <a:solidFill>
                  <a:schemeClr val="bg1"/>
                </a:solidFill>
                <a:latin typeface="Arial Rounded MT Bold" pitchFamily="34" charset="0"/>
              </a:rPr>
              <a:t>Team</a:t>
            </a:r>
          </a:p>
          <a:p>
            <a:pPr algn="ctr"/>
            <a:r>
              <a:rPr lang="en-US" sz="3600" dirty="0" smtClean="0">
                <a:solidFill>
                  <a:schemeClr val="bg1"/>
                </a:solidFill>
                <a:latin typeface="Arial Rounded MT Bold" pitchFamily="34" charset="0"/>
              </a:rPr>
              <a:t>Members</a:t>
            </a:r>
            <a:endParaRPr lang="en-US" sz="3600" dirty="0">
              <a:solidFill>
                <a:schemeClr val="bg1"/>
              </a:solidFill>
              <a:latin typeface="Arial Rounded MT Bold" pitchFamily="34" charset="0"/>
            </a:endParaRPr>
          </a:p>
        </p:txBody>
      </p:sp>
      <p:sp>
        <p:nvSpPr>
          <p:cNvPr id="8" name="TextBox 7"/>
          <p:cNvSpPr txBox="1"/>
          <p:nvPr/>
        </p:nvSpPr>
        <p:spPr>
          <a:xfrm>
            <a:off x="5638800" y="1981200"/>
            <a:ext cx="2971800" cy="3668312"/>
          </a:xfrm>
          <a:prstGeom prst="rect">
            <a:avLst/>
          </a:prstGeom>
          <a:noFill/>
        </p:spPr>
        <p:txBody>
          <a:bodyPr wrap="square" rtlCol="0">
            <a:spAutoFit/>
          </a:bodyPr>
          <a:lstStyle/>
          <a:p>
            <a:pPr algn="just">
              <a:lnSpc>
                <a:spcPct val="200000"/>
              </a:lnSpc>
            </a:pPr>
            <a:r>
              <a:rPr lang="en-US" sz="2400" dirty="0" smtClean="0">
                <a:solidFill>
                  <a:schemeClr val="bg1"/>
                </a:solidFill>
                <a:latin typeface="Arial Rounded MT Bold" pitchFamily="34" charset="0"/>
              </a:rPr>
              <a:t>Dharani M</a:t>
            </a:r>
          </a:p>
          <a:p>
            <a:pPr algn="just">
              <a:lnSpc>
                <a:spcPct val="200000"/>
              </a:lnSpc>
            </a:pPr>
            <a:r>
              <a:rPr lang="en-US" sz="2400" dirty="0" smtClean="0">
                <a:solidFill>
                  <a:schemeClr val="bg1"/>
                </a:solidFill>
                <a:latin typeface="Arial Rounded MT Bold" pitchFamily="34" charset="0"/>
              </a:rPr>
              <a:t>Keshava Devi B</a:t>
            </a:r>
          </a:p>
          <a:p>
            <a:pPr algn="just">
              <a:lnSpc>
                <a:spcPct val="200000"/>
              </a:lnSpc>
            </a:pPr>
            <a:r>
              <a:rPr lang="en-US" sz="2400" dirty="0" smtClean="0">
                <a:solidFill>
                  <a:schemeClr val="bg1"/>
                </a:solidFill>
                <a:latin typeface="Arial Rounded MT Bold" pitchFamily="34" charset="0"/>
              </a:rPr>
              <a:t>Priyadharshini K</a:t>
            </a:r>
          </a:p>
          <a:p>
            <a:pPr algn="just">
              <a:lnSpc>
                <a:spcPct val="200000"/>
              </a:lnSpc>
            </a:pPr>
            <a:r>
              <a:rPr lang="en-US" sz="2400" dirty="0" smtClean="0">
                <a:solidFill>
                  <a:schemeClr val="bg1"/>
                </a:solidFill>
                <a:latin typeface="Arial Rounded MT Bold" pitchFamily="34" charset="0"/>
              </a:rPr>
              <a:t>Srimugi M</a:t>
            </a:r>
          </a:p>
          <a:p>
            <a:pPr algn="just">
              <a:lnSpc>
                <a:spcPct val="200000"/>
              </a:lnSpc>
            </a:pPr>
            <a:r>
              <a:rPr lang="en-US" sz="2400" dirty="0" smtClean="0">
                <a:solidFill>
                  <a:schemeClr val="bg1"/>
                </a:solidFill>
                <a:latin typeface="Arial Rounded MT Bold" pitchFamily="34" charset="0"/>
              </a:rPr>
              <a:t>Tharani M</a:t>
            </a:r>
            <a:endParaRPr lang="en-US" sz="2400" dirty="0">
              <a:solidFill>
                <a:schemeClr val="bg1"/>
              </a:solidFill>
              <a:latin typeface="Arial Rounded MT Bold"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2743200"/>
            <a:ext cx="4918013" cy="1107996"/>
          </a:xfrm>
          <a:prstGeom prst="rect">
            <a:avLst/>
          </a:prstGeom>
          <a:noFill/>
        </p:spPr>
        <p:txBody>
          <a:bodyPr wrap="none" rtlCol="0">
            <a:spAutoFit/>
          </a:bodyPr>
          <a:lstStyle/>
          <a:p>
            <a:r>
              <a:rPr lang="en-US" sz="6600" i="1" dirty="0" smtClean="0">
                <a:solidFill>
                  <a:schemeClr val="bg1"/>
                </a:solidFill>
                <a:latin typeface="Arial Rounded MT Bold" pitchFamily="34" charset="0"/>
              </a:rPr>
              <a:t>Thank You !</a:t>
            </a:r>
            <a:endParaRPr lang="en-US" sz="6600" i="1" dirty="0">
              <a:solidFill>
                <a:schemeClr val="bg1"/>
              </a:solidFill>
              <a:latin typeface="Arial Rounded MT Bold" pitchFamily="34" charset="0"/>
            </a:endParaRPr>
          </a:p>
        </p:txBody>
      </p:sp>
      <p:cxnSp>
        <p:nvCxnSpPr>
          <p:cNvPr id="4" name="Straight Connector 3"/>
          <p:cNvCxnSpPr/>
          <p:nvPr/>
        </p:nvCxnSpPr>
        <p:spPr>
          <a:xfrm>
            <a:off x="0" y="1828800"/>
            <a:ext cx="914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48768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609600"/>
            <a:ext cx="2819400" cy="704850"/>
          </a:xfrm>
        </p:spPr>
        <p:txBody>
          <a:bodyPr>
            <a:normAutofit/>
          </a:bodyPr>
          <a:lstStyle/>
          <a:p>
            <a:r>
              <a:rPr lang="en-US" sz="4000" b="0" dirty="0" smtClean="0">
                <a:solidFill>
                  <a:schemeClr val="bg1"/>
                </a:solidFill>
                <a:latin typeface="Arial Rounded MT Bold" pitchFamily="34" charset="0"/>
                <a:cs typeface="Times New Roman" pitchFamily="18" charset="0"/>
              </a:rPr>
              <a:t>Objectives</a:t>
            </a:r>
            <a:endParaRPr lang="en-US" sz="4000" b="0" dirty="0">
              <a:solidFill>
                <a:schemeClr val="bg1"/>
              </a:solidFill>
              <a:latin typeface="Arial Rounded MT Bold" pitchFamily="34" charset="0"/>
              <a:cs typeface="Times New Roman" pitchFamily="18" charset="0"/>
            </a:endParaRPr>
          </a:p>
        </p:txBody>
      </p:sp>
      <p:sp>
        <p:nvSpPr>
          <p:cNvPr id="4" name="Text Placeholder 3"/>
          <p:cNvSpPr>
            <a:spLocks noGrp="1"/>
          </p:cNvSpPr>
          <p:nvPr>
            <p:ph type="body" sz="half" idx="2"/>
          </p:nvPr>
        </p:nvSpPr>
        <p:spPr>
          <a:xfrm>
            <a:off x="3962400" y="2514600"/>
            <a:ext cx="5181600" cy="4038600"/>
          </a:xfrm>
        </p:spPr>
        <p:txBody>
          <a:bodyPr>
            <a:normAutofit/>
          </a:bodyPr>
          <a:lstStyle/>
          <a:p>
            <a:pPr marL="342900" indent="-342900" algn="just">
              <a:lnSpc>
                <a:spcPct val="150000"/>
              </a:lnSpc>
              <a:buFont typeface="+mj-lt"/>
              <a:buAutoNum type="arabicPeriod"/>
            </a:pPr>
            <a:r>
              <a:rPr lang="en-US" sz="1900" dirty="0" smtClean="0">
                <a:solidFill>
                  <a:schemeClr val="bg1"/>
                </a:solidFill>
                <a:latin typeface="Arial Rounded MT Bold" pitchFamily="34" charset="0"/>
              </a:rPr>
              <a:t> Provides Better and Efficient Service.</a:t>
            </a:r>
          </a:p>
          <a:p>
            <a:pPr marL="342900" indent="-342900" algn="just">
              <a:lnSpc>
                <a:spcPct val="150000"/>
              </a:lnSpc>
              <a:buFont typeface="+mj-lt"/>
              <a:buAutoNum type="arabicPeriod"/>
            </a:pPr>
            <a:r>
              <a:rPr lang="en-US" sz="1900" dirty="0" smtClean="0">
                <a:solidFill>
                  <a:schemeClr val="bg1"/>
                </a:solidFill>
                <a:latin typeface="Arial Rounded MT Bold" pitchFamily="34" charset="0"/>
              </a:rPr>
              <a:t> Faster way to get information about the    patients.</a:t>
            </a:r>
          </a:p>
          <a:p>
            <a:pPr marL="342900" indent="-342900" algn="just">
              <a:lnSpc>
                <a:spcPct val="150000"/>
              </a:lnSpc>
              <a:buFont typeface="+mj-lt"/>
              <a:buAutoNum type="arabicPeriod"/>
            </a:pPr>
            <a:r>
              <a:rPr lang="en-US" sz="1900" dirty="0" smtClean="0">
                <a:solidFill>
                  <a:schemeClr val="bg1"/>
                </a:solidFill>
                <a:latin typeface="Arial Rounded MT Bold" pitchFamily="34" charset="0"/>
              </a:rPr>
              <a:t> Provides facility for proper monitoring and less paper work </a:t>
            </a:r>
          </a:p>
          <a:p>
            <a:pPr marL="342900" indent="-342900" algn="just">
              <a:lnSpc>
                <a:spcPct val="150000"/>
              </a:lnSpc>
              <a:buFont typeface="+mj-lt"/>
              <a:buAutoNum type="arabicPeriod"/>
            </a:pPr>
            <a:r>
              <a:rPr lang="en-US" sz="1900" dirty="0" smtClean="0">
                <a:solidFill>
                  <a:schemeClr val="bg1"/>
                </a:solidFill>
                <a:latin typeface="Arial Rounded MT Bold" pitchFamily="34" charset="0"/>
              </a:rPr>
              <a:t>All details are available on a click.</a:t>
            </a:r>
            <a:endParaRPr lang="en-US" sz="1900" dirty="0">
              <a:solidFill>
                <a:schemeClr val="bg1"/>
              </a:solidFill>
              <a:latin typeface="Arial Rounded MT Bold" pitchFamily="34" charset="0"/>
            </a:endParaRPr>
          </a:p>
        </p:txBody>
      </p:sp>
      <p:cxnSp>
        <p:nvCxnSpPr>
          <p:cNvPr id="7" name="Straight Connector 6"/>
          <p:cNvCxnSpPr/>
          <p:nvPr/>
        </p:nvCxnSpPr>
        <p:spPr>
          <a:xfrm>
            <a:off x="6096000" y="990600"/>
            <a:ext cx="3276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52400" y="990600"/>
            <a:ext cx="32766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doc2.jpg"/>
          <p:cNvPicPr>
            <a:picLocks noChangeAspect="1"/>
          </p:cNvPicPr>
          <p:nvPr/>
        </p:nvPicPr>
        <p:blipFill>
          <a:blip r:embed="rId2"/>
          <a:srcRect l="7692" t="6154" r="7692" b="7692"/>
          <a:stretch>
            <a:fillRect/>
          </a:stretch>
        </p:blipFill>
        <p:spPr>
          <a:xfrm flipH="1">
            <a:off x="228597" y="2667000"/>
            <a:ext cx="3512457" cy="38862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bg1"/>
                </a:solidFill>
                <a:latin typeface="Arial Rounded MT Bold" pitchFamily="34" charset="0"/>
              </a:rPr>
              <a:t>Need Of HMS</a:t>
            </a:r>
            <a:endParaRPr lang="en-US" sz="4000" dirty="0">
              <a:solidFill>
                <a:schemeClr val="bg1"/>
              </a:solidFill>
              <a:latin typeface="Arial Rounded MT Bold" pitchFamily="34" charset="0"/>
            </a:endParaRPr>
          </a:p>
        </p:txBody>
      </p:sp>
      <p:cxnSp>
        <p:nvCxnSpPr>
          <p:cNvPr id="6" name="Straight Connector 5"/>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4801" y="1752600"/>
            <a:ext cx="8610600" cy="4247317"/>
          </a:xfrm>
          <a:prstGeom prst="rect">
            <a:avLst/>
          </a:prstGeom>
          <a:noFill/>
        </p:spPr>
        <p:txBody>
          <a:bodyPr wrap="square" rtlCol="0">
            <a:spAutoFit/>
          </a:bodyPr>
          <a:lstStyle/>
          <a:p>
            <a:pPr marL="342900" indent="-342900" algn="just">
              <a:lnSpc>
                <a:spcPct val="150000"/>
              </a:lnSpc>
              <a:buFont typeface="+mj-lt"/>
              <a:buAutoNum type="arabicPeriod"/>
            </a:pPr>
            <a:r>
              <a:rPr lang="en-US" dirty="0" smtClean="0">
                <a:solidFill>
                  <a:schemeClr val="bg1"/>
                </a:solidFill>
                <a:latin typeface="Arial Rounded MT Bold" pitchFamily="34" charset="0"/>
              </a:rPr>
              <a:t>To keep track of hospitals day-to-day activities &amp; records of its patients, doctors that keep the hospital running smoothly &amp; successfully there is need of Hospital Management System.</a:t>
            </a:r>
          </a:p>
          <a:p>
            <a:pPr marL="342900" indent="-342900" algn="just">
              <a:lnSpc>
                <a:spcPct val="150000"/>
              </a:lnSpc>
              <a:buFont typeface="+mj-lt"/>
              <a:buAutoNum type="arabicPeriod"/>
            </a:pPr>
            <a:r>
              <a:rPr lang="en-US" dirty="0" smtClean="0">
                <a:solidFill>
                  <a:schemeClr val="bg1"/>
                </a:solidFill>
                <a:latin typeface="Arial Rounded MT Bold" pitchFamily="34" charset="0"/>
              </a:rPr>
              <a:t>To digitalize all the version of the manual system.</a:t>
            </a:r>
          </a:p>
          <a:p>
            <a:pPr marL="342900" indent="-342900" algn="just">
              <a:lnSpc>
                <a:spcPct val="150000"/>
              </a:lnSpc>
              <a:buFont typeface="+mj-lt"/>
              <a:buAutoNum type="arabicPeriod"/>
            </a:pPr>
            <a:r>
              <a:rPr lang="en-US" dirty="0" smtClean="0">
                <a:solidFill>
                  <a:schemeClr val="bg1"/>
                </a:solidFill>
                <a:latin typeface="Arial Rounded MT Bold" pitchFamily="34" charset="0"/>
              </a:rPr>
              <a:t>To provide a paper-less hospital up to 80%, i.e. To provide low-cost reliable digitalization of the existing system.</a:t>
            </a:r>
          </a:p>
          <a:p>
            <a:pPr marL="342900" indent="-342900" algn="just">
              <a:lnSpc>
                <a:spcPct val="150000"/>
              </a:lnSpc>
              <a:buFont typeface="+mj-lt"/>
              <a:buAutoNum type="arabicPeriod"/>
            </a:pPr>
            <a:r>
              <a:rPr lang="en-US" dirty="0" smtClean="0">
                <a:solidFill>
                  <a:schemeClr val="bg1"/>
                </a:solidFill>
                <a:latin typeface="Arial Rounded MT Bold" pitchFamily="34" charset="0"/>
              </a:rPr>
              <a:t>To digitalize, the process of day-to-day activities like Registering New patient and Assigning a doctor to new patient etc.</a:t>
            </a:r>
          </a:p>
          <a:p>
            <a:pPr marL="342900" indent="-342900" algn="just">
              <a:lnSpc>
                <a:spcPct val="150000"/>
              </a:lnSpc>
              <a:buFont typeface="+mj-lt"/>
              <a:buAutoNum type="arabicPeriod"/>
            </a:pPr>
            <a:r>
              <a:rPr lang="en-US" dirty="0" smtClean="0">
                <a:solidFill>
                  <a:schemeClr val="bg1"/>
                </a:solidFill>
                <a:latin typeface="Arial Rounded MT Bold" pitchFamily="34" charset="0"/>
              </a:rPr>
              <a:t>To provide excellent security of data at every level of user-system interaction and also to provide robust &amp; reliable storage facility.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4000" dirty="0" smtClean="0">
                <a:solidFill>
                  <a:schemeClr val="bg1"/>
                </a:solidFill>
                <a:latin typeface="Arial Rounded MT Bold" pitchFamily="34" charset="0"/>
              </a:rPr>
              <a:t>Proposed System</a:t>
            </a:r>
            <a:endParaRPr lang="en-US" sz="4000" dirty="0">
              <a:solidFill>
                <a:schemeClr val="bg1"/>
              </a:solidFill>
              <a:latin typeface="Arial Rounded MT Bold" pitchFamily="34" charset="0"/>
            </a:endParaRPr>
          </a:p>
        </p:txBody>
      </p:sp>
      <p:cxnSp>
        <p:nvCxnSpPr>
          <p:cNvPr id="4" name="Straight Connector 3"/>
          <p:cNvCxnSpPr/>
          <p:nvPr/>
        </p:nvCxnSpPr>
        <p:spPr>
          <a:xfrm>
            <a:off x="0" y="14478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33400" y="1752600"/>
            <a:ext cx="6241645" cy="2531912"/>
          </a:xfrm>
          <a:prstGeom prst="rect">
            <a:avLst/>
          </a:prstGeom>
          <a:noFill/>
        </p:spPr>
        <p:txBody>
          <a:bodyPr wrap="none" rtlCol="0" anchor="ctr">
            <a:spAutoFit/>
          </a:bodyPr>
          <a:lstStyle/>
          <a:p>
            <a:pPr algn="just">
              <a:lnSpc>
                <a:spcPct val="150000"/>
              </a:lnSpc>
            </a:pPr>
            <a:r>
              <a:rPr lang="en-US" dirty="0" smtClean="0">
                <a:solidFill>
                  <a:schemeClr val="bg1"/>
                </a:solidFill>
                <a:latin typeface="Arial Rounded MT Bold" pitchFamily="34" charset="0"/>
              </a:rPr>
              <a:t>The new system is to control the following information:</a:t>
            </a:r>
          </a:p>
          <a:p>
            <a:pPr>
              <a:lnSpc>
                <a:spcPct val="150000"/>
              </a:lnSpc>
            </a:pPr>
            <a:endParaRPr lang="en-US" dirty="0" smtClean="0">
              <a:solidFill>
                <a:schemeClr val="bg1"/>
              </a:solidFill>
              <a:latin typeface="Arial Rounded MT Bold" pitchFamily="34" charset="0"/>
            </a:endParaRPr>
          </a:p>
          <a:p>
            <a:pPr marL="342900" indent="-342900">
              <a:lnSpc>
                <a:spcPct val="150000"/>
              </a:lnSpc>
              <a:buFont typeface="+mj-lt"/>
              <a:buAutoNum type="arabicPeriod"/>
            </a:pPr>
            <a:r>
              <a:rPr lang="en-US" dirty="0" smtClean="0">
                <a:solidFill>
                  <a:schemeClr val="bg1"/>
                </a:solidFill>
                <a:latin typeface="Arial Rounded MT Bold" pitchFamily="34" charset="0"/>
              </a:rPr>
              <a:t>Patient Information.</a:t>
            </a:r>
          </a:p>
          <a:p>
            <a:pPr marL="342900" indent="-342900">
              <a:lnSpc>
                <a:spcPct val="150000"/>
              </a:lnSpc>
              <a:buFont typeface="+mj-lt"/>
              <a:buAutoNum type="arabicPeriod"/>
            </a:pPr>
            <a:r>
              <a:rPr lang="en-US" dirty="0" smtClean="0">
                <a:solidFill>
                  <a:schemeClr val="bg1"/>
                </a:solidFill>
                <a:latin typeface="Arial Rounded MT Bold" pitchFamily="34" charset="0"/>
              </a:rPr>
              <a:t>Doctor Information.</a:t>
            </a:r>
          </a:p>
          <a:p>
            <a:pPr marL="342900" indent="-342900" algn="just">
              <a:lnSpc>
                <a:spcPct val="150000"/>
              </a:lnSpc>
              <a:buFont typeface="+mj-lt"/>
              <a:buAutoNum type="arabicPeriod"/>
            </a:pPr>
            <a:r>
              <a:rPr lang="en-US" dirty="0" smtClean="0">
                <a:solidFill>
                  <a:schemeClr val="bg1"/>
                </a:solidFill>
                <a:latin typeface="Arial Rounded MT Bold" pitchFamily="34" charset="0"/>
              </a:rPr>
              <a:t>Appointment Details.</a:t>
            </a:r>
          </a:p>
          <a:p>
            <a:pPr>
              <a:lnSpc>
                <a:spcPct val="150000"/>
              </a:lnSpc>
            </a:pPr>
            <a:endParaRPr lang="en-US" dirty="0">
              <a:solidFill>
                <a:schemeClr val="bg1"/>
              </a:solidFill>
              <a:latin typeface="Arial Rounded MT Bold" pitchFamily="34" charset="0"/>
            </a:endParaRPr>
          </a:p>
        </p:txBody>
      </p:sp>
      <p:sp>
        <p:nvSpPr>
          <p:cNvPr id="6" name="TextBox 5"/>
          <p:cNvSpPr txBox="1"/>
          <p:nvPr/>
        </p:nvSpPr>
        <p:spPr>
          <a:xfrm>
            <a:off x="457200" y="4267200"/>
            <a:ext cx="8229600" cy="1338828"/>
          </a:xfrm>
          <a:prstGeom prst="rect">
            <a:avLst/>
          </a:prstGeom>
          <a:noFill/>
        </p:spPr>
        <p:txBody>
          <a:bodyPr wrap="square" rtlCol="0">
            <a:spAutoFit/>
          </a:bodyPr>
          <a:lstStyle/>
          <a:p>
            <a:pPr algn="just">
              <a:lnSpc>
                <a:spcPct val="150000"/>
              </a:lnSpc>
            </a:pPr>
            <a:r>
              <a:rPr lang="en-US" dirty="0" smtClean="0">
                <a:solidFill>
                  <a:schemeClr val="bg1"/>
                </a:solidFill>
                <a:latin typeface="Arial Rounded MT Bold" pitchFamily="34" charset="0"/>
              </a:rPr>
              <a:t>	These  services to be provided in an efficient, cost effective manner, with the goal of reducing the time and resources currently required </a:t>
            </a:r>
            <a:r>
              <a:rPr lang="en-US" dirty="0" smtClean="0">
                <a:solidFill>
                  <a:schemeClr val="bg1"/>
                </a:solidFill>
                <a:latin typeface="Arial Rounded MT Bold" pitchFamily="34" charset="0"/>
              </a:rPr>
              <a:t> for </a:t>
            </a:r>
            <a:r>
              <a:rPr lang="en-US" dirty="0" smtClean="0">
                <a:solidFill>
                  <a:schemeClr val="bg1"/>
                </a:solidFill>
                <a:latin typeface="Arial Rounded MT Bold" pitchFamily="34" charset="0"/>
              </a:rPr>
              <a:t>such tasks.</a:t>
            </a:r>
            <a:endParaRPr lang="en-US" dirty="0">
              <a:solidFill>
                <a:schemeClr val="bg1"/>
              </a:solidFill>
              <a:latin typeface="Arial Rounded MT Bold"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bg1"/>
                </a:solidFill>
                <a:latin typeface="Arial Rounded MT Bold" pitchFamily="34" charset="0"/>
              </a:rPr>
              <a:t>Technologies Used</a:t>
            </a:r>
            <a:endParaRPr lang="en-US" sz="4000" dirty="0">
              <a:solidFill>
                <a:schemeClr val="bg1"/>
              </a:solidFill>
              <a:latin typeface="Arial Rounded MT Bold" pitchFamily="34" charset="0"/>
            </a:endParaRPr>
          </a:p>
        </p:txBody>
      </p:sp>
      <p:pic>
        <p:nvPicPr>
          <p:cNvPr id="3" name="Picture 2" descr="java.png"/>
          <p:cNvPicPr>
            <a:picLocks noChangeAspect="1"/>
          </p:cNvPicPr>
          <p:nvPr/>
        </p:nvPicPr>
        <p:blipFill>
          <a:blip r:embed="rId2" cstate="print"/>
          <a:stretch>
            <a:fillRect/>
          </a:stretch>
        </p:blipFill>
        <p:spPr>
          <a:xfrm>
            <a:off x="609600" y="1828800"/>
            <a:ext cx="2514600" cy="1676400"/>
          </a:xfrm>
          <a:prstGeom prst="rect">
            <a:avLst/>
          </a:prstGeom>
        </p:spPr>
      </p:pic>
      <p:pic>
        <p:nvPicPr>
          <p:cNvPr id="4" name="Picture 3" descr="sql.png"/>
          <p:cNvPicPr>
            <a:picLocks noChangeAspect="1"/>
          </p:cNvPicPr>
          <p:nvPr/>
        </p:nvPicPr>
        <p:blipFill>
          <a:blip r:embed="rId3" cstate="print"/>
          <a:stretch>
            <a:fillRect/>
          </a:stretch>
        </p:blipFill>
        <p:spPr>
          <a:xfrm>
            <a:off x="3505200" y="1676400"/>
            <a:ext cx="1905000" cy="1905000"/>
          </a:xfrm>
          <a:prstGeom prst="rect">
            <a:avLst/>
          </a:prstGeom>
        </p:spPr>
      </p:pic>
      <p:pic>
        <p:nvPicPr>
          <p:cNvPr id="8" name="Picture 7" descr="tom.png"/>
          <p:cNvPicPr>
            <a:picLocks noChangeAspect="1"/>
          </p:cNvPicPr>
          <p:nvPr/>
        </p:nvPicPr>
        <p:blipFill>
          <a:blip r:embed="rId4" cstate="print"/>
          <a:stretch>
            <a:fillRect/>
          </a:stretch>
        </p:blipFill>
        <p:spPr>
          <a:xfrm>
            <a:off x="3810000" y="3886200"/>
            <a:ext cx="1600200" cy="1600200"/>
          </a:xfrm>
          <a:prstGeom prst="rect">
            <a:avLst/>
          </a:prstGeom>
        </p:spPr>
      </p:pic>
      <p:sp>
        <p:nvSpPr>
          <p:cNvPr id="9" name="TextBox 8"/>
          <p:cNvSpPr txBox="1"/>
          <p:nvPr/>
        </p:nvSpPr>
        <p:spPr>
          <a:xfrm>
            <a:off x="3657600" y="5257800"/>
            <a:ext cx="2168992" cy="369332"/>
          </a:xfrm>
          <a:prstGeom prst="rect">
            <a:avLst/>
          </a:prstGeom>
          <a:noFill/>
        </p:spPr>
        <p:txBody>
          <a:bodyPr wrap="none" rtlCol="0">
            <a:spAutoFit/>
          </a:bodyPr>
          <a:lstStyle/>
          <a:p>
            <a:r>
              <a:rPr lang="en-US" dirty="0" smtClean="0">
                <a:solidFill>
                  <a:schemeClr val="bg1"/>
                </a:solidFill>
                <a:latin typeface="Arial Rounded MT Bold" pitchFamily="34" charset="0"/>
              </a:rPr>
              <a:t>TOMCAT SERVER</a:t>
            </a:r>
            <a:endParaRPr lang="en-US" dirty="0">
              <a:solidFill>
                <a:schemeClr val="bg1"/>
              </a:solidFill>
              <a:latin typeface="Arial Rounded MT Bold" pitchFamily="34" charset="0"/>
            </a:endParaRPr>
          </a:p>
        </p:txBody>
      </p:sp>
      <p:pic>
        <p:nvPicPr>
          <p:cNvPr id="13" name="Picture 12" descr="logopost.png"/>
          <p:cNvPicPr>
            <a:picLocks noChangeAspect="1"/>
          </p:cNvPicPr>
          <p:nvPr/>
        </p:nvPicPr>
        <p:blipFill>
          <a:blip r:embed="rId5" cstate="print"/>
          <a:stretch>
            <a:fillRect/>
          </a:stretch>
        </p:blipFill>
        <p:spPr>
          <a:xfrm>
            <a:off x="6781800" y="4114800"/>
            <a:ext cx="1295400" cy="1295400"/>
          </a:xfrm>
          <a:prstGeom prst="rect">
            <a:avLst/>
          </a:prstGeom>
        </p:spPr>
      </p:pic>
      <p:pic>
        <p:nvPicPr>
          <p:cNvPr id="15" name="Picture 14" descr="hib.png"/>
          <p:cNvPicPr>
            <a:picLocks noChangeAspect="1"/>
          </p:cNvPicPr>
          <p:nvPr/>
        </p:nvPicPr>
        <p:blipFill>
          <a:blip r:embed="rId6"/>
          <a:stretch>
            <a:fillRect/>
          </a:stretch>
        </p:blipFill>
        <p:spPr>
          <a:xfrm>
            <a:off x="5734050" y="1447800"/>
            <a:ext cx="3409950" cy="2354489"/>
          </a:xfrm>
          <a:prstGeom prst="rect">
            <a:avLst/>
          </a:prstGeom>
        </p:spPr>
      </p:pic>
      <p:sp>
        <p:nvSpPr>
          <p:cNvPr id="16" name="TextBox 15"/>
          <p:cNvSpPr txBox="1"/>
          <p:nvPr/>
        </p:nvSpPr>
        <p:spPr>
          <a:xfrm>
            <a:off x="6781800" y="3200400"/>
            <a:ext cx="1535164" cy="369332"/>
          </a:xfrm>
          <a:prstGeom prst="rect">
            <a:avLst/>
          </a:prstGeom>
          <a:noFill/>
        </p:spPr>
        <p:txBody>
          <a:bodyPr wrap="none" rtlCol="0">
            <a:spAutoFit/>
          </a:bodyPr>
          <a:lstStyle/>
          <a:p>
            <a:r>
              <a:rPr lang="en-US" dirty="0" smtClean="0">
                <a:solidFill>
                  <a:srgbClr val="F2E5FF"/>
                </a:solidFill>
                <a:latin typeface="Arial Rounded MT Bold" pitchFamily="34" charset="0"/>
              </a:rPr>
              <a:t>HIBERNATE</a:t>
            </a:r>
            <a:endParaRPr lang="en-US" dirty="0">
              <a:solidFill>
                <a:srgbClr val="F2E5FF"/>
              </a:solidFill>
              <a:latin typeface="Arial Rounded MT Bold" pitchFamily="34" charset="0"/>
            </a:endParaRPr>
          </a:p>
        </p:txBody>
      </p:sp>
      <p:sp>
        <p:nvSpPr>
          <p:cNvPr id="17" name="TextBox 16"/>
          <p:cNvSpPr txBox="1"/>
          <p:nvPr/>
        </p:nvSpPr>
        <p:spPr>
          <a:xfrm>
            <a:off x="7315200" y="5257800"/>
            <a:ext cx="1177887" cy="369332"/>
          </a:xfrm>
          <a:prstGeom prst="rect">
            <a:avLst/>
          </a:prstGeom>
          <a:noFill/>
        </p:spPr>
        <p:txBody>
          <a:bodyPr wrap="none" rtlCol="0">
            <a:spAutoFit/>
          </a:bodyPr>
          <a:lstStyle/>
          <a:p>
            <a:r>
              <a:rPr lang="en-US" b="1" dirty="0" smtClean="0">
                <a:solidFill>
                  <a:schemeClr val="bg1"/>
                </a:solidFill>
              </a:rPr>
              <a:t>POSTMAN</a:t>
            </a:r>
            <a:endParaRPr lang="en-US" b="1" dirty="0">
              <a:solidFill>
                <a:schemeClr val="bg1"/>
              </a:solidFill>
            </a:endParaRPr>
          </a:p>
        </p:txBody>
      </p:sp>
      <p:cxnSp>
        <p:nvCxnSpPr>
          <p:cNvPr id="14" name="Straight Connector 13"/>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9220" name="Picture 4" descr="See the source image"/>
          <p:cNvPicPr>
            <a:picLocks noChangeAspect="1" noChangeArrowheads="1"/>
          </p:cNvPicPr>
          <p:nvPr/>
        </p:nvPicPr>
        <p:blipFill>
          <a:blip r:embed="rId7"/>
          <a:srcRect/>
          <a:stretch>
            <a:fillRect/>
          </a:stretch>
        </p:blipFill>
        <p:spPr bwMode="auto">
          <a:xfrm>
            <a:off x="740230" y="4114801"/>
            <a:ext cx="2612570" cy="13716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838200"/>
            <a:ext cx="3581400" cy="1200329"/>
          </a:xfrm>
          <a:prstGeom prst="rect">
            <a:avLst/>
          </a:prstGeom>
          <a:noFill/>
        </p:spPr>
        <p:txBody>
          <a:bodyPr wrap="square" rtlCol="0">
            <a:spAutoFit/>
          </a:bodyPr>
          <a:lstStyle/>
          <a:p>
            <a:r>
              <a:rPr lang="en-US" sz="3600" dirty="0" smtClean="0">
                <a:solidFill>
                  <a:schemeClr val="bg1"/>
                </a:solidFill>
                <a:latin typeface="Arial Rounded MT Bold" pitchFamily="34" charset="0"/>
              </a:rPr>
              <a:t>Modules in </a:t>
            </a:r>
          </a:p>
          <a:p>
            <a:r>
              <a:rPr lang="en-US" sz="3600" dirty="0" smtClean="0">
                <a:solidFill>
                  <a:schemeClr val="bg1"/>
                </a:solidFill>
                <a:latin typeface="Arial Rounded MT Bold" pitchFamily="34" charset="0"/>
              </a:rPr>
              <a:t>HMS</a:t>
            </a:r>
            <a:endParaRPr lang="en-US" sz="3600" dirty="0">
              <a:solidFill>
                <a:schemeClr val="bg1"/>
              </a:solidFill>
              <a:latin typeface="Arial Rounded MT Bold" pitchFamily="34" charset="0"/>
            </a:endParaRPr>
          </a:p>
        </p:txBody>
      </p:sp>
      <p:sp>
        <p:nvSpPr>
          <p:cNvPr id="3" name="TextBox 2"/>
          <p:cNvSpPr txBox="1"/>
          <p:nvPr/>
        </p:nvSpPr>
        <p:spPr>
          <a:xfrm>
            <a:off x="1143000" y="2971800"/>
            <a:ext cx="3810000" cy="2116413"/>
          </a:xfrm>
          <a:prstGeom prst="rect">
            <a:avLst/>
          </a:prstGeom>
          <a:noFill/>
        </p:spPr>
        <p:txBody>
          <a:bodyPr wrap="square" rtlCol="0">
            <a:spAutoFit/>
          </a:bodyPr>
          <a:lstStyle/>
          <a:p>
            <a:pPr marL="342900" indent="-342900">
              <a:lnSpc>
                <a:spcPct val="150000"/>
              </a:lnSpc>
              <a:buAutoNum type="arabicPeriod"/>
            </a:pPr>
            <a:r>
              <a:rPr lang="en-US" dirty="0" smtClean="0">
                <a:solidFill>
                  <a:schemeClr val="bg1"/>
                </a:solidFill>
                <a:latin typeface="Arial Rounded MT Bold" pitchFamily="34" charset="0"/>
              </a:rPr>
              <a:t>DOCTOR MODULE</a:t>
            </a:r>
          </a:p>
          <a:p>
            <a:pPr marL="342900" indent="-342900">
              <a:lnSpc>
                <a:spcPct val="150000"/>
              </a:lnSpc>
            </a:pPr>
            <a:endParaRPr lang="en-US" dirty="0" smtClean="0">
              <a:solidFill>
                <a:schemeClr val="bg1"/>
              </a:solidFill>
              <a:latin typeface="Arial Rounded MT Bold" pitchFamily="34" charset="0"/>
            </a:endParaRPr>
          </a:p>
          <a:p>
            <a:pPr marL="342900" indent="-342900">
              <a:lnSpc>
                <a:spcPct val="150000"/>
              </a:lnSpc>
              <a:buAutoNum type="arabicPeriod" startAt="2"/>
            </a:pPr>
            <a:r>
              <a:rPr lang="en-US" dirty="0" smtClean="0">
                <a:solidFill>
                  <a:schemeClr val="bg1"/>
                </a:solidFill>
                <a:latin typeface="Arial Rounded MT Bold" pitchFamily="34" charset="0"/>
              </a:rPr>
              <a:t>PATIENT MODULE</a:t>
            </a:r>
          </a:p>
          <a:p>
            <a:pPr marL="342900" indent="-342900">
              <a:lnSpc>
                <a:spcPct val="150000"/>
              </a:lnSpc>
            </a:pPr>
            <a:endParaRPr lang="en-US" dirty="0" smtClean="0">
              <a:solidFill>
                <a:schemeClr val="bg1"/>
              </a:solidFill>
              <a:latin typeface="Arial Rounded MT Bold" pitchFamily="34" charset="0"/>
            </a:endParaRPr>
          </a:p>
          <a:p>
            <a:pPr marL="342900" indent="-342900">
              <a:lnSpc>
                <a:spcPct val="150000"/>
              </a:lnSpc>
            </a:pPr>
            <a:r>
              <a:rPr lang="en-US" dirty="0" smtClean="0">
                <a:solidFill>
                  <a:schemeClr val="bg1"/>
                </a:solidFill>
                <a:latin typeface="Arial Rounded MT Bold" pitchFamily="34" charset="0"/>
              </a:rPr>
              <a:t>3.	RECEPTIONIST MODULE</a:t>
            </a:r>
          </a:p>
        </p:txBody>
      </p:sp>
      <p:pic>
        <p:nvPicPr>
          <p:cNvPr id="5" name="Picture 4" descr="modules.jpg"/>
          <p:cNvPicPr>
            <a:picLocks noChangeAspect="1"/>
          </p:cNvPicPr>
          <p:nvPr/>
        </p:nvPicPr>
        <p:blipFill>
          <a:blip r:embed="rId2"/>
          <a:stretch>
            <a:fillRect/>
          </a:stretch>
        </p:blipFill>
        <p:spPr>
          <a:xfrm>
            <a:off x="5486400" y="3810000"/>
            <a:ext cx="3473174" cy="28194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ctr.jpg"/>
          <p:cNvPicPr>
            <a:picLocks noChangeAspect="1"/>
          </p:cNvPicPr>
          <p:nvPr/>
        </p:nvPicPr>
        <p:blipFill>
          <a:blip r:embed="rId2"/>
          <a:stretch>
            <a:fillRect/>
          </a:stretch>
        </p:blipFill>
        <p:spPr>
          <a:xfrm>
            <a:off x="381000" y="2362200"/>
            <a:ext cx="3059545" cy="4038600"/>
          </a:xfrm>
          <a:prstGeom prst="rect">
            <a:avLst/>
          </a:prstGeom>
          <a:ln>
            <a:noFill/>
          </a:ln>
          <a:effectLst>
            <a:softEdge rad="112500"/>
          </a:effectLst>
        </p:spPr>
      </p:pic>
      <p:sp>
        <p:nvSpPr>
          <p:cNvPr id="3" name="TextBox 2"/>
          <p:cNvSpPr txBox="1"/>
          <p:nvPr/>
        </p:nvSpPr>
        <p:spPr>
          <a:xfrm>
            <a:off x="1524000" y="457200"/>
            <a:ext cx="6400800" cy="646331"/>
          </a:xfrm>
          <a:prstGeom prst="rect">
            <a:avLst/>
          </a:prstGeom>
          <a:noFill/>
        </p:spPr>
        <p:txBody>
          <a:bodyPr wrap="square" rtlCol="0">
            <a:spAutoFit/>
          </a:bodyPr>
          <a:lstStyle/>
          <a:p>
            <a:pPr algn="ctr"/>
            <a:r>
              <a:rPr lang="en-US" sz="3600" dirty="0" smtClean="0">
                <a:solidFill>
                  <a:schemeClr val="bg1"/>
                </a:solidFill>
              </a:rPr>
              <a:t>Features of Doctor Module</a:t>
            </a:r>
            <a:endParaRPr lang="en-US" sz="3600" dirty="0">
              <a:solidFill>
                <a:schemeClr val="bg1"/>
              </a:solidFill>
            </a:endParaRPr>
          </a:p>
        </p:txBody>
      </p:sp>
      <p:sp>
        <p:nvSpPr>
          <p:cNvPr id="6" name="Oval 5"/>
          <p:cNvSpPr/>
          <p:nvPr/>
        </p:nvSpPr>
        <p:spPr>
          <a:xfrm>
            <a:off x="6477000" y="1981200"/>
            <a:ext cx="21336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itchFamily="34" charset="0"/>
              </a:rPr>
              <a:t>Add Doctor</a:t>
            </a:r>
            <a:endParaRPr lang="en-US" dirty="0">
              <a:solidFill>
                <a:schemeClr val="tx1"/>
              </a:solidFill>
              <a:latin typeface="Arial Rounded MT Bold" pitchFamily="34" charset="0"/>
            </a:endParaRPr>
          </a:p>
        </p:txBody>
      </p:sp>
      <p:sp>
        <p:nvSpPr>
          <p:cNvPr id="7" name="Oval 6"/>
          <p:cNvSpPr/>
          <p:nvPr/>
        </p:nvSpPr>
        <p:spPr>
          <a:xfrm>
            <a:off x="6477000" y="2971800"/>
            <a:ext cx="22098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itchFamily="34" charset="0"/>
              </a:rPr>
              <a:t>View Doctor</a:t>
            </a:r>
            <a:endParaRPr lang="en-US" dirty="0">
              <a:solidFill>
                <a:schemeClr val="tx1"/>
              </a:solidFill>
              <a:latin typeface="Arial Rounded MT Bold" pitchFamily="34" charset="0"/>
            </a:endParaRPr>
          </a:p>
        </p:txBody>
      </p:sp>
      <p:sp>
        <p:nvSpPr>
          <p:cNvPr id="8" name="Oval 7"/>
          <p:cNvSpPr/>
          <p:nvPr/>
        </p:nvSpPr>
        <p:spPr>
          <a:xfrm>
            <a:off x="6477000" y="3886200"/>
            <a:ext cx="22098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itchFamily="34" charset="0"/>
              </a:rPr>
              <a:t>Update</a:t>
            </a:r>
            <a:r>
              <a:rPr lang="en-US" dirty="0">
                <a:solidFill>
                  <a:schemeClr val="tx1"/>
                </a:solidFill>
                <a:latin typeface="Arial Rounded MT Bold" pitchFamily="34" charset="0"/>
              </a:rPr>
              <a:t> </a:t>
            </a:r>
            <a:r>
              <a:rPr lang="en-US" dirty="0" smtClean="0">
                <a:solidFill>
                  <a:schemeClr val="tx1"/>
                </a:solidFill>
                <a:latin typeface="Arial Rounded MT Bold" pitchFamily="34" charset="0"/>
              </a:rPr>
              <a:t>Doctor</a:t>
            </a:r>
            <a:endParaRPr lang="en-US" dirty="0">
              <a:solidFill>
                <a:schemeClr val="tx1"/>
              </a:solidFill>
              <a:latin typeface="Arial Rounded MT Bold" pitchFamily="34" charset="0"/>
            </a:endParaRPr>
          </a:p>
        </p:txBody>
      </p:sp>
      <p:sp>
        <p:nvSpPr>
          <p:cNvPr id="9" name="Oval 8"/>
          <p:cNvSpPr/>
          <p:nvPr/>
        </p:nvSpPr>
        <p:spPr>
          <a:xfrm>
            <a:off x="6477000" y="4953000"/>
            <a:ext cx="22098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itchFamily="34" charset="0"/>
              </a:rPr>
              <a:t>Delete Doctor</a:t>
            </a:r>
            <a:endParaRPr lang="en-US" dirty="0">
              <a:solidFill>
                <a:schemeClr val="tx1"/>
              </a:solidFill>
              <a:latin typeface="Arial Rounded MT Bold" pitchFamily="34" charset="0"/>
            </a:endParaRPr>
          </a:p>
        </p:txBody>
      </p:sp>
      <p:sp>
        <p:nvSpPr>
          <p:cNvPr id="10" name="Oval 9"/>
          <p:cNvSpPr/>
          <p:nvPr/>
        </p:nvSpPr>
        <p:spPr>
          <a:xfrm>
            <a:off x="6477000" y="5867400"/>
            <a:ext cx="22098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itchFamily="34" charset="0"/>
              </a:rPr>
              <a:t>View Patients</a:t>
            </a:r>
            <a:endParaRPr lang="en-US" dirty="0">
              <a:solidFill>
                <a:schemeClr val="tx1"/>
              </a:solidFill>
              <a:latin typeface="Arial Rounded MT Bold" pitchFamily="34" charset="0"/>
            </a:endParaRPr>
          </a:p>
        </p:txBody>
      </p:sp>
      <p:sp>
        <p:nvSpPr>
          <p:cNvPr id="11" name="Rectangle 10"/>
          <p:cNvSpPr/>
          <p:nvPr/>
        </p:nvSpPr>
        <p:spPr>
          <a:xfrm>
            <a:off x="3886200" y="3810000"/>
            <a:ext cx="2057400" cy="4572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Rounded MT Bold" pitchFamily="34" charset="0"/>
              </a:rPr>
              <a:t>DOCTOR</a:t>
            </a:r>
            <a:endParaRPr lang="en-US" b="1" dirty="0">
              <a:solidFill>
                <a:schemeClr val="tx1"/>
              </a:solidFill>
              <a:latin typeface="Arial Rounded MT Bold" pitchFamily="34" charset="0"/>
            </a:endParaRPr>
          </a:p>
        </p:txBody>
      </p:sp>
      <p:cxnSp>
        <p:nvCxnSpPr>
          <p:cNvPr id="21" name="Straight Arrow Connector 20"/>
          <p:cNvCxnSpPr>
            <a:stCxn id="11" idx="0"/>
          </p:cNvCxnSpPr>
          <p:nvPr/>
        </p:nvCxnSpPr>
        <p:spPr>
          <a:xfrm rot="5400000" flipH="1" flipV="1">
            <a:off x="4972050" y="2305050"/>
            <a:ext cx="1447800" cy="1562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p:nvPr/>
        </p:nvCxnSpPr>
        <p:spPr>
          <a:xfrm flipV="1">
            <a:off x="5410200" y="3276600"/>
            <a:ext cx="990600" cy="533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a:off x="5943600" y="4038600"/>
            <a:ext cx="6477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a:off x="5372100" y="4267200"/>
            <a:ext cx="1257300" cy="838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a:stCxn id="11" idx="2"/>
          </p:cNvCxnSpPr>
          <p:nvPr/>
        </p:nvCxnSpPr>
        <p:spPr>
          <a:xfrm rot="16200000" flipH="1">
            <a:off x="4857750" y="4324350"/>
            <a:ext cx="1752600" cy="1638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905000" y="533400"/>
            <a:ext cx="5562600" cy="584775"/>
          </a:xfrm>
          <a:prstGeom prst="rect">
            <a:avLst/>
          </a:prstGeom>
          <a:noFill/>
        </p:spPr>
        <p:txBody>
          <a:bodyPr wrap="square" rtlCol="0">
            <a:spAutoFit/>
          </a:bodyPr>
          <a:lstStyle/>
          <a:p>
            <a:r>
              <a:rPr lang="en-US" sz="3200" dirty="0" smtClean="0">
                <a:solidFill>
                  <a:schemeClr val="bg1"/>
                </a:solidFill>
                <a:latin typeface="Arial Rounded MT Bold" pitchFamily="34" charset="0"/>
              </a:rPr>
              <a:t>Features of Patient Module</a:t>
            </a:r>
          </a:p>
        </p:txBody>
      </p:sp>
      <p:pic>
        <p:nvPicPr>
          <p:cNvPr id="11" name="Picture 10" descr="patient.png"/>
          <p:cNvPicPr>
            <a:picLocks noChangeAspect="1"/>
          </p:cNvPicPr>
          <p:nvPr/>
        </p:nvPicPr>
        <p:blipFill>
          <a:blip r:embed="rId2"/>
          <a:stretch>
            <a:fillRect/>
          </a:stretch>
        </p:blipFill>
        <p:spPr>
          <a:xfrm>
            <a:off x="304800" y="2381692"/>
            <a:ext cx="3200400" cy="4019107"/>
          </a:xfrm>
          <a:prstGeom prst="rect">
            <a:avLst/>
          </a:prstGeom>
          <a:ln>
            <a:noFill/>
          </a:ln>
          <a:effectLst>
            <a:softEdge rad="112500"/>
          </a:effectLst>
        </p:spPr>
      </p:pic>
      <p:sp>
        <p:nvSpPr>
          <p:cNvPr id="12" name="Rectangle 11"/>
          <p:cNvSpPr/>
          <p:nvPr/>
        </p:nvSpPr>
        <p:spPr>
          <a:xfrm>
            <a:off x="4267200" y="3429000"/>
            <a:ext cx="2057400" cy="4572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Rounded MT Bold" pitchFamily="34" charset="0"/>
              </a:rPr>
              <a:t>PATIENT</a:t>
            </a:r>
            <a:endParaRPr lang="en-US" b="1" dirty="0">
              <a:solidFill>
                <a:schemeClr val="tx1"/>
              </a:solidFill>
              <a:latin typeface="Arial Rounded MT Bold" pitchFamily="34" charset="0"/>
            </a:endParaRPr>
          </a:p>
        </p:txBody>
      </p:sp>
      <p:sp>
        <p:nvSpPr>
          <p:cNvPr id="14" name="Oval 13"/>
          <p:cNvSpPr/>
          <p:nvPr/>
        </p:nvSpPr>
        <p:spPr>
          <a:xfrm>
            <a:off x="5257800" y="5029200"/>
            <a:ext cx="2971800" cy="10668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itchFamily="34" charset="0"/>
              </a:rPr>
              <a:t>View Their Details using their ID</a:t>
            </a:r>
            <a:endParaRPr lang="en-US" dirty="0">
              <a:solidFill>
                <a:schemeClr val="tx1"/>
              </a:solidFill>
              <a:latin typeface="Arial Rounded MT Bold" pitchFamily="34" charset="0"/>
            </a:endParaRPr>
          </a:p>
        </p:txBody>
      </p:sp>
      <p:cxnSp>
        <p:nvCxnSpPr>
          <p:cNvPr id="19" name="Elbow Connector 18"/>
          <p:cNvCxnSpPr/>
          <p:nvPr/>
        </p:nvCxnSpPr>
        <p:spPr>
          <a:xfrm rot="16200000" flipH="1">
            <a:off x="5219700" y="4000500"/>
            <a:ext cx="1066800" cy="83820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0" y="13716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1F497D"/>
      </a:dk2>
      <a:lt2>
        <a:srgbClr val="EEECE1"/>
      </a:lt2>
      <a:accent1>
        <a:srgbClr val="548DD4"/>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627</TotalTime>
  <Words>490</Words>
  <Application>Microsoft Office PowerPoint</Application>
  <PresentationFormat>On-screen Show (4:3)</PresentationFormat>
  <Paragraphs>97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HOSPITAL  MANAGEMENT SYSTEM</vt:lpstr>
      <vt:lpstr>Slide 2</vt:lpstr>
      <vt:lpstr>Objectives</vt:lpstr>
      <vt:lpstr>Need Of HMS</vt:lpstr>
      <vt:lpstr>Proposed System</vt:lpstr>
      <vt:lpstr>Technologies Used</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 SYSTEM</dc:title>
  <dc:creator>welcome</dc:creator>
  <cp:lastModifiedBy>welcome</cp:lastModifiedBy>
  <cp:revision>57</cp:revision>
  <dcterms:created xsi:type="dcterms:W3CDTF">2022-05-29T08:16:31Z</dcterms:created>
  <dcterms:modified xsi:type="dcterms:W3CDTF">2022-06-02T12:25:39Z</dcterms:modified>
</cp:coreProperties>
</file>