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https://github.com/dharshiniviji/NM-CC2.git" TargetMode="External" Type="http://schemas.openxmlformats.org/officeDocument/2006/relationships/hyperlink"/></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653315" y="5133975"/>
            <a:ext cx="7648750" cy="2168144"/>
          </a:xfrm>
          <a:prstGeom prst="rect">
            <a:avLst/>
          </a:prstGeom>
        </p:spPr>
        <p:txBody>
          <a:bodyPr anchor="t" rtlCol="false" tIns="0" lIns="0" bIns="0" rIns="0">
            <a:spAutoFit/>
          </a:bodyPr>
          <a:lstStyle/>
          <a:p>
            <a:pPr algn="l">
              <a:lnSpc>
                <a:spcPts val="5638"/>
              </a:lnSpc>
            </a:pPr>
            <a:r>
              <a:rPr lang="en-US" sz="4800">
                <a:solidFill>
                  <a:srgbClr val="223669"/>
                </a:solidFill>
                <a:latin typeface="Arimo Bold"/>
              </a:rPr>
              <a:t>“TO-DO-LISTS”</a:t>
            </a:r>
          </a:p>
          <a:p>
            <a:pPr algn="l">
              <a:lnSpc>
                <a:spcPts val="5634"/>
              </a:lnSpc>
            </a:pPr>
          </a:p>
          <a:p>
            <a:pPr algn="l">
              <a:lnSpc>
                <a:spcPts val="5638"/>
              </a:lnSpc>
            </a:pPr>
            <a:r>
              <a:rPr lang="en-US" sz="4800">
                <a:solidFill>
                  <a:srgbClr val="223669"/>
                </a:solidFill>
                <a:latin typeface="Arimo Bold"/>
              </a:rPr>
              <a:t>Task - 1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23669"/>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903126" y="5010289"/>
          <a:ext cx="9817100" cy="3409950"/>
        </p:xfrm>
        <a:graphic>
          <a:graphicData uri="http://schemas.openxmlformats.org/drawingml/2006/table">
            <a:tbl>
              <a:tblPr/>
              <a:tblGrid>
                <a:gridCol w="3272366"/>
                <a:gridCol w="3673812"/>
                <a:gridCol w="2870922"/>
              </a:tblGrid>
              <a:tr h="838039">
                <a:tc>
                  <a:txBody>
                    <a:bodyPr anchor="t" rtlCol="false"/>
                    <a:lstStyle/>
                    <a:p>
                      <a:pPr algn="l">
                        <a:lnSpc>
                          <a:spcPts val="1679"/>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l">
                        <a:lnSpc>
                          <a:spcPts val="1679"/>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l">
                        <a:lnSpc>
                          <a:spcPts val="1679"/>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r>
              <a:tr h="857304">
                <a:tc>
                  <a:txBody>
                    <a:bodyPr anchor="t" rtlCol="false"/>
                    <a:lstStyle/>
                    <a:p>
                      <a:pPr algn="ctr">
                        <a:lnSpc>
                          <a:spcPts val="2940"/>
                        </a:lnSpc>
                        <a:defRPr/>
                      </a:pPr>
                      <a:r>
                        <a:rPr lang="en-US" sz="2100">
                          <a:solidFill>
                            <a:srgbClr val="FFFFFF"/>
                          </a:solidFill>
                          <a:latin typeface="Arimo"/>
                        </a:rPr>
                        <a:t>au910020104001</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l">
                        <a:lnSpc>
                          <a:spcPts val="1679"/>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r>
                        <a:rPr lang="en-US" sz="2000">
                          <a:solidFill>
                            <a:srgbClr val="FFFFFF"/>
                          </a:solidFill>
                          <a:latin typeface="Arimo"/>
                        </a:rPr>
                        <a:t>CC2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57304">
                <a:tc>
                  <a:txBody>
                    <a:bodyPr anchor="t" rtlCol="false"/>
                    <a:lstStyle/>
                    <a:p>
                      <a:pPr algn="ctr">
                        <a:lnSpc>
                          <a:spcPts val="2940"/>
                        </a:lnSpc>
                        <a:defRPr/>
                      </a:pPr>
                      <a:r>
                        <a:rPr lang="en-US" sz="2100">
                          <a:solidFill>
                            <a:srgbClr val="FFFFFF"/>
                          </a:solidFill>
                          <a:latin typeface="Arimo"/>
                        </a:rPr>
                        <a:t>au910020104303</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l">
                        <a:lnSpc>
                          <a:spcPts val="1679"/>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r>
                        <a:rPr lang="en-US" sz="2000">
                          <a:solidFill>
                            <a:srgbClr val="FFFFFF"/>
                          </a:solidFill>
                          <a:latin typeface="Arimo"/>
                        </a:rPr>
                        <a:t>CC2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57304">
                <a:tc>
                  <a:txBody>
                    <a:bodyPr anchor="t" rtlCol="false"/>
                    <a:lstStyle/>
                    <a:p>
                      <a:pPr algn="ctr">
                        <a:lnSpc>
                          <a:spcPts val="2940"/>
                        </a:lnSpc>
                        <a:defRPr/>
                      </a:pPr>
                      <a:r>
                        <a:rPr lang="en-US" sz="2100">
                          <a:solidFill>
                            <a:srgbClr val="FFFFFF"/>
                          </a:solidFill>
                          <a:latin typeface="Arimo"/>
                        </a:rPr>
                        <a:t>au910020104308</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l">
                        <a:lnSpc>
                          <a:spcPts val="1679"/>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r>
                        <a:rPr lang="en-US" sz="2000">
                          <a:solidFill>
                            <a:srgbClr val="FFFFFF"/>
                          </a:solidFill>
                          <a:latin typeface="Arimo"/>
                        </a:rPr>
                        <a:t>CC2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grpSp>
        <p:nvGrpSpPr>
          <p:cNvPr name="Group 3" id="3"/>
          <p:cNvGrpSpPr/>
          <p:nvPr/>
        </p:nvGrpSpPr>
        <p:grpSpPr>
          <a:xfrm rot="0">
            <a:off x="11530540" y="1758699"/>
            <a:ext cx="6282724" cy="6282724"/>
            <a:chOff x="0" y="0"/>
            <a:chExt cx="8376965" cy="8376965"/>
          </a:xfrm>
        </p:grpSpPr>
        <p:sp>
          <p:nvSpPr>
            <p:cNvPr name="Freeform 4" id="4"/>
            <p:cNvSpPr/>
            <p:nvPr/>
          </p:nvSpPr>
          <p:spPr>
            <a:xfrm flipH="false" flipV="false" rot="0">
              <a:off x="0" y="0"/>
              <a:ext cx="8376920" cy="8376920"/>
            </a:xfrm>
            <a:custGeom>
              <a:avLst/>
              <a:gdLst/>
              <a:ahLst/>
              <a:cxnLst/>
              <a:rect r="r" b="b" t="t" l="l"/>
              <a:pathLst>
                <a:path h="8376920" w="8376920">
                  <a:moveTo>
                    <a:pt x="0" y="0"/>
                  </a:moveTo>
                  <a:lnTo>
                    <a:pt x="8376920" y="0"/>
                  </a:lnTo>
                  <a:lnTo>
                    <a:pt x="8376920" y="8376920"/>
                  </a:lnTo>
                  <a:lnTo>
                    <a:pt x="0" y="8376920"/>
                  </a:lnTo>
                  <a:lnTo>
                    <a:pt x="0" y="0"/>
                  </a:lnTo>
                  <a:close/>
                </a:path>
              </a:pathLst>
            </a:custGeom>
            <a:blipFill>
              <a:blip r:embed="rId2"/>
              <a:stretch>
                <a:fillRect l="0" t="0" r="0" b="0"/>
              </a:stretch>
            </a:blipFill>
          </p:spPr>
        </p:sp>
      </p:grpSp>
      <p:sp>
        <p:nvSpPr>
          <p:cNvPr name="TextBox 5" id="5"/>
          <p:cNvSpPr txBox="true"/>
          <p:nvPr/>
        </p:nvSpPr>
        <p:spPr>
          <a:xfrm rot="0">
            <a:off x="903126" y="344856"/>
            <a:ext cx="7572656" cy="615823"/>
          </a:xfrm>
          <a:prstGeom prst="rect">
            <a:avLst/>
          </a:prstGeom>
        </p:spPr>
        <p:txBody>
          <a:bodyPr anchor="t" rtlCol="false" tIns="0" lIns="0" bIns="0" rIns="0">
            <a:spAutoFit/>
          </a:bodyPr>
          <a:lstStyle/>
          <a:p>
            <a:pPr algn="l">
              <a:lnSpc>
                <a:spcPts val="4766"/>
              </a:lnSpc>
            </a:pPr>
            <a:r>
              <a:rPr lang="en-US" sz="3700" spc="-20">
                <a:solidFill>
                  <a:srgbClr val="C88C32"/>
                </a:solidFill>
                <a:latin typeface="Arimo Bold"/>
              </a:rPr>
              <a:t>PROJECT DESCRIPTION</a:t>
            </a:r>
          </a:p>
        </p:txBody>
      </p:sp>
      <p:sp>
        <p:nvSpPr>
          <p:cNvPr name="TextBox 6" id="6"/>
          <p:cNvSpPr txBox="true"/>
          <p:nvPr/>
        </p:nvSpPr>
        <p:spPr>
          <a:xfrm rot="0">
            <a:off x="1028700" y="5419720"/>
            <a:ext cx="2872286" cy="473470"/>
          </a:xfrm>
          <a:prstGeom prst="rect">
            <a:avLst/>
          </a:prstGeom>
        </p:spPr>
        <p:txBody>
          <a:bodyPr anchor="t" rtlCol="false" tIns="0" lIns="0" bIns="0" rIns="0">
            <a:spAutoFit/>
          </a:bodyPr>
          <a:lstStyle/>
          <a:p>
            <a:pPr algn="l">
              <a:lnSpc>
                <a:spcPts val="3126"/>
              </a:lnSpc>
            </a:pPr>
            <a:r>
              <a:rPr lang="en-US" sz="2799">
                <a:solidFill>
                  <a:srgbClr val="C88C32"/>
                </a:solidFill>
                <a:latin typeface="Arimo Bold"/>
              </a:rPr>
              <a:t>LMS Username</a:t>
            </a:r>
          </a:p>
        </p:txBody>
      </p:sp>
      <p:sp>
        <p:nvSpPr>
          <p:cNvPr name="TextBox 7" id="7"/>
          <p:cNvSpPr txBox="true"/>
          <p:nvPr/>
        </p:nvSpPr>
        <p:spPr>
          <a:xfrm rot="0">
            <a:off x="4991273" y="5419720"/>
            <a:ext cx="1273322" cy="473470"/>
          </a:xfrm>
          <a:prstGeom prst="rect">
            <a:avLst/>
          </a:prstGeom>
        </p:spPr>
        <p:txBody>
          <a:bodyPr anchor="t" rtlCol="false" tIns="0" lIns="0" bIns="0" rIns="0">
            <a:spAutoFit/>
          </a:bodyPr>
          <a:lstStyle/>
          <a:p>
            <a:pPr algn="l">
              <a:lnSpc>
                <a:spcPts val="3126"/>
              </a:lnSpc>
            </a:pPr>
            <a:r>
              <a:rPr lang="en-US" sz="2799">
                <a:solidFill>
                  <a:srgbClr val="C88C32"/>
                </a:solidFill>
                <a:latin typeface="Arimo Bold"/>
              </a:rPr>
              <a:t>Name</a:t>
            </a:r>
          </a:p>
        </p:txBody>
      </p:sp>
      <p:sp>
        <p:nvSpPr>
          <p:cNvPr name="TextBox 8" id="8"/>
          <p:cNvSpPr txBox="true"/>
          <p:nvPr/>
        </p:nvSpPr>
        <p:spPr>
          <a:xfrm rot="0">
            <a:off x="8260354" y="5419720"/>
            <a:ext cx="1292770" cy="419989"/>
          </a:xfrm>
          <a:prstGeom prst="rect">
            <a:avLst/>
          </a:prstGeom>
        </p:spPr>
        <p:txBody>
          <a:bodyPr anchor="t" rtlCol="false" tIns="0" lIns="0" bIns="0" rIns="0">
            <a:spAutoFit/>
          </a:bodyPr>
          <a:lstStyle/>
          <a:p>
            <a:pPr algn="l">
              <a:lnSpc>
                <a:spcPts val="3126"/>
              </a:lnSpc>
            </a:pPr>
            <a:r>
              <a:rPr lang="en-US" sz="2799">
                <a:solidFill>
                  <a:srgbClr val="C88C32"/>
                </a:solidFill>
                <a:latin typeface="Arimo Bold"/>
              </a:rPr>
              <a:t>Batch</a:t>
            </a:r>
          </a:p>
        </p:txBody>
      </p:sp>
      <p:sp>
        <p:nvSpPr>
          <p:cNvPr name="TextBox 9" id="9"/>
          <p:cNvSpPr txBox="true"/>
          <p:nvPr/>
        </p:nvSpPr>
        <p:spPr>
          <a:xfrm rot="0">
            <a:off x="4469897" y="6103552"/>
            <a:ext cx="2987207" cy="352933"/>
          </a:xfrm>
          <a:prstGeom prst="rect">
            <a:avLst/>
          </a:prstGeom>
        </p:spPr>
        <p:txBody>
          <a:bodyPr anchor="t" rtlCol="false" tIns="0" lIns="0" bIns="0" rIns="0">
            <a:spAutoFit/>
          </a:bodyPr>
          <a:lstStyle/>
          <a:p>
            <a:pPr algn="ctr">
              <a:lnSpc>
                <a:spcPts val="2545"/>
              </a:lnSpc>
            </a:pPr>
            <a:r>
              <a:rPr lang="en-US" sz="2000">
                <a:solidFill>
                  <a:srgbClr val="FFFFFF"/>
                </a:solidFill>
                <a:latin typeface="Arial"/>
              </a:rPr>
              <a:t>AATHAVA JAYANTH.AS </a:t>
            </a:r>
          </a:p>
        </p:txBody>
      </p:sp>
      <p:sp>
        <p:nvSpPr>
          <p:cNvPr name="TextBox 10" id="10"/>
          <p:cNvSpPr txBox="true"/>
          <p:nvPr/>
        </p:nvSpPr>
        <p:spPr>
          <a:xfrm rot="0">
            <a:off x="4864283" y="6894635"/>
            <a:ext cx="1914525" cy="314833"/>
          </a:xfrm>
          <a:prstGeom prst="rect">
            <a:avLst/>
          </a:prstGeom>
        </p:spPr>
        <p:txBody>
          <a:bodyPr anchor="t" rtlCol="false" tIns="0" lIns="0" bIns="0" rIns="0">
            <a:spAutoFit/>
          </a:bodyPr>
          <a:lstStyle/>
          <a:p>
            <a:pPr algn="ctr">
              <a:lnSpc>
                <a:spcPts val="2545"/>
              </a:lnSpc>
            </a:pPr>
            <a:r>
              <a:rPr lang="en-US" sz="2000">
                <a:solidFill>
                  <a:srgbClr val="FFFFFF"/>
                </a:solidFill>
                <a:latin typeface="Arimo"/>
              </a:rPr>
              <a:t>DHARSHINI.A</a:t>
            </a:r>
          </a:p>
        </p:txBody>
      </p:sp>
      <p:sp>
        <p:nvSpPr>
          <p:cNvPr name="TextBox 11" id="11"/>
          <p:cNvSpPr txBox="true"/>
          <p:nvPr/>
        </p:nvSpPr>
        <p:spPr>
          <a:xfrm rot="0">
            <a:off x="1028700" y="1525695"/>
            <a:ext cx="9173113" cy="3027394"/>
          </a:xfrm>
          <a:prstGeom prst="rect">
            <a:avLst/>
          </a:prstGeom>
        </p:spPr>
        <p:txBody>
          <a:bodyPr anchor="t" rtlCol="false" tIns="0" lIns="0" bIns="0" rIns="0">
            <a:spAutoFit/>
          </a:bodyPr>
          <a:lstStyle/>
          <a:p>
            <a:pPr algn="just">
              <a:lnSpc>
                <a:spcPts val="2554"/>
              </a:lnSpc>
            </a:pPr>
            <a:r>
              <a:rPr lang="en-US" sz="2643">
                <a:solidFill>
                  <a:srgbClr val="FFFFFF"/>
                </a:solidFill>
                <a:latin typeface="Arial"/>
              </a:rPr>
              <a:t>A to-do list app helps users organize tasks, activities, and priorities. Users can create, manage, and categorize tasks, set deadlines, add notes, and mark items as completed. Some apps offer features like reminders, due dates, subtasks, and priority levels, allowing for efficient time management and productivity tracking. The goal is to help users stay organized, focused, and on top of their daily responsibilities and goals</a:t>
            </a:r>
          </a:p>
          <a:p>
            <a:pPr algn="just">
              <a:lnSpc>
                <a:spcPts val="3366"/>
              </a:lnSpc>
            </a:pPr>
          </a:p>
        </p:txBody>
      </p:sp>
      <p:sp>
        <p:nvSpPr>
          <p:cNvPr name="TextBox 12" id="12"/>
          <p:cNvSpPr txBox="true"/>
          <p:nvPr/>
        </p:nvSpPr>
        <p:spPr>
          <a:xfrm rot="0">
            <a:off x="5001476" y="7631848"/>
            <a:ext cx="1777332" cy="352933"/>
          </a:xfrm>
          <a:prstGeom prst="rect">
            <a:avLst/>
          </a:prstGeom>
        </p:spPr>
        <p:txBody>
          <a:bodyPr anchor="t" rtlCol="false" tIns="0" lIns="0" bIns="0" rIns="0">
            <a:spAutoFit/>
          </a:bodyPr>
          <a:lstStyle/>
          <a:p>
            <a:pPr algn="ctr">
              <a:lnSpc>
                <a:spcPts val="2545"/>
              </a:lnSpc>
            </a:pPr>
            <a:r>
              <a:rPr lang="en-US" sz="2000">
                <a:solidFill>
                  <a:srgbClr val="FFFFFF"/>
                </a:solidFill>
                <a:latin typeface="Arial"/>
              </a:rPr>
              <a:t>PRAVEEN .M</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74408" y="415212"/>
            <a:ext cx="2837574" cy="657837"/>
          </a:xfrm>
          <a:prstGeom prst="rect">
            <a:avLst/>
          </a:prstGeom>
        </p:spPr>
        <p:txBody>
          <a:bodyPr anchor="t" rtlCol="false" tIns="0" lIns="0" bIns="0" rIns="0">
            <a:spAutoFit/>
          </a:bodyPr>
          <a:lstStyle/>
          <a:p>
            <a:pPr algn="l">
              <a:lnSpc>
                <a:spcPts val="4689"/>
              </a:lnSpc>
            </a:pPr>
            <a:r>
              <a:rPr lang="en-US" sz="3600">
                <a:solidFill>
                  <a:srgbClr val="223669"/>
                </a:solidFill>
                <a:latin typeface="Arimo Bold"/>
              </a:rPr>
              <a:t>TASK - 1</a:t>
            </a:r>
          </a:p>
        </p:txBody>
      </p:sp>
      <p:sp>
        <p:nvSpPr>
          <p:cNvPr name="TextBox 3" id="3"/>
          <p:cNvSpPr txBox="true"/>
          <p:nvPr/>
        </p:nvSpPr>
        <p:spPr>
          <a:xfrm rot="0">
            <a:off x="1146598" y="1155040"/>
            <a:ext cx="6335840" cy="596519"/>
          </a:xfrm>
          <a:prstGeom prst="rect">
            <a:avLst/>
          </a:prstGeom>
        </p:spPr>
        <p:txBody>
          <a:bodyPr anchor="t" rtlCol="false" tIns="0" lIns="0" bIns="0" rIns="0">
            <a:spAutoFit/>
          </a:bodyPr>
          <a:lstStyle/>
          <a:p>
            <a:pPr algn="l">
              <a:lnSpc>
                <a:spcPts val="4168"/>
              </a:lnSpc>
            </a:pPr>
            <a:r>
              <a:rPr lang="en-US" sz="3200">
                <a:solidFill>
                  <a:srgbClr val="0B5394"/>
                </a:solidFill>
                <a:latin typeface="Arimo Bold"/>
              </a:rPr>
              <a:t>Merits </a:t>
            </a:r>
          </a:p>
        </p:txBody>
      </p:sp>
      <p:sp>
        <p:nvSpPr>
          <p:cNvPr name="TextBox 4" id="4"/>
          <p:cNvSpPr txBox="true"/>
          <p:nvPr/>
        </p:nvSpPr>
        <p:spPr>
          <a:xfrm rot="0">
            <a:off x="-2022977" y="5467353"/>
            <a:ext cx="8100641" cy="739117"/>
          </a:xfrm>
          <a:prstGeom prst="rect">
            <a:avLst/>
          </a:prstGeom>
        </p:spPr>
        <p:txBody>
          <a:bodyPr anchor="t" rtlCol="false" tIns="0" lIns="0" bIns="0" rIns="0">
            <a:spAutoFit/>
          </a:bodyPr>
          <a:lstStyle/>
          <a:p>
            <a:pPr algn="ctr">
              <a:lnSpc>
                <a:spcPts val="5459"/>
              </a:lnSpc>
            </a:pPr>
            <a:r>
              <a:rPr lang="en-US" sz="3900">
                <a:solidFill>
                  <a:srgbClr val="0B5394"/>
                </a:solidFill>
                <a:latin typeface="Canva Sans Bold"/>
              </a:rPr>
              <a:t>Project Goals</a:t>
            </a:r>
          </a:p>
        </p:txBody>
      </p:sp>
      <p:sp>
        <p:nvSpPr>
          <p:cNvPr name="TextBox 5" id="5"/>
          <p:cNvSpPr txBox="true"/>
          <p:nvPr/>
        </p:nvSpPr>
        <p:spPr>
          <a:xfrm rot="0">
            <a:off x="573299" y="6177895"/>
            <a:ext cx="17141402" cy="3755380"/>
          </a:xfrm>
          <a:prstGeom prst="rect">
            <a:avLst/>
          </a:prstGeom>
        </p:spPr>
        <p:txBody>
          <a:bodyPr anchor="t" rtlCol="false" tIns="0" lIns="0" bIns="0" rIns="0">
            <a:spAutoFit/>
          </a:bodyPr>
          <a:lstStyle/>
          <a:p>
            <a:pPr>
              <a:lnSpc>
                <a:spcPts val="3373"/>
              </a:lnSpc>
            </a:pPr>
            <a:r>
              <a:rPr lang="en-US" sz="2698">
                <a:solidFill>
                  <a:srgbClr val="000000"/>
                </a:solidFill>
                <a:latin typeface="Arimo"/>
              </a:rPr>
              <a:t>1.Clarity: Define clear objectives for the project</a:t>
            </a:r>
          </a:p>
          <a:p>
            <a:pPr>
              <a:lnSpc>
                <a:spcPts val="3373"/>
              </a:lnSpc>
            </a:pPr>
            <a:r>
              <a:rPr lang="en-US" sz="2698">
                <a:solidFill>
                  <a:srgbClr val="000000"/>
                </a:solidFill>
                <a:latin typeface="Arimo"/>
              </a:rPr>
              <a:t>2.Specificity: Break down tasks into specific, achievable actions.</a:t>
            </a:r>
          </a:p>
          <a:p>
            <a:pPr>
              <a:lnSpc>
                <a:spcPts val="3373"/>
              </a:lnSpc>
            </a:pPr>
            <a:r>
              <a:rPr lang="en-US" sz="2698">
                <a:solidFill>
                  <a:srgbClr val="000000"/>
                </a:solidFill>
                <a:latin typeface="Arimo"/>
              </a:rPr>
              <a:t>3. Time-bound: Set deadlines for individual tasks or milestones.</a:t>
            </a:r>
          </a:p>
          <a:p>
            <a:pPr>
              <a:lnSpc>
                <a:spcPts val="3373"/>
              </a:lnSpc>
            </a:pPr>
            <a:r>
              <a:rPr lang="en-US" sz="2698">
                <a:solidFill>
                  <a:srgbClr val="000000"/>
                </a:solidFill>
                <a:latin typeface="Arimo"/>
              </a:rPr>
              <a:t>4. Measurable: Determine criteria to measure progress 5. Relevance: Ensure the goals align with the project's overall purpose.</a:t>
            </a:r>
          </a:p>
          <a:p>
            <a:pPr>
              <a:lnSpc>
                <a:spcPts val="3373"/>
              </a:lnSpc>
            </a:pPr>
            <a:r>
              <a:rPr lang="en-US" sz="2698">
                <a:solidFill>
                  <a:srgbClr val="000000"/>
                </a:solidFill>
                <a:latin typeface="Arimo"/>
              </a:rPr>
              <a:t>6.Realistic: Goals should be achievable within the project's constraints.</a:t>
            </a:r>
          </a:p>
          <a:p>
            <a:pPr>
              <a:lnSpc>
                <a:spcPts val="3373"/>
              </a:lnSpc>
            </a:pPr>
            <a:r>
              <a:rPr lang="en-US" sz="2698">
                <a:solidFill>
                  <a:srgbClr val="000000"/>
                </a:solidFill>
                <a:latin typeface="Arimo"/>
              </a:rPr>
              <a:t>7.Prioritization: Establish a system for task prioritization to manage workload effectively.</a:t>
            </a:r>
          </a:p>
          <a:p>
            <a:pPr>
              <a:lnSpc>
                <a:spcPts val="3373"/>
              </a:lnSpc>
            </a:pPr>
            <a:r>
              <a:rPr lang="en-US" sz="2698">
                <a:solidFill>
                  <a:srgbClr val="000000"/>
                </a:solidFill>
                <a:latin typeface="Arimo"/>
              </a:rPr>
              <a:t>8.Flexibility: Allow for adjustments and flexibility in case of unforeseen changes or challenges</a:t>
            </a:r>
          </a:p>
          <a:p>
            <a:pPr algn="l">
              <a:lnSpc>
                <a:spcPts val="3124"/>
              </a:lnSpc>
            </a:pPr>
          </a:p>
        </p:txBody>
      </p:sp>
      <p:sp>
        <p:nvSpPr>
          <p:cNvPr name="TextBox 6" id="6"/>
          <p:cNvSpPr txBox="true"/>
          <p:nvPr/>
        </p:nvSpPr>
        <p:spPr>
          <a:xfrm rot="0">
            <a:off x="876570" y="866775"/>
            <a:ext cx="8682117" cy="4676778"/>
          </a:xfrm>
          <a:prstGeom prst="rect">
            <a:avLst/>
          </a:prstGeom>
        </p:spPr>
        <p:txBody>
          <a:bodyPr anchor="t" rtlCol="false" tIns="0" lIns="0" bIns="0" rIns="0">
            <a:spAutoFit/>
          </a:bodyPr>
          <a:lstStyle/>
          <a:p>
            <a:pPr algn="ctr">
              <a:lnSpc>
                <a:spcPts val="3387"/>
              </a:lnSpc>
            </a:pPr>
          </a:p>
          <a:p>
            <a:pPr algn="ctr">
              <a:lnSpc>
                <a:spcPts val="3387"/>
              </a:lnSpc>
            </a:pPr>
          </a:p>
          <a:p>
            <a:pPr algn="just">
              <a:lnSpc>
                <a:spcPts val="3387"/>
              </a:lnSpc>
            </a:pPr>
          </a:p>
          <a:p>
            <a:pPr algn="just">
              <a:lnSpc>
                <a:spcPts val="3387"/>
              </a:lnSpc>
            </a:pPr>
            <a:r>
              <a:rPr lang="en-US" sz="3032">
                <a:solidFill>
                  <a:srgbClr val="000000"/>
                </a:solidFill>
                <a:latin typeface="Arimo Bold"/>
              </a:rPr>
              <a:t>To-do lists offer a way to </a:t>
            </a:r>
          </a:p>
          <a:p>
            <a:pPr algn="just" marL="654749" indent="-327375" lvl="1">
              <a:lnSpc>
                <a:spcPts val="3387"/>
              </a:lnSpc>
              <a:buFont typeface="Arial"/>
              <a:buChar char="•"/>
            </a:pPr>
            <a:r>
              <a:rPr lang="en-US" sz="3032">
                <a:solidFill>
                  <a:srgbClr val="000000"/>
                </a:solidFill>
                <a:latin typeface="Arimo"/>
              </a:rPr>
              <a:t>increase productivity</a:t>
            </a:r>
          </a:p>
          <a:p>
            <a:pPr algn="just" marL="654749" indent="-327375" lvl="1">
              <a:lnSpc>
                <a:spcPts val="3387"/>
              </a:lnSpc>
              <a:buFont typeface="Arial"/>
              <a:buChar char="•"/>
            </a:pPr>
            <a:r>
              <a:rPr lang="en-US" sz="3032">
                <a:solidFill>
                  <a:srgbClr val="000000"/>
                </a:solidFill>
                <a:latin typeface="Arimo"/>
              </a:rPr>
              <a:t>stopping you from forgetting things</a:t>
            </a:r>
          </a:p>
          <a:p>
            <a:pPr algn="just" marL="654749" indent="-327375" lvl="1">
              <a:lnSpc>
                <a:spcPts val="3387"/>
              </a:lnSpc>
              <a:buFont typeface="Arial"/>
              <a:buChar char="•"/>
            </a:pPr>
            <a:r>
              <a:rPr lang="en-US" sz="3032">
                <a:solidFill>
                  <a:srgbClr val="000000"/>
                </a:solidFill>
                <a:latin typeface="Arimo"/>
              </a:rPr>
              <a:t> helps prioritise tasks</a:t>
            </a:r>
          </a:p>
          <a:p>
            <a:pPr algn="just" marL="654749" indent="-327375" lvl="1">
              <a:lnSpc>
                <a:spcPts val="3387"/>
              </a:lnSpc>
              <a:buFont typeface="Arial"/>
              <a:buChar char="•"/>
            </a:pPr>
            <a:r>
              <a:rPr lang="en-US" sz="3032">
                <a:solidFill>
                  <a:srgbClr val="000000"/>
                </a:solidFill>
                <a:latin typeface="Arimo"/>
              </a:rPr>
              <a:t>manage tasks effectively</a:t>
            </a:r>
          </a:p>
          <a:p>
            <a:pPr algn="just" marL="654749" indent="-327375" lvl="1">
              <a:lnSpc>
                <a:spcPts val="3387"/>
              </a:lnSpc>
              <a:buFont typeface="Arial"/>
              <a:buChar char="•"/>
            </a:pPr>
            <a:r>
              <a:rPr lang="en-US" sz="3032">
                <a:solidFill>
                  <a:srgbClr val="000000"/>
                </a:solidFill>
                <a:latin typeface="Arimo"/>
              </a:rPr>
              <a:t>use time wisely and improve time management</a:t>
            </a:r>
          </a:p>
          <a:p>
            <a:pPr algn="just">
              <a:lnSpc>
                <a:spcPts val="3387"/>
              </a:lnSpc>
            </a:pPr>
            <a:r>
              <a:rPr lang="en-US" sz="3032">
                <a:solidFill>
                  <a:srgbClr val="000000"/>
                </a:solidFill>
                <a:latin typeface="Arimo"/>
              </a:rPr>
              <a:t> </a:t>
            </a:r>
          </a:p>
          <a:p>
            <a:pPr algn="just">
              <a:lnSpc>
                <a:spcPts val="3388"/>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1074408" y="571787"/>
            <a:ext cx="5448331" cy="600837"/>
          </a:xfrm>
          <a:prstGeom prst="rect">
            <a:avLst/>
          </a:prstGeom>
        </p:spPr>
        <p:txBody>
          <a:bodyPr anchor="t" rtlCol="false" tIns="0" lIns="0" bIns="0" rIns="0">
            <a:spAutoFit/>
          </a:bodyPr>
          <a:lstStyle/>
          <a:p>
            <a:pPr algn="l">
              <a:lnSpc>
                <a:spcPts val="4689"/>
              </a:lnSpc>
            </a:pPr>
            <a:r>
              <a:rPr lang="en-US" sz="3600">
                <a:solidFill>
                  <a:srgbClr val="223669"/>
                </a:solidFill>
                <a:latin typeface="Arimo Bold"/>
              </a:rPr>
              <a:t>OUTCOMES</a:t>
            </a:r>
          </a:p>
        </p:txBody>
      </p:sp>
      <p:sp>
        <p:nvSpPr>
          <p:cNvPr name="TextBox 5" id="5"/>
          <p:cNvSpPr txBox="true"/>
          <p:nvPr/>
        </p:nvSpPr>
        <p:spPr>
          <a:xfrm rot="0">
            <a:off x="1198170" y="6077048"/>
            <a:ext cx="5967077" cy="657837"/>
          </a:xfrm>
          <a:prstGeom prst="rect">
            <a:avLst/>
          </a:prstGeom>
        </p:spPr>
        <p:txBody>
          <a:bodyPr anchor="t" rtlCol="false" tIns="0" lIns="0" bIns="0" rIns="0">
            <a:spAutoFit/>
          </a:bodyPr>
          <a:lstStyle/>
          <a:p>
            <a:pPr algn="l">
              <a:lnSpc>
                <a:spcPts val="4689"/>
              </a:lnSpc>
            </a:pPr>
            <a:r>
              <a:rPr lang="en-US" sz="3600">
                <a:solidFill>
                  <a:srgbClr val="C88C32"/>
                </a:solidFill>
                <a:latin typeface="Arimo Bold"/>
              </a:rPr>
              <a:t>Summary </a:t>
            </a:r>
          </a:p>
        </p:txBody>
      </p:sp>
      <p:sp>
        <p:nvSpPr>
          <p:cNvPr name="TextBox 6" id="6"/>
          <p:cNvSpPr txBox="true"/>
          <p:nvPr/>
        </p:nvSpPr>
        <p:spPr>
          <a:xfrm rot="0">
            <a:off x="1074408" y="1380806"/>
            <a:ext cx="12726739" cy="4299253"/>
          </a:xfrm>
          <a:prstGeom prst="rect">
            <a:avLst/>
          </a:prstGeom>
        </p:spPr>
        <p:txBody>
          <a:bodyPr anchor="t" rtlCol="false" tIns="0" lIns="0" bIns="0" rIns="0">
            <a:spAutoFit/>
          </a:bodyPr>
          <a:lstStyle/>
          <a:p>
            <a:pPr>
              <a:lnSpc>
                <a:spcPts val="3435"/>
              </a:lnSpc>
            </a:pPr>
          </a:p>
          <a:p>
            <a:pPr>
              <a:lnSpc>
                <a:spcPts val="3435"/>
              </a:lnSpc>
            </a:pPr>
            <a:r>
              <a:rPr lang="en-US" sz="2699">
                <a:solidFill>
                  <a:srgbClr val="000000"/>
                </a:solidFill>
                <a:latin typeface="Arimo"/>
              </a:rPr>
              <a:t>l. Increased Productivity</a:t>
            </a:r>
          </a:p>
          <a:p>
            <a:pPr>
              <a:lnSpc>
                <a:spcPts val="3435"/>
              </a:lnSpc>
            </a:pPr>
            <a:r>
              <a:rPr lang="en-US" sz="2699">
                <a:solidFill>
                  <a:srgbClr val="000000"/>
                </a:solidFill>
                <a:latin typeface="Arimo"/>
              </a:rPr>
              <a:t>2.Task Management</a:t>
            </a:r>
          </a:p>
          <a:p>
            <a:pPr>
              <a:lnSpc>
                <a:spcPts val="3435"/>
              </a:lnSpc>
            </a:pPr>
            <a:r>
              <a:rPr lang="en-US" sz="2699">
                <a:solidFill>
                  <a:srgbClr val="000000"/>
                </a:solidFill>
                <a:latin typeface="Arimo"/>
              </a:rPr>
              <a:t>3.Reduced Stress</a:t>
            </a:r>
          </a:p>
          <a:p>
            <a:pPr>
              <a:lnSpc>
                <a:spcPts val="3435"/>
              </a:lnSpc>
            </a:pPr>
            <a:r>
              <a:rPr lang="en-US" sz="2699">
                <a:solidFill>
                  <a:srgbClr val="000000"/>
                </a:solidFill>
                <a:latin typeface="Arimo"/>
              </a:rPr>
              <a:t>4.Focus and Prioritization</a:t>
            </a:r>
          </a:p>
          <a:p>
            <a:pPr>
              <a:lnSpc>
                <a:spcPts val="3435"/>
              </a:lnSpc>
            </a:pPr>
            <a:r>
              <a:rPr lang="en-US" sz="2699">
                <a:solidFill>
                  <a:srgbClr val="000000"/>
                </a:solidFill>
                <a:latin typeface="Arimo"/>
              </a:rPr>
              <a:t>5.Accomplishment an Motivation</a:t>
            </a:r>
          </a:p>
          <a:p>
            <a:pPr>
              <a:lnSpc>
                <a:spcPts val="3435"/>
              </a:lnSpc>
            </a:pPr>
            <a:r>
              <a:rPr lang="en-US" sz="2699">
                <a:solidFill>
                  <a:srgbClr val="000000"/>
                </a:solidFill>
                <a:latin typeface="Arimo"/>
              </a:rPr>
              <a:t>6. Time Management</a:t>
            </a:r>
          </a:p>
          <a:p>
            <a:pPr>
              <a:lnSpc>
                <a:spcPts val="3435"/>
              </a:lnSpc>
            </a:pPr>
            <a:r>
              <a:rPr lang="en-US" sz="2699">
                <a:solidFill>
                  <a:srgbClr val="000000"/>
                </a:solidFill>
                <a:latin typeface="Arimo"/>
              </a:rPr>
              <a:t>7.Tracking Progress</a:t>
            </a:r>
          </a:p>
          <a:p>
            <a:pPr>
              <a:lnSpc>
                <a:spcPts val="3435"/>
              </a:lnSpc>
            </a:pPr>
            <a:r>
              <a:rPr lang="en-US" sz="2699">
                <a:solidFill>
                  <a:srgbClr val="000000"/>
                </a:solidFill>
                <a:latin typeface="Arimo"/>
              </a:rPr>
              <a:t>8.Adaptability</a:t>
            </a:r>
          </a:p>
          <a:p>
            <a:pPr algn="just">
              <a:lnSpc>
                <a:spcPts val="3436"/>
              </a:lnSpc>
            </a:pPr>
          </a:p>
        </p:txBody>
      </p:sp>
      <p:sp>
        <p:nvSpPr>
          <p:cNvPr name="TextBox 7" id="7"/>
          <p:cNvSpPr txBox="true"/>
          <p:nvPr/>
        </p:nvSpPr>
        <p:spPr>
          <a:xfrm rot="0">
            <a:off x="806518" y="6944435"/>
            <a:ext cx="17259300" cy="2156371"/>
          </a:xfrm>
          <a:prstGeom prst="rect">
            <a:avLst/>
          </a:prstGeom>
        </p:spPr>
        <p:txBody>
          <a:bodyPr anchor="t" rtlCol="false" tIns="0" lIns="0" bIns="0" rIns="0">
            <a:spAutoFit/>
          </a:bodyPr>
          <a:lstStyle/>
          <a:p>
            <a:pPr algn="just">
              <a:lnSpc>
                <a:spcPts val="3434"/>
              </a:lnSpc>
            </a:pPr>
            <a:r>
              <a:rPr lang="en-US" sz="2700">
                <a:solidFill>
                  <a:srgbClr val="000000"/>
                </a:solidFill>
                <a:latin typeface="Arimo"/>
              </a:rPr>
              <a:t>A to-do list is a valuable tool for task management. When creating one, prioritize important tasks, be specific, </a:t>
            </a:r>
          </a:p>
          <a:p>
            <a:pPr algn="just">
              <a:lnSpc>
                <a:spcPts val="3434"/>
              </a:lnSpc>
            </a:pPr>
            <a:r>
              <a:rPr lang="en-US" sz="2700">
                <a:solidFill>
                  <a:srgbClr val="000000"/>
                </a:solidFill>
                <a:latin typeface="Arimo"/>
              </a:rPr>
              <a:t>set deadlines, and break down larger tasks into smaller steps. Keep your list realistic and update it daily.</a:t>
            </a:r>
          </a:p>
          <a:p>
            <a:pPr algn="just">
              <a:lnSpc>
                <a:spcPts val="3434"/>
              </a:lnSpc>
            </a:pPr>
            <a:r>
              <a:rPr lang="en-US" sz="2700">
                <a:solidFill>
                  <a:srgbClr val="000000"/>
                </a:solidFill>
                <a:latin typeface="Arimo"/>
              </a:rPr>
              <a:t> Consider using digital tools for organization and flexibility. Celebrate completed tasks and avoid procrastination by tackling challenging items first. To-do lists help you stay organized and ensure nothing important</a:t>
            </a:r>
          </a:p>
          <a:p>
            <a:pPr algn="just">
              <a:lnSpc>
                <a:spcPts val="3436"/>
              </a:lnSpc>
            </a:pPr>
            <a:r>
              <a:rPr lang="en-US" sz="2700">
                <a:solidFill>
                  <a:srgbClr val="000000"/>
                </a:solidFill>
                <a:latin typeface="Arimo"/>
              </a:rPr>
              <a:t> is overlooked.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7258890" y="1750712"/>
            <a:ext cx="4367020" cy="651510"/>
          </a:xfrm>
          <a:prstGeom prst="rect">
            <a:avLst/>
          </a:prstGeom>
        </p:spPr>
        <p:txBody>
          <a:bodyPr anchor="t" rtlCol="false" tIns="0" lIns="0" bIns="0" rIns="0">
            <a:spAutoFit/>
          </a:bodyPr>
          <a:lstStyle/>
          <a:p>
            <a:pPr algn="l">
              <a:lnSpc>
                <a:spcPts val="4230"/>
              </a:lnSpc>
            </a:pPr>
            <a:r>
              <a:rPr lang="en-US" sz="3600">
                <a:solidFill>
                  <a:srgbClr val="FFFFFF"/>
                </a:solidFill>
                <a:latin typeface="Arimo Bold"/>
              </a:rPr>
              <a:t>Submission Github</a:t>
            </a:r>
          </a:p>
        </p:txBody>
      </p:sp>
      <p:sp>
        <p:nvSpPr>
          <p:cNvPr name="TextBox 5" id="5"/>
          <p:cNvSpPr txBox="true"/>
          <p:nvPr/>
        </p:nvSpPr>
        <p:spPr>
          <a:xfrm rot="0">
            <a:off x="8546916" y="4522794"/>
            <a:ext cx="5054548" cy="427838"/>
          </a:xfrm>
          <a:prstGeom prst="rect">
            <a:avLst/>
          </a:prstGeom>
        </p:spPr>
        <p:txBody>
          <a:bodyPr anchor="t" rtlCol="false" tIns="0" lIns="0" bIns="0" rIns="0">
            <a:spAutoFit/>
          </a:bodyPr>
          <a:lstStyle/>
          <a:p>
            <a:pPr algn="l">
              <a:lnSpc>
                <a:spcPts val="3290"/>
              </a:lnSpc>
            </a:pPr>
            <a:r>
              <a:rPr lang="en-US" sz="2799" u="sng">
                <a:solidFill>
                  <a:srgbClr val="0000FF"/>
                </a:solidFill>
                <a:latin typeface="Arimo Bold"/>
                <a:hlinkClick r:id="rId3" tooltip="https://github.com/dharshiniviji/NM-CC2.git"/>
              </a:rPr>
              <a:t>Github Link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DAFzqaSvZx8</dc:identifier>
  <dcterms:modified xsi:type="dcterms:W3CDTF">2011-08-01T06:04:30Z</dcterms:modified>
  <cp:revision>1</cp:revision>
  <dc:title>TO-DO-LIST  .pptx</dc:title>
</cp:coreProperties>
</file>