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6" autoAdjust="0"/>
    <p:restoredTop sz="94660"/>
  </p:normalViewPr>
  <p:slideViewPr>
    <p:cSldViewPr>
      <p:cViewPr varScale="1">
        <p:scale>
          <a:sx n="64" d="100"/>
          <a:sy n="64" d="100"/>
        </p:scale>
        <p:origin x="84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LL\Downloads\employee_data%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(dharshnee 3).ods]employee data (dharshnee 2)!PivotTable1</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'employee data (dharshnee 2)'!$B$3:$B$4</c:f>
              <c:strCache>
                <c:ptCount val="1"/>
                <c:pt idx="0">
                  <c:v>HIGH</c:v>
                </c:pt>
              </c:strCache>
            </c:strRef>
          </c:tx>
          <c:invertIfNegative val="0"/>
          <c:cat>
            <c:strRef>
              <c:f>'employee data (dharshnee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(dharshnee 2)'!$B$5:$B$15</c:f>
              <c:numCache>
                <c:formatCode>General</c:formatCode>
                <c:ptCount val="10"/>
                <c:pt idx="0">
                  <c:v>16</c:v>
                </c:pt>
                <c:pt idx="1">
                  <c:v>19</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18F-469A-9E84-89B5DCEE07E8}"/>
            </c:ext>
          </c:extLst>
        </c:ser>
        <c:ser>
          <c:idx val="1"/>
          <c:order val="1"/>
          <c:tx>
            <c:strRef>
              <c:f>'employee data (dharshnee 2)'!$C$3:$C$4</c:f>
              <c:strCache>
                <c:ptCount val="1"/>
                <c:pt idx="0">
                  <c:v>LOW</c:v>
                </c:pt>
              </c:strCache>
            </c:strRef>
          </c:tx>
          <c:invertIfNegative val="0"/>
          <c:cat>
            <c:strRef>
              <c:f>'employee data (dharshnee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(dharshnee 2)'!$C$5:$C$15</c:f>
              <c:numCache>
                <c:formatCode>General</c:formatCode>
                <c:ptCount val="10"/>
                <c:pt idx="0">
                  <c:v>52</c:v>
                </c:pt>
                <c:pt idx="1">
                  <c:v>67</c:v>
                </c:pt>
                <c:pt idx="2">
                  <c:v>61</c:v>
                </c:pt>
                <c:pt idx="3">
                  <c:v>53</c:v>
                </c:pt>
                <c:pt idx="4">
                  <c:v>56</c:v>
                </c:pt>
                <c:pt idx="5">
                  <c:v>50</c:v>
                </c:pt>
                <c:pt idx="6">
                  <c:v>63</c:v>
                </c:pt>
                <c:pt idx="7">
                  <c:v>55</c:v>
                </c:pt>
                <c:pt idx="8">
                  <c:v>57</c:v>
                </c:pt>
                <c:pt idx="9">
                  <c:v>55</c:v>
                </c:pt>
              </c:numCache>
            </c:numRef>
          </c:val>
          <c:extLst>
            <c:ext xmlns:c16="http://schemas.microsoft.com/office/drawing/2014/chart" uri="{C3380CC4-5D6E-409C-BE32-E72D297353CC}">
              <c16:uniqueId val="{00000001-418F-469A-9E84-89B5DCEE07E8}"/>
            </c:ext>
          </c:extLst>
        </c:ser>
        <c:ser>
          <c:idx val="2"/>
          <c:order val="2"/>
          <c:tx>
            <c:strRef>
              <c:f>'employee data (dharshnee 2)'!$D$3:$D$4</c:f>
              <c:strCache>
                <c:ptCount val="1"/>
                <c:pt idx="0">
                  <c:v>MED</c:v>
                </c:pt>
              </c:strCache>
            </c:strRef>
          </c:tx>
          <c:invertIfNegative val="0"/>
          <c:cat>
            <c:strRef>
              <c:f>'employee data (dharshnee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(dharshnee 2)'!$D$5:$D$15</c:f>
              <c:numCache>
                <c:formatCode>General</c:formatCode>
                <c:ptCount val="10"/>
                <c:pt idx="0">
                  <c:v>85</c:v>
                </c:pt>
                <c:pt idx="1">
                  <c:v>65</c:v>
                </c:pt>
                <c:pt idx="2">
                  <c:v>79</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18F-469A-9E84-89B5DCEE07E8}"/>
            </c:ext>
          </c:extLst>
        </c:ser>
        <c:ser>
          <c:idx val="3"/>
          <c:order val="3"/>
          <c:tx>
            <c:strRef>
              <c:f>'employee data (dharshnee 2)'!$E$3:$E$4</c:f>
              <c:strCache>
                <c:ptCount val="1"/>
                <c:pt idx="0">
                  <c:v>VERYHIGH</c:v>
                </c:pt>
              </c:strCache>
            </c:strRef>
          </c:tx>
          <c:invertIfNegative val="0"/>
          <c:cat>
            <c:strRef>
              <c:f>'employee data (dharshnee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(dharshnee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18F-469A-9E84-89B5DCEE07E8}"/>
            </c:ext>
          </c:extLst>
        </c:ser>
        <c:dLbls>
          <c:showLegendKey val="0"/>
          <c:showVal val="0"/>
          <c:showCatName val="0"/>
          <c:showSerName val="0"/>
          <c:showPercent val="0"/>
          <c:showBubbleSize val="0"/>
        </c:dLbls>
        <c:gapWidth val="150"/>
        <c:axId val="154615168"/>
        <c:axId val="157710976"/>
      </c:barChart>
      <c:catAx>
        <c:axId val="154615168"/>
        <c:scaling>
          <c:orientation val="minMax"/>
        </c:scaling>
        <c:delete val="0"/>
        <c:axPos val="b"/>
        <c:numFmt formatCode="General" sourceLinked="0"/>
        <c:majorTickMark val="out"/>
        <c:minorTickMark val="none"/>
        <c:tickLblPos val="nextTo"/>
        <c:crossAx val="157710976"/>
        <c:crosses val="autoZero"/>
        <c:auto val="1"/>
        <c:lblAlgn val="ctr"/>
        <c:lblOffset val="100"/>
        <c:noMultiLvlLbl val="0"/>
      </c:catAx>
      <c:valAx>
        <c:axId val="157710976"/>
        <c:scaling>
          <c:orientation val="minMax"/>
        </c:scaling>
        <c:delete val="0"/>
        <c:axPos val="l"/>
        <c:majorGridlines/>
        <c:numFmt formatCode="General" sourceLinked="1"/>
        <c:majorTickMark val="out"/>
        <c:minorTickMark val="none"/>
        <c:tickLblPos val="nextTo"/>
        <c:crossAx val="154615168"/>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203596"/>
            <a:ext cx="8610600" cy="2308324"/>
          </a:xfrm>
          <a:prstGeom prst="rect">
            <a:avLst/>
          </a:prstGeom>
          <a:noFill/>
        </p:spPr>
        <p:txBody>
          <a:bodyPr wrap="square" rtlCol="0">
            <a:spAutoFit/>
          </a:bodyPr>
          <a:lstStyle/>
          <a:p>
            <a:r>
              <a:rPr lang="en-US" sz="2400" dirty="0"/>
              <a:t>STUDENT NAME:DHARSHNEE.TS</a:t>
            </a:r>
          </a:p>
          <a:p>
            <a:r>
              <a:rPr lang="en-US" sz="2400" dirty="0"/>
              <a:t>REGISTER NO:122202148</a:t>
            </a:r>
          </a:p>
          <a:p>
            <a:r>
              <a:rPr lang="en-US" sz="2400" dirty="0"/>
              <a:t>DEPARTMENT:BCOM CS</a:t>
            </a:r>
          </a:p>
          <a:p>
            <a:r>
              <a:rPr lang="en-US" sz="2400" dirty="0"/>
              <a:t>COLLEGE:ANNA ADARSH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3E8E2B-1DB7-A781-753C-4203444B30FE}"/>
              </a:ext>
            </a:extLst>
          </p:cNvPr>
          <p:cNvSpPr txBox="1"/>
          <p:nvPr/>
        </p:nvSpPr>
        <p:spPr>
          <a:xfrm>
            <a:off x="1143000" y="1219200"/>
            <a:ext cx="7848600" cy="224676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Data collection </a:t>
            </a:r>
          </a:p>
          <a:p>
            <a:r>
              <a:rPr lang="en-US" sz="2800" dirty="0">
                <a:latin typeface="Times New Roman" panose="02020603050405020304" pitchFamily="18" charset="0"/>
                <a:cs typeface="Times New Roman" panose="02020603050405020304" pitchFamily="18" charset="0"/>
              </a:rPr>
              <a:t>Data cleaning </a:t>
            </a:r>
          </a:p>
          <a:p>
            <a:r>
              <a:rPr lang="en-US" sz="2800" dirty="0">
                <a:latin typeface="Times New Roman" panose="02020603050405020304" pitchFamily="18" charset="0"/>
                <a:cs typeface="Times New Roman" panose="02020603050405020304" pitchFamily="18" charset="0"/>
              </a:rPr>
              <a:t>Techniques </a:t>
            </a:r>
          </a:p>
          <a:p>
            <a:r>
              <a:rPr lang="en-US" sz="2800" dirty="0">
                <a:latin typeface="Times New Roman" panose="02020603050405020304" pitchFamily="18" charset="0"/>
                <a:cs typeface="Times New Roman" panose="02020603050405020304" pitchFamily="18" charset="0"/>
              </a:rPr>
              <a:t>Result</a:t>
            </a:r>
          </a:p>
          <a:p>
            <a:r>
              <a:rPr lang="en-US" sz="2800" dirty="0">
                <a:latin typeface="Times New Roman" panose="02020603050405020304" pitchFamily="18" charset="0"/>
                <a:cs typeface="Times New Roman" panose="02020603050405020304" pitchFamily="18" charset="0"/>
              </a:rPr>
              <a:t>Chart/ graph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068740775"/>
              </p:ext>
            </p:extLst>
          </p:nvPr>
        </p:nvGraphicFramePr>
        <p:xfrm>
          <a:off x="457200" y="1206500"/>
          <a:ext cx="8305800" cy="5438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74271A-D25D-05CF-1D55-B36ECDEE096A}"/>
              </a:ext>
            </a:extLst>
          </p:cNvPr>
          <p:cNvSpPr txBox="1"/>
          <p:nvPr/>
        </p:nvSpPr>
        <p:spPr>
          <a:xfrm>
            <a:off x="1066800" y="1295401"/>
            <a:ext cx="8088085" cy="452431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In conclusion, employee performance analysis using Excel provides a powerful and flexible tool for organizations to assess and enhance workforce productivity. By leveraging Excel's built-in functions and analytical capabilities, companies can generate accurate performance metrics, track progress over time, and make data-driven decisions. This not only facilitates effective performance appraisals but also supports targeted professional development, fostering a culture of continuous improvement and engagement within the workforce. Ultimately, Excel serves as a valuable resource for optimizing employee performance and aligning individual contributions with organizational goals.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D552834-7A6E-AC11-FEE6-19D0794E66CD}"/>
              </a:ext>
            </a:extLst>
          </p:cNvPr>
          <p:cNvSpPr txBox="1"/>
          <p:nvPr/>
        </p:nvSpPr>
        <p:spPr>
          <a:xfrm rot="10800000" flipV="1">
            <a:off x="834072" y="2266321"/>
            <a:ext cx="7319328" cy="2246769"/>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This document summarizes an analysis of employee performance evaluation and motivation. it outlines the interview methodology, which involved questionnaires with employees from various industries and department.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209800"/>
            <a:ext cx="8858249" cy="3046988"/>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•The employee performance analysis project aims too systematically evaluate and document the contributions of team members using excels. This analysis focuses on key metrics such as quality of work, timeliness, collaboration, and initiative throughout the project lifecycle by aggregating performance data, including individual roles and achievements, the projects provides a clear overview of each employee's impact on overall project success..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23465E7-4F16-975F-95DA-16FDFD7E5C8A}"/>
              </a:ext>
            </a:extLst>
          </p:cNvPr>
          <p:cNvSpPr txBox="1"/>
          <p:nvPr/>
        </p:nvSpPr>
        <p:spPr>
          <a:xfrm>
            <a:off x="533400" y="2019300"/>
            <a:ext cx="8820150" cy="3046988"/>
          </a:xfrm>
          <a:prstGeom prst="rect">
            <a:avLst/>
          </a:prstGeom>
          <a:noFill/>
        </p:spPr>
        <p:txBody>
          <a:bodyPr wrap="square">
            <a:spAutoFit/>
          </a:bodyPr>
          <a:lstStyle/>
          <a:p>
            <a:r>
              <a:rPr lang="en-IN" sz="2400" dirty="0"/>
              <a:t>The end users of the employee performance analysis using excel typically include project managers, team leaders, and human </a:t>
            </a:r>
            <a:r>
              <a:rPr lang="en-IN" sz="2400" dirty="0">
                <a:latin typeface="Times New Roman" panose="02020603050405020304" pitchFamily="18" charset="0"/>
                <a:cs typeface="Times New Roman" panose="02020603050405020304" pitchFamily="18" charset="0"/>
              </a:rPr>
              <a:t>resources</a:t>
            </a:r>
            <a:r>
              <a:rPr lang="en-IN" sz="2400" dirty="0"/>
              <a:t> personnel. Project managers and team leaders utilize the analysis to assess individual contributions, identify high performers, and provides targeted feedback for improvement. Human resources professionals may use the data to inform talent management decisions, such as promotions, training needs, performance appraisals.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15F86D5-20CF-DA41-D942-7CFEE391C0FC}"/>
              </a:ext>
            </a:extLst>
          </p:cNvPr>
          <p:cNvSpPr txBox="1"/>
          <p:nvPr/>
        </p:nvSpPr>
        <p:spPr>
          <a:xfrm>
            <a:off x="2819400" y="2019301"/>
            <a:ext cx="7164070" cy="452431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Conditional formatting- </a:t>
            </a:r>
            <a:r>
              <a:rPr lang="en-IN" sz="2400" dirty="0" err="1">
                <a:latin typeface="Times New Roman" panose="02020603050405020304" pitchFamily="18" charset="0"/>
                <a:cs typeface="Times New Roman" panose="02020603050405020304" pitchFamily="18" charset="0"/>
              </a:rPr>
              <a:t>missingFilter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removeFormula-performancePivot-summaryGragh</a:t>
            </a:r>
            <a:r>
              <a:rPr lang="en-IN" sz="2400" dirty="0">
                <a:latin typeface="Times New Roman" panose="02020603050405020304" pitchFamily="18" charset="0"/>
                <a:cs typeface="Times New Roman" panose="02020603050405020304" pitchFamily="18" charset="0"/>
              </a:rPr>
              <a:t>- data visualization, Our solution for employee performance analysis using Excel empowers organizations to effectively track, evaluate, and enhance employee productivity. By leveraging Excel's powerful data manipulation and visualization capabilities, managers can easily compile performance metrics, identify trends, and gain actionable insights. This approach not only streamlines the performance review process but also enables businesses to make data-driven decisions that foster employee development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6FF3934-8264-E66B-9EA8-CCBF3F960B32}"/>
              </a:ext>
            </a:extLst>
          </p:cNvPr>
          <p:cNvSpPr txBox="1"/>
          <p:nvPr/>
        </p:nvSpPr>
        <p:spPr>
          <a:xfrm>
            <a:off x="755332" y="1600200"/>
            <a:ext cx="9074468" cy="3785652"/>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Employee=- Kaggle26-features9-featuresEmp id-number Name-text Employee type Performance level Gender- male female Employee rating- number The employee performance analysis dataset consists of various metrics collected from a company's workforce to evaluate individual and team performance. It typically includes fields such as employee ID, name, department, job title, performance ratings, sales figures, attendance records, and training completion percentages. This dataset allows for a comprehensive analysis of trends over time, enabling managers to identify high-performing employees, assess training needs, and make informed HR decisions.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389115"/>
            <a:ext cx="670560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•Performance level =IFS(Z8&gt;=5, "VERY HIGH", Z8&gt;=4, "HIGH", Z8&gt;=3, "MED", TRUE,"LOW")•The "wow" in our employee performance analysis solution using Excel lies in its ability to transform raw data into actionable insights with unparalleled ease and efficiency. By harnessing powerful Excel features such as pivot tables, conditional formatting, and advanced charting tools, users can quickly visualize performance metrics, identify trends, and pinpoint areas for improvement.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639</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sentil kkumar</cp:lastModifiedBy>
  <cp:revision>18</cp:revision>
  <dcterms:created xsi:type="dcterms:W3CDTF">2024-03-29T15:07:22Z</dcterms:created>
  <dcterms:modified xsi:type="dcterms:W3CDTF">2024-09-01T16:33:00Z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