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rebuchet MS" charset="1" panose="020B0603020202020204"/>
      <p:regular r:id="rId10"/>
    </p:embeddedFont>
    <p:embeddedFont>
      <p:font typeface="Trebuchet MS Bold" charset="1" panose="020B0703020202020204"/>
      <p:regular r:id="rId11"/>
    </p:embeddedFont>
    <p:embeddedFont>
      <p:font typeface="Trebuchet MS Italics" charset="1" panose="020B0603020202090204"/>
      <p:regular r:id="rId12"/>
    </p:embeddedFont>
    <p:embeddedFont>
      <p:font typeface="Trebuchet MS Bold Italics" charset="1" panose="020B0703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dharshu2323/TNSDC-GenAI"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 Id="rId9"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3.png" Type="http://schemas.openxmlformats.org/officeDocument/2006/relationships/image"/><Relationship Id="rId9"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4.png" Type="http://schemas.openxmlformats.org/officeDocument/2006/relationships/image"/><Relationship Id="rId9"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5.jpeg" Type="http://schemas.openxmlformats.org/officeDocument/2006/relationships/image"/><Relationship Id="rId9" Target="../media/image1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1.jpeg" Type="http://schemas.openxmlformats.org/officeDocument/2006/relationships/image"/><Relationship Id="rId9"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9170" y="156209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2"/>
            <a:stretch>
              <a:fillRect l="0" t="0" r="0" b="0"/>
            </a:stretch>
          </a:blipFill>
        </p:spPr>
      </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1</a:t>
            </a:r>
          </a:p>
        </p:txBody>
      </p:sp>
      <p:sp>
        <p:nvSpPr>
          <p:cNvPr name="TextBox 9" id="9"/>
          <p:cNvSpPr txBox="true"/>
          <p:nvPr/>
        </p:nvSpPr>
        <p:spPr>
          <a:xfrm rot="0">
            <a:off x="9614159" y="3033260"/>
            <a:ext cx="3861097" cy="838962"/>
          </a:xfrm>
          <a:prstGeom prst="rect">
            <a:avLst/>
          </a:prstGeom>
        </p:spPr>
        <p:txBody>
          <a:bodyPr anchor="t" rtlCol="false" tIns="0" lIns="0" bIns="0" rIns="0">
            <a:spAutoFit/>
          </a:bodyPr>
          <a:lstStyle/>
          <a:p>
            <a:pPr algn="l">
              <a:lnSpc>
                <a:spcPts val="6782"/>
              </a:lnSpc>
            </a:pPr>
            <a:r>
              <a:rPr lang="en-US" sz="4844">
                <a:solidFill>
                  <a:srgbClr val="000000"/>
                </a:solidFill>
                <a:latin typeface="Trebuchet MS"/>
              </a:rPr>
              <a:t>K.DHARSHINI</a:t>
            </a:r>
          </a:p>
        </p:txBody>
      </p:sp>
      <p:sp>
        <p:nvSpPr>
          <p:cNvPr name="TextBox 10" id="10"/>
          <p:cNvSpPr txBox="true"/>
          <p:nvPr/>
        </p:nvSpPr>
        <p:spPr>
          <a:xfrm rot="0">
            <a:off x="9745975" y="4188690"/>
            <a:ext cx="4510777" cy="1241965"/>
          </a:xfrm>
          <a:prstGeom prst="rect">
            <a:avLst/>
          </a:prstGeom>
        </p:spPr>
        <p:txBody>
          <a:bodyPr anchor="t" rtlCol="false" tIns="0" lIns="0" bIns="0" rIns="0">
            <a:spAutoFit/>
          </a:bodyPr>
          <a:lstStyle/>
          <a:p>
            <a:pPr algn="l">
              <a:lnSpc>
                <a:spcPts val="5045"/>
              </a:lnSpc>
            </a:pPr>
            <a:r>
              <a:rPr lang="en-US" sz="3603">
                <a:solidFill>
                  <a:srgbClr val="2E946B"/>
                </a:solidFill>
                <a:latin typeface="Trebuchet MS Bold"/>
              </a:rPr>
              <a:t>NAAN MUDHALVAN </a:t>
            </a:r>
            <a:r>
              <a:rPr lang="en-US" sz="3603">
                <a:solidFill>
                  <a:srgbClr val="2E946B"/>
                </a:solidFill>
                <a:latin typeface="Trebuchet MS Bold"/>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Freeform 6" id="6"/>
          <p:cNvSpPr/>
          <p:nvPr/>
        </p:nvSpPr>
        <p:spPr>
          <a:xfrm flipH="false" flipV="false" rot="0">
            <a:off x="2621756" y="2915615"/>
            <a:ext cx="10889640" cy="5235404"/>
          </a:xfrm>
          <a:custGeom>
            <a:avLst/>
            <a:gdLst/>
            <a:ahLst/>
            <a:cxnLst/>
            <a:rect r="r" b="b" t="t" l="l"/>
            <a:pathLst>
              <a:path h="5235404" w="10889640">
                <a:moveTo>
                  <a:pt x="0" y="0"/>
                </a:moveTo>
                <a:lnTo>
                  <a:pt x="10889640" y="0"/>
                </a:lnTo>
                <a:lnTo>
                  <a:pt x="10889640" y="5235404"/>
                </a:lnTo>
                <a:lnTo>
                  <a:pt x="0" y="5235404"/>
                </a:lnTo>
                <a:lnTo>
                  <a:pt x="0" y="0"/>
                </a:lnTo>
                <a:close/>
              </a:path>
            </a:pathLst>
          </a:custGeom>
          <a:blipFill>
            <a:blip r:embed="rId9"/>
            <a:stretch>
              <a:fillRect l="0" t="0" r="0" b="0"/>
            </a:stretch>
          </a:blipFill>
        </p:spPr>
      </p:sp>
      <p:sp>
        <p:nvSpPr>
          <p:cNvPr name="TextBox 7" id="7"/>
          <p:cNvSpPr txBox="true"/>
          <p:nvPr/>
        </p:nvSpPr>
        <p:spPr>
          <a:xfrm rot="0">
            <a:off x="16972978" y="9674633"/>
            <a:ext cx="226600" cy="302714"/>
          </a:xfrm>
          <a:prstGeom prst="rect">
            <a:avLst/>
          </a:prstGeom>
        </p:spPr>
        <p:txBody>
          <a:bodyPr anchor="t" rtlCol="false" tIns="0" lIns="0" bIns="0" rIns="0">
            <a:spAutoFit/>
          </a:bodyPr>
          <a:lstStyle/>
          <a:p>
            <a:pPr algn="l">
              <a:lnSpc>
                <a:spcPts val="2362"/>
              </a:lnSpc>
            </a:pPr>
            <a:r>
              <a:rPr lang="en-US" sz="1687" spc="15">
                <a:solidFill>
                  <a:srgbClr val="2E946B"/>
                </a:solidFill>
                <a:latin typeface="Trebuchet MS"/>
              </a:rPr>
              <a:t>10</a:t>
            </a:r>
          </a:p>
        </p:txBody>
      </p:sp>
      <p:sp>
        <p:nvSpPr>
          <p:cNvPr name="TextBox 8" id="8"/>
          <p:cNvSpPr txBox="true"/>
          <p:nvPr/>
        </p:nvSpPr>
        <p:spPr>
          <a:xfrm rot="0">
            <a:off x="1152044" y="481160"/>
            <a:ext cx="3892072" cy="1232397"/>
          </a:xfrm>
          <a:prstGeom prst="rect">
            <a:avLst/>
          </a:prstGeom>
        </p:spPr>
        <p:txBody>
          <a:bodyPr anchor="t" rtlCol="false" tIns="0" lIns="0" bIns="0" rIns="0">
            <a:spAutoFit/>
          </a:bodyPr>
          <a:lstStyle/>
          <a:p>
            <a:pPr algn="l">
              <a:lnSpc>
                <a:spcPts val="10090"/>
              </a:lnSpc>
            </a:pPr>
            <a:r>
              <a:rPr lang="en-US" sz="7207">
                <a:solidFill>
                  <a:srgbClr val="000000"/>
                </a:solidFill>
                <a:latin typeface="Trebuchet MS Bold"/>
              </a:rPr>
              <a:t>RESULTS </a:t>
            </a:r>
          </a:p>
        </p:txBody>
      </p:sp>
      <p:sp>
        <p:nvSpPr>
          <p:cNvPr name="TextBox 9" id="9"/>
          <p:cNvSpPr txBox="true"/>
          <p:nvPr/>
        </p:nvSpPr>
        <p:spPr>
          <a:xfrm rot="0">
            <a:off x="1014412" y="8759031"/>
            <a:ext cx="8458200" cy="941388"/>
          </a:xfrm>
          <a:prstGeom prst="rect">
            <a:avLst/>
          </a:prstGeom>
        </p:spPr>
        <p:txBody>
          <a:bodyPr anchor="t" rtlCol="false" tIns="0" lIns="0" bIns="0" rIns="0">
            <a:spAutoFit/>
          </a:bodyPr>
          <a:lstStyle/>
          <a:p>
            <a:pPr algn="ctr">
              <a:lnSpc>
                <a:spcPts val="3762"/>
              </a:lnSpc>
              <a:spcBef>
                <a:spcPct val="0"/>
              </a:spcBef>
            </a:pPr>
            <a:r>
              <a:rPr lang="en-US" sz="2687">
                <a:solidFill>
                  <a:srgbClr val="000000"/>
                </a:solidFill>
                <a:latin typeface="Trebuchet MS"/>
              </a:rPr>
              <a:t>GitHub link:</a:t>
            </a:r>
            <a:r>
              <a:rPr lang="en-US" sz="2687" u="sng">
                <a:solidFill>
                  <a:srgbClr val="000000"/>
                </a:solidFill>
                <a:latin typeface="Trebuchet MS"/>
                <a:hlinkClick r:id="rId10" tooltip="https://github.com/dharshu2323/TNSDC-GenAI"/>
              </a:rPr>
              <a:t>https://github.com/dharshu2323/TNSDC-GenAI</a:t>
            </a:r>
          </a:p>
        </p:txBody>
      </p:sp>
      <p:sp>
        <p:nvSpPr>
          <p:cNvPr name="TextBox 10" id="10"/>
          <p:cNvSpPr txBox="true"/>
          <p:nvPr/>
        </p:nvSpPr>
        <p:spPr>
          <a:xfrm rot="0">
            <a:off x="4599292" y="1618307"/>
            <a:ext cx="10889640" cy="771844"/>
          </a:xfrm>
          <a:prstGeom prst="rect">
            <a:avLst/>
          </a:prstGeom>
        </p:spPr>
        <p:txBody>
          <a:bodyPr anchor="t" rtlCol="false" tIns="0" lIns="0" bIns="0" rIns="0">
            <a:spAutoFit/>
          </a:bodyPr>
          <a:lstStyle/>
          <a:p>
            <a:pPr>
              <a:lnSpc>
                <a:spcPts val="6282"/>
              </a:lnSpc>
              <a:spcBef>
                <a:spcPct val="0"/>
              </a:spcBef>
            </a:pPr>
            <a:r>
              <a:rPr lang="en-US" sz="4487">
                <a:solidFill>
                  <a:srgbClr val="000000"/>
                </a:solidFill>
                <a:latin typeface="Trebuchet MS"/>
              </a:rPr>
              <a:t>This is a real time output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grpSp>
        <p:nvGrpSpPr>
          <p:cNvPr name="Group 6" id="6"/>
          <p:cNvGrpSpPr>
            <a:grpSpLocks noChangeAspect="true"/>
          </p:cNvGrpSpPr>
          <p:nvPr/>
        </p:nvGrpSpPr>
        <p:grpSpPr>
          <a:xfrm rot="0">
            <a:off x="700088" y="9615488"/>
            <a:ext cx="5557838" cy="442912"/>
            <a:chOff x="0" y="0"/>
            <a:chExt cx="3705225" cy="295275"/>
          </a:xfrm>
        </p:grpSpPr>
        <p:sp>
          <p:nvSpPr>
            <p:cNvPr name="Freeform 7" id="7"/>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TextBox 8" id="8"/>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2</a:t>
            </a:r>
          </a:p>
        </p:txBody>
      </p:sp>
      <p:sp>
        <p:nvSpPr>
          <p:cNvPr name="TextBox 9" id="9"/>
          <p:cNvSpPr txBox="true"/>
          <p:nvPr/>
        </p:nvSpPr>
        <p:spPr>
          <a:xfrm rot="0">
            <a:off x="1128712" y="1163564"/>
            <a:ext cx="5825742"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TITLE</a:t>
            </a:r>
          </a:p>
        </p:txBody>
      </p:sp>
      <p:sp>
        <p:nvSpPr>
          <p:cNvPr name="TextBox 10" id="10"/>
          <p:cNvSpPr txBox="true"/>
          <p:nvPr/>
        </p:nvSpPr>
        <p:spPr>
          <a:xfrm rot="0">
            <a:off x="3413203" y="3860729"/>
            <a:ext cx="9632395" cy="936945"/>
          </a:xfrm>
          <a:prstGeom prst="rect">
            <a:avLst/>
          </a:prstGeom>
        </p:spPr>
        <p:txBody>
          <a:bodyPr anchor="t" rtlCol="false" tIns="0" lIns="0" bIns="0" rIns="0">
            <a:spAutoFit/>
          </a:bodyPr>
          <a:lstStyle/>
          <a:p>
            <a:pPr algn="ctr">
              <a:lnSpc>
                <a:spcPts val="7682"/>
              </a:lnSpc>
              <a:spcBef>
                <a:spcPct val="0"/>
              </a:spcBef>
            </a:pPr>
            <a:r>
              <a:rPr lang="en-US" sz="5487">
                <a:solidFill>
                  <a:srgbClr val="000000"/>
                </a:solidFill>
                <a:latin typeface="Trebuchet MS Bold"/>
              </a:rPr>
              <a:t>HAND GESTURE RECOGNITION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95255" y="5919783"/>
            <a:ext cx="6448420" cy="4462458"/>
          </a:xfrm>
          <a:custGeom>
            <a:avLst/>
            <a:gdLst/>
            <a:ahLst/>
            <a:cxnLst/>
            <a:rect r="r" b="b" t="t" l="l"/>
            <a:pathLst>
              <a:path h="4462458" w="6448420">
                <a:moveTo>
                  <a:pt x="0" y="0"/>
                </a:moveTo>
                <a:lnTo>
                  <a:pt x="6448420" y="0"/>
                </a:lnTo>
                <a:lnTo>
                  <a:pt x="6448420" y="4462457"/>
                </a:lnTo>
                <a:lnTo>
                  <a:pt x="0" y="4462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44238" y="671512"/>
            <a:ext cx="542925" cy="542925"/>
          </a:xfrm>
          <a:custGeom>
            <a:avLst/>
            <a:gdLst/>
            <a:ahLst/>
            <a:cxnLst/>
            <a:rect r="r" b="b" t="t" l="l"/>
            <a:pathLst>
              <a:path h="542925" w="542925">
                <a:moveTo>
                  <a:pt x="0" y="0"/>
                </a:moveTo>
                <a:lnTo>
                  <a:pt x="542924" y="0"/>
                </a:lnTo>
                <a:lnTo>
                  <a:pt x="542924" y="542926"/>
                </a:lnTo>
                <a:lnTo>
                  <a:pt x="0" y="542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71438" y="5729288"/>
            <a:ext cx="2600325" cy="4514850"/>
          </a:xfrm>
          <a:custGeom>
            <a:avLst/>
            <a:gdLst/>
            <a:ahLst/>
            <a:cxnLst/>
            <a:rect r="r" b="b" t="t" l="l"/>
            <a:pathLst>
              <a:path h="4514850" w="2600325">
                <a:moveTo>
                  <a:pt x="2600324" y="0"/>
                </a:moveTo>
                <a:lnTo>
                  <a:pt x="0" y="0"/>
                </a:lnTo>
                <a:lnTo>
                  <a:pt x="0" y="4514850"/>
                </a:lnTo>
                <a:lnTo>
                  <a:pt x="2600324" y="4514850"/>
                </a:lnTo>
                <a:lnTo>
                  <a:pt x="2600324" y="0"/>
                </a:lnTo>
                <a:close/>
              </a:path>
            </a:pathLst>
          </a:custGeom>
          <a:blipFill>
            <a:blip r:embed="rId8"/>
            <a:stretch>
              <a:fillRect l="0" t="0" r="0" b="0"/>
            </a:stretch>
          </a:blipFill>
        </p:spPr>
      </p:sp>
      <p:sp>
        <p:nvSpPr>
          <p:cNvPr name="TextBox 6" id="6"/>
          <p:cNvSpPr txBox="true"/>
          <p:nvPr/>
        </p:nvSpPr>
        <p:spPr>
          <a:xfrm rot="0">
            <a:off x="1128713" y="9674633"/>
            <a:ext cx="2659732" cy="302714"/>
          </a:xfrm>
          <a:prstGeom prst="rect">
            <a:avLst/>
          </a:prstGeom>
        </p:spPr>
        <p:txBody>
          <a:bodyPr anchor="t" rtlCol="false" tIns="0" lIns="0" bIns="0" rIns="0">
            <a:spAutoFit/>
          </a:bodyPr>
          <a:lstStyle/>
          <a:p>
            <a:pPr algn="l">
              <a:lnSpc>
                <a:spcPts val="2362"/>
              </a:lnSpc>
            </a:pPr>
            <a:r>
              <a:rPr lang="en-US" sz="1687" spc="1">
                <a:solidFill>
                  <a:srgbClr val="2E83C3"/>
                </a:solidFill>
                <a:latin typeface="Trebuchet MS"/>
              </a:rPr>
              <a:t>3/21/2024</a:t>
            </a:r>
            <a:r>
              <a:rPr lang="en-US" sz="1687" spc="1">
                <a:solidFill>
                  <a:srgbClr val="2E83C3"/>
                </a:solidFill>
                <a:latin typeface="Trebuchet MS Bold"/>
              </a:rPr>
              <a:t>Annual Review</a:t>
            </a:r>
          </a:p>
        </p:txBody>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3</a:t>
            </a:r>
          </a:p>
        </p:txBody>
      </p:sp>
      <p:sp>
        <p:nvSpPr>
          <p:cNvPr name="TextBox 8" id="8"/>
          <p:cNvSpPr txBox="true"/>
          <p:nvPr/>
        </p:nvSpPr>
        <p:spPr>
          <a:xfrm rot="0">
            <a:off x="1128712" y="571071"/>
            <a:ext cx="3496651" cy="1232397"/>
          </a:xfrm>
          <a:prstGeom prst="rect">
            <a:avLst/>
          </a:prstGeom>
        </p:spPr>
        <p:txBody>
          <a:bodyPr anchor="t" rtlCol="false" tIns="0" lIns="0" bIns="0" rIns="0">
            <a:spAutoFit/>
          </a:bodyPr>
          <a:lstStyle/>
          <a:p>
            <a:pPr algn="l">
              <a:lnSpc>
                <a:spcPts val="10090"/>
              </a:lnSpc>
            </a:pPr>
            <a:r>
              <a:rPr lang="en-US" sz="7207" spc="7">
                <a:solidFill>
                  <a:srgbClr val="000000"/>
                </a:solidFill>
                <a:latin typeface="Trebuchet MS Bold"/>
              </a:rPr>
              <a:t>AGENDA</a:t>
            </a:r>
          </a:p>
        </p:txBody>
      </p:sp>
      <p:sp>
        <p:nvSpPr>
          <p:cNvPr name="TextBox 9" id="9"/>
          <p:cNvSpPr txBox="true"/>
          <p:nvPr/>
        </p:nvSpPr>
        <p:spPr>
          <a:xfrm rot="0">
            <a:off x="4454449" y="2406172"/>
            <a:ext cx="7961472" cy="5350830"/>
          </a:xfrm>
          <a:prstGeom prst="rect">
            <a:avLst/>
          </a:prstGeom>
        </p:spPr>
        <p:txBody>
          <a:bodyPr anchor="t" rtlCol="false" tIns="0" lIns="0" bIns="0" rIns="0">
            <a:spAutoFit/>
          </a:bodyPr>
          <a:lstStyle/>
          <a:p>
            <a:pPr algn="ctr" marL="1314268" indent="-657134" lvl="1">
              <a:lnSpc>
                <a:spcPts val="8522"/>
              </a:lnSpc>
              <a:buFont typeface="Arial"/>
              <a:buChar char="•"/>
            </a:pPr>
            <a:r>
              <a:rPr lang="en-US" sz="6087">
                <a:solidFill>
                  <a:srgbClr val="000000"/>
                </a:solidFill>
                <a:latin typeface="Trebuchet MS"/>
              </a:rPr>
              <a:t>Problem statement</a:t>
            </a:r>
          </a:p>
          <a:p>
            <a:pPr marL="1314268" indent="-657134" lvl="1">
              <a:lnSpc>
                <a:spcPts val="8522"/>
              </a:lnSpc>
              <a:buFont typeface="Arial"/>
              <a:buChar char="•"/>
            </a:pPr>
            <a:r>
              <a:rPr lang="en-US" sz="6087">
                <a:solidFill>
                  <a:srgbClr val="000000"/>
                </a:solidFill>
                <a:latin typeface="Trebuchet MS"/>
              </a:rPr>
              <a:t>Project overview</a:t>
            </a:r>
          </a:p>
          <a:p>
            <a:pPr marL="1314268" indent="-657134" lvl="1">
              <a:lnSpc>
                <a:spcPts val="8522"/>
              </a:lnSpc>
              <a:buFont typeface="Arial"/>
              <a:buChar char="•"/>
            </a:pPr>
            <a:r>
              <a:rPr lang="en-US" sz="6087">
                <a:solidFill>
                  <a:srgbClr val="000000"/>
                </a:solidFill>
                <a:latin typeface="Trebuchet MS"/>
              </a:rPr>
              <a:t>Solution</a:t>
            </a:r>
          </a:p>
          <a:p>
            <a:pPr marL="1314268" indent="-657134" lvl="1">
              <a:lnSpc>
                <a:spcPts val="8522"/>
              </a:lnSpc>
              <a:buFont typeface="Arial"/>
              <a:buChar char="•"/>
            </a:pPr>
            <a:r>
              <a:rPr lang="en-US" sz="6087">
                <a:solidFill>
                  <a:srgbClr val="000000"/>
                </a:solidFill>
                <a:latin typeface="Trebuchet MS"/>
              </a:rPr>
              <a:t>Modeling</a:t>
            </a:r>
          </a:p>
          <a:p>
            <a:pPr marL="1314268" indent="-657134" lvl="1">
              <a:lnSpc>
                <a:spcPts val="8522"/>
              </a:lnSpc>
              <a:buFont typeface="Arial"/>
              <a:buChar char="•"/>
            </a:pPr>
            <a:r>
              <a:rPr lang="en-US" sz="6087">
                <a:solidFill>
                  <a:srgbClr val="000000"/>
                </a:solidFill>
                <a:latin typeface="Trebuchet MS"/>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99483" y="1875992"/>
            <a:ext cx="471488" cy="485775"/>
          </a:xfrm>
          <a:custGeom>
            <a:avLst/>
            <a:gdLst/>
            <a:ahLst/>
            <a:cxnLst/>
            <a:rect r="r" b="b" t="t" l="l"/>
            <a:pathLst>
              <a:path h="485775" w="471488">
                <a:moveTo>
                  <a:pt x="0" y="0"/>
                </a:moveTo>
                <a:lnTo>
                  <a:pt x="471487" y="0"/>
                </a:lnTo>
                <a:lnTo>
                  <a:pt x="471487"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4</a:t>
            </a:r>
          </a:p>
        </p:txBody>
      </p:sp>
      <p:sp>
        <p:nvSpPr>
          <p:cNvPr name="TextBox 8" id="8"/>
          <p:cNvSpPr txBox="true"/>
          <p:nvPr/>
        </p:nvSpPr>
        <p:spPr>
          <a:xfrm rot="0">
            <a:off x="1270159" y="781688"/>
            <a:ext cx="8417566" cy="1094303"/>
          </a:xfrm>
          <a:prstGeom prst="rect">
            <a:avLst/>
          </a:prstGeom>
        </p:spPr>
        <p:txBody>
          <a:bodyPr anchor="t" rtlCol="false" tIns="0" lIns="0" bIns="0" rIns="0">
            <a:spAutoFit/>
          </a:bodyPr>
          <a:lstStyle/>
          <a:p>
            <a:pPr algn="l">
              <a:lnSpc>
                <a:spcPts val="8987"/>
              </a:lnSpc>
            </a:pPr>
            <a:r>
              <a:rPr lang="en-US" sz="6419">
                <a:solidFill>
                  <a:srgbClr val="000000"/>
                </a:solidFill>
                <a:latin typeface="Trebuchet MS Bold"/>
              </a:rPr>
              <a:t>PROBLEM STATEMENT</a:t>
            </a:r>
          </a:p>
        </p:txBody>
      </p:sp>
      <p:sp>
        <p:nvSpPr>
          <p:cNvPr name="TextBox 9" id="9"/>
          <p:cNvSpPr txBox="true"/>
          <p:nvPr/>
        </p:nvSpPr>
        <p:spPr>
          <a:xfrm rot="0">
            <a:off x="518676" y="2276042"/>
            <a:ext cx="11987212" cy="6000434"/>
          </a:xfrm>
          <a:prstGeom prst="rect">
            <a:avLst/>
          </a:prstGeom>
        </p:spPr>
        <p:txBody>
          <a:bodyPr anchor="t" rtlCol="false" tIns="0" lIns="0" bIns="0" rIns="0">
            <a:spAutoFit/>
          </a:bodyPr>
          <a:lstStyle/>
          <a:p>
            <a:pPr>
              <a:lnSpc>
                <a:spcPts val="4742"/>
              </a:lnSpc>
              <a:spcBef>
                <a:spcPct val="0"/>
              </a:spcBef>
            </a:pPr>
            <a:r>
              <a:rPr lang="en-US" sz="3387">
                <a:solidFill>
                  <a:srgbClr val="000000"/>
                </a:solidFill>
                <a:latin typeface="Arimo"/>
              </a:rPr>
              <a:t>When people have trouble communicating verbally because of speech impairments or language obstacles, an augmented communication hand gesture detection system can be quite helpful. The goal is to create a simple interface that will allow nonverbal people—such as those with speech impairments or low language skills—to communicate successfully with hand gestures. To enable smooth interpersonal communication, the system should precisely recognize a predetermined set of hand gestures and convert them into matching textual or auditory outputs.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00462" y="1287139"/>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8"/>
            <a:stretch>
              <a:fillRect l="0" t="0" r="-7816"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5</a:t>
            </a:r>
          </a:p>
        </p:txBody>
      </p:sp>
      <p:sp>
        <p:nvSpPr>
          <p:cNvPr name="TextBox 8" id="8"/>
          <p:cNvSpPr txBox="true"/>
          <p:nvPr/>
        </p:nvSpPr>
        <p:spPr>
          <a:xfrm rot="0">
            <a:off x="1128712" y="1163564"/>
            <a:ext cx="7857125" cy="1094875"/>
          </a:xfrm>
          <a:prstGeom prst="rect">
            <a:avLst/>
          </a:prstGeom>
        </p:spPr>
        <p:txBody>
          <a:bodyPr anchor="t" rtlCol="false" tIns="0" lIns="0" bIns="0" rIns="0">
            <a:spAutoFit/>
          </a:bodyPr>
          <a:lstStyle/>
          <a:p>
            <a:pPr algn="l">
              <a:lnSpc>
                <a:spcPts val="8993"/>
              </a:lnSpc>
            </a:pPr>
            <a:r>
              <a:rPr lang="en-US" sz="6423">
                <a:solidFill>
                  <a:srgbClr val="000000"/>
                </a:solidFill>
                <a:latin typeface="Trebuchet MS Bold"/>
              </a:rPr>
              <a:t>PROJECT OVERVIEW</a:t>
            </a:r>
          </a:p>
        </p:txBody>
      </p:sp>
      <p:sp>
        <p:nvSpPr>
          <p:cNvPr name="TextBox 9" id="9"/>
          <p:cNvSpPr txBox="true"/>
          <p:nvPr/>
        </p:nvSpPr>
        <p:spPr>
          <a:xfrm rot="0">
            <a:off x="1128712" y="2659482"/>
            <a:ext cx="12388830" cy="1636078"/>
          </a:xfrm>
          <a:prstGeom prst="rect">
            <a:avLst/>
          </a:prstGeom>
        </p:spPr>
        <p:txBody>
          <a:bodyPr anchor="t" rtlCol="false" tIns="0" lIns="0" bIns="0" rIns="0">
            <a:spAutoFit/>
          </a:bodyPr>
          <a:lstStyle/>
          <a:p>
            <a:pPr>
              <a:lnSpc>
                <a:spcPts val="4322"/>
              </a:lnSpc>
              <a:spcBef>
                <a:spcPct val="0"/>
              </a:spcBef>
            </a:pPr>
            <a:r>
              <a:rPr lang="en-US" sz="3087">
                <a:solidFill>
                  <a:srgbClr val="000000"/>
                </a:solidFill>
                <a:latin typeface="Arimo"/>
              </a:rPr>
              <a:t>This project aims to create a hand gesture recognition system using OpenCV and MediaPipe, enabling real-time interpretation of hand movements captured through a webcam </a:t>
            </a:r>
          </a:p>
        </p:txBody>
      </p:sp>
      <p:sp>
        <p:nvSpPr>
          <p:cNvPr name="TextBox 10" id="10"/>
          <p:cNvSpPr txBox="true"/>
          <p:nvPr/>
        </p:nvSpPr>
        <p:spPr>
          <a:xfrm rot="0">
            <a:off x="1028700" y="4847748"/>
            <a:ext cx="12388830" cy="2277428"/>
          </a:xfrm>
          <a:prstGeom prst="rect">
            <a:avLst/>
          </a:prstGeom>
        </p:spPr>
        <p:txBody>
          <a:bodyPr anchor="t" rtlCol="false" tIns="0" lIns="0" bIns="0" rIns="0">
            <a:spAutoFit/>
          </a:bodyPr>
          <a:lstStyle/>
          <a:p>
            <a:pPr marL="558636" indent="-279318" lvl="1">
              <a:lnSpc>
                <a:spcPts val="3622"/>
              </a:lnSpc>
              <a:buFont typeface="Arial"/>
              <a:buChar char="•"/>
            </a:pPr>
            <a:r>
              <a:rPr lang="en-US" sz="2587">
                <a:solidFill>
                  <a:srgbClr val="000000"/>
                </a:solidFill>
                <a:latin typeface="Trebuchet MS"/>
              </a:rPr>
              <a:t>Capture video frames from a webcam or input video source using OpenCV</a:t>
            </a:r>
          </a:p>
          <a:p>
            <a:pPr marL="558636" indent="-279318" lvl="1">
              <a:lnSpc>
                <a:spcPts val="3622"/>
              </a:lnSpc>
              <a:buFont typeface="Arial"/>
              <a:buChar char="•"/>
            </a:pPr>
            <a:r>
              <a:rPr lang="en-US" sz="2587">
                <a:solidFill>
                  <a:srgbClr val="000000"/>
                </a:solidFill>
                <a:latin typeface="Trebuchet MS"/>
              </a:rPr>
              <a:t>Utilize the MediaPipe Hand Detection model to identify and localize hand regions within the video frames</a:t>
            </a:r>
          </a:p>
          <a:p>
            <a:pPr marL="558636" indent="-279318" lvl="1">
              <a:lnSpc>
                <a:spcPts val="3622"/>
              </a:lnSpc>
              <a:buFont typeface="Arial"/>
              <a:buChar char="•"/>
            </a:pPr>
            <a:r>
              <a:rPr lang="en-US" sz="2587">
                <a:solidFill>
                  <a:srgbClr val="000000"/>
                </a:solidFill>
                <a:latin typeface="Trebuchet MS"/>
              </a:rPr>
              <a:t>Display the video feed with overlaid hand landmarks and recognized gestures in real-time using OpenCV.</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085850" y="9258300"/>
            <a:ext cx="3271838" cy="728662"/>
            <a:chOff x="0" y="0"/>
            <a:chExt cx="2181225" cy="485775"/>
          </a:xfrm>
        </p:grpSpPr>
        <p:sp>
          <p:nvSpPr>
            <p:cNvPr name="Freeform 4" id="4"/>
            <p:cNvSpPr/>
            <p:nvPr/>
          </p:nvSpPr>
          <p:spPr>
            <a:xfrm flipH="false" flipV="false" rot="0">
              <a:off x="0" y="0"/>
              <a:ext cx="2181225" cy="485775"/>
            </a:xfrm>
            <a:custGeom>
              <a:avLst/>
              <a:gdLst/>
              <a:ahLst/>
              <a:cxnLst/>
              <a:rect r="r" b="b" t="t" l="l"/>
              <a:pathLst>
                <a:path h="485775" w="2181225">
                  <a:moveTo>
                    <a:pt x="0" y="485775"/>
                  </a:moveTo>
                  <a:lnTo>
                    <a:pt x="2181225" y="485775"/>
                  </a:lnTo>
                  <a:lnTo>
                    <a:pt x="2181225" y="0"/>
                  </a:lnTo>
                  <a:lnTo>
                    <a:pt x="0" y="0"/>
                  </a:lnTo>
                  <a:lnTo>
                    <a:pt x="0" y="485775"/>
                  </a:lnTo>
                  <a:close/>
                </a:path>
              </a:pathLst>
            </a:custGeom>
            <a:solidFill>
              <a:srgbClr val="FFFFFF"/>
            </a:solidFill>
          </p:spPr>
        </p:sp>
      </p:grpSp>
      <p:sp>
        <p:nvSpPr>
          <p:cNvPr name="Freeform 5" id="5"/>
          <p:cNvSpPr/>
          <p:nvPr/>
        </p:nvSpPr>
        <p:spPr>
          <a:xfrm flipH="false" flipV="false" rot="0">
            <a:off x="12536398" y="542925"/>
            <a:ext cx="471488" cy="485775"/>
          </a:xfrm>
          <a:custGeom>
            <a:avLst/>
            <a:gdLst/>
            <a:ahLst/>
            <a:cxnLst/>
            <a:rect r="r" b="b" t="t" l="l"/>
            <a:pathLst>
              <a:path h="485775" w="471488">
                <a:moveTo>
                  <a:pt x="0" y="0"/>
                </a:moveTo>
                <a:lnTo>
                  <a:pt x="471487" y="0"/>
                </a:lnTo>
                <a:lnTo>
                  <a:pt x="471487"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6</a:t>
            </a:r>
          </a:p>
        </p:txBody>
      </p:sp>
      <p:sp>
        <p:nvSpPr>
          <p:cNvPr name="TextBox 8" id="8"/>
          <p:cNvSpPr txBox="true"/>
          <p:nvPr/>
        </p:nvSpPr>
        <p:spPr>
          <a:xfrm rot="0">
            <a:off x="1068234" y="1269983"/>
            <a:ext cx="7483464" cy="837181"/>
          </a:xfrm>
          <a:prstGeom prst="rect">
            <a:avLst/>
          </a:prstGeom>
        </p:spPr>
        <p:txBody>
          <a:bodyPr anchor="t" rtlCol="false" tIns="0" lIns="0" bIns="0" rIns="0">
            <a:spAutoFit/>
          </a:bodyPr>
          <a:lstStyle/>
          <a:p>
            <a:pPr algn="l">
              <a:lnSpc>
                <a:spcPts val="6782"/>
              </a:lnSpc>
            </a:pPr>
            <a:r>
              <a:rPr lang="en-US" sz="4844">
                <a:solidFill>
                  <a:srgbClr val="000000"/>
                </a:solidFill>
                <a:latin typeface="Trebuchet MS Bold"/>
              </a:rPr>
              <a:t>WHO ARE THE END USERS?</a:t>
            </a:r>
          </a:p>
        </p:txBody>
      </p:sp>
      <p:sp>
        <p:nvSpPr>
          <p:cNvPr name="TextBox 9" id="9"/>
          <p:cNvSpPr txBox="true"/>
          <p:nvPr/>
        </p:nvSpPr>
        <p:spPr>
          <a:xfrm rot="0">
            <a:off x="1085850" y="2329585"/>
            <a:ext cx="11291310" cy="2399984"/>
          </a:xfrm>
          <a:prstGeom prst="rect">
            <a:avLst/>
          </a:prstGeom>
        </p:spPr>
        <p:txBody>
          <a:bodyPr anchor="t" rtlCol="false" tIns="0" lIns="0" bIns="0" rIns="0">
            <a:spAutoFit/>
          </a:bodyPr>
          <a:lstStyle/>
          <a:p>
            <a:pPr>
              <a:lnSpc>
                <a:spcPts val="4742"/>
              </a:lnSpc>
              <a:spcBef>
                <a:spcPct val="0"/>
              </a:spcBef>
            </a:pPr>
            <a:r>
              <a:rPr lang="en-US" sz="3387">
                <a:solidFill>
                  <a:srgbClr val="000000"/>
                </a:solidFill>
                <a:latin typeface="Arimo"/>
              </a:rPr>
              <a:t>It is still possible to create an accessible and user-friendly hand gesture detection system even when taking into account users who could have cognitive impairments or difficulties. </a:t>
            </a:r>
          </a:p>
        </p:txBody>
      </p:sp>
      <p:sp>
        <p:nvSpPr>
          <p:cNvPr name="TextBox 10" id="10"/>
          <p:cNvSpPr txBox="true"/>
          <p:nvPr/>
        </p:nvSpPr>
        <p:spPr>
          <a:xfrm rot="0">
            <a:off x="1028700" y="5331735"/>
            <a:ext cx="8236148" cy="1854519"/>
          </a:xfrm>
          <a:prstGeom prst="rect">
            <a:avLst/>
          </a:prstGeom>
        </p:spPr>
        <p:txBody>
          <a:bodyPr anchor="t" rtlCol="false" tIns="0" lIns="0" bIns="0" rIns="0">
            <a:spAutoFit/>
          </a:bodyPr>
          <a:lstStyle/>
          <a:p>
            <a:pPr marL="752942" indent="-376471" lvl="1">
              <a:lnSpc>
                <a:spcPts val="4882"/>
              </a:lnSpc>
              <a:buFont typeface="Arial"/>
              <a:buChar char="•"/>
            </a:pPr>
            <a:r>
              <a:rPr lang="en-US" sz="3487">
                <a:solidFill>
                  <a:srgbClr val="000000"/>
                </a:solidFill>
                <a:latin typeface="Arimo"/>
              </a:rPr>
              <a:t>Individuals with Intellectual Disabilities</a:t>
            </a:r>
          </a:p>
          <a:p>
            <a:pPr marL="752942" indent="-376471" lvl="1">
              <a:lnSpc>
                <a:spcPts val="4882"/>
              </a:lnSpc>
              <a:buFont typeface="Arial"/>
              <a:buChar char="•"/>
            </a:pPr>
            <a:r>
              <a:rPr lang="en-US" sz="3487">
                <a:solidFill>
                  <a:srgbClr val="000000"/>
                </a:solidFill>
                <a:latin typeface="Arimo"/>
              </a:rPr>
              <a:t>Children with Learning Disabilitie</a:t>
            </a:r>
          </a:p>
          <a:p>
            <a:pPr marL="752942" indent="-376471" lvl="1">
              <a:lnSpc>
                <a:spcPts val="4882"/>
              </a:lnSpc>
              <a:buFont typeface="Arial"/>
              <a:buChar char="•"/>
            </a:pPr>
            <a:r>
              <a:rPr lang="en-US" sz="3487">
                <a:solidFill>
                  <a:srgbClr val="000000"/>
                </a:solidFill>
                <a:latin typeface="Arimo"/>
              </a:rPr>
              <a:t>Elderly Individuals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28091" y="1028700"/>
            <a:ext cx="235744" cy="242888"/>
          </a:xfrm>
          <a:custGeom>
            <a:avLst/>
            <a:gdLst/>
            <a:ahLst/>
            <a:cxnLst/>
            <a:rect r="r" b="b" t="t" l="l"/>
            <a:pathLst>
              <a:path h="242888" w="235744">
                <a:moveTo>
                  <a:pt x="0" y="0"/>
                </a:moveTo>
                <a:lnTo>
                  <a:pt x="235743" y="0"/>
                </a:lnTo>
                <a:lnTo>
                  <a:pt x="235743" y="242888"/>
                </a:lnTo>
                <a:lnTo>
                  <a:pt x="0" y="2428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2214562"/>
            <a:ext cx="4043362" cy="4872038"/>
          </a:xfrm>
          <a:custGeom>
            <a:avLst/>
            <a:gdLst/>
            <a:ahLst/>
            <a:cxnLst/>
            <a:rect r="r" b="b" t="t" l="l"/>
            <a:pathLst>
              <a:path h="4872038" w="4043362">
                <a:moveTo>
                  <a:pt x="0" y="0"/>
                </a:moveTo>
                <a:lnTo>
                  <a:pt x="4043362" y="0"/>
                </a:lnTo>
                <a:lnTo>
                  <a:pt x="4043362" y="4872038"/>
                </a:lnTo>
                <a:lnTo>
                  <a:pt x="0" y="4872038"/>
                </a:lnTo>
                <a:lnTo>
                  <a:pt x="0" y="0"/>
                </a:lnTo>
                <a:close/>
              </a:path>
            </a:pathLst>
          </a:custGeom>
          <a:blipFill>
            <a:blip r:embed="rId8"/>
            <a:stretch>
              <a:fillRect l="0"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9"/>
            <a:stretch>
              <a:fillRect l="0" t="0" r="0" b="0"/>
            </a:stretch>
          </a:blipFill>
        </p:spPr>
      </p:sp>
      <p:sp>
        <p:nvSpPr>
          <p:cNvPr name="TextBox 7" id="7"/>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7</a:t>
            </a:r>
          </a:p>
        </p:txBody>
      </p:sp>
      <p:sp>
        <p:nvSpPr>
          <p:cNvPr name="TextBox 8" id="8"/>
          <p:cNvSpPr txBox="true"/>
          <p:nvPr/>
        </p:nvSpPr>
        <p:spPr>
          <a:xfrm rot="0">
            <a:off x="856293" y="1221219"/>
            <a:ext cx="15064526" cy="924687"/>
          </a:xfrm>
          <a:prstGeom prst="rect">
            <a:avLst/>
          </a:prstGeom>
        </p:spPr>
        <p:txBody>
          <a:bodyPr anchor="t" rtlCol="false" tIns="0" lIns="0" bIns="0" rIns="0">
            <a:spAutoFit/>
          </a:bodyPr>
          <a:lstStyle/>
          <a:p>
            <a:pPr algn="l">
              <a:lnSpc>
                <a:spcPts val="7570"/>
              </a:lnSpc>
            </a:pPr>
            <a:r>
              <a:rPr lang="en-US" sz="5407">
                <a:solidFill>
                  <a:srgbClr val="000000"/>
                </a:solidFill>
                <a:latin typeface="Trebuchet MS Bold"/>
              </a:rPr>
              <a:t>YOUR SOLUTION AND ITS VALUE PROPOSITION</a:t>
            </a:r>
          </a:p>
        </p:txBody>
      </p:sp>
      <p:sp>
        <p:nvSpPr>
          <p:cNvPr name="TextBox 9" id="9"/>
          <p:cNvSpPr txBox="true"/>
          <p:nvPr/>
        </p:nvSpPr>
        <p:spPr>
          <a:xfrm rot="0">
            <a:off x="4369220" y="2126856"/>
            <a:ext cx="12594615" cy="2897824"/>
          </a:xfrm>
          <a:prstGeom prst="rect">
            <a:avLst/>
          </a:prstGeom>
        </p:spPr>
        <p:txBody>
          <a:bodyPr anchor="t" rtlCol="false" tIns="0" lIns="0" bIns="0" rIns="0">
            <a:spAutoFit/>
          </a:bodyPr>
          <a:lstStyle/>
          <a:p>
            <a:pPr>
              <a:lnSpc>
                <a:spcPts val="4602"/>
              </a:lnSpc>
              <a:spcBef>
                <a:spcPct val="0"/>
              </a:spcBef>
            </a:pPr>
            <a:r>
              <a:rPr lang="en-US" sz="3287">
                <a:solidFill>
                  <a:srgbClr val="000000"/>
                </a:solidFill>
                <a:latin typeface="Trebuchet MS"/>
              </a:rPr>
              <a:t>Our solution is a user-friendly hand gesture recognition system designed to enable intuitive interaction for individuals with challenges. Leveraging the power of OpenCV and MediaPipe, our system interprets hand gestures captured through a webcam, translating them into meaningful commands or actions</a:t>
            </a:r>
          </a:p>
        </p:txBody>
      </p:sp>
      <p:sp>
        <p:nvSpPr>
          <p:cNvPr name="TextBox 10" id="10"/>
          <p:cNvSpPr txBox="true"/>
          <p:nvPr/>
        </p:nvSpPr>
        <p:spPr>
          <a:xfrm rot="0">
            <a:off x="4591079" y="5320274"/>
            <a:ext cx="6881456" cy="2153604"/>
          </a:xfrm>
          <a:prstGeom prst="rect">
            <a:avLst/>
          </a:prstGeom>
        </p:spPr>
        <p:txBody>
          <a:bodyPr anchor="t" rtlCol="false" tIns="0" lIns="0" bIns="0" rIns="0">
            <a:spAutoFit/>
          </a:bodyPr>
          <a:lstStyle/>
          <a:p>
            <a:pPr marL="882478" indent="-441239" lvl="1">
              <a:lnSpc>
                <a:spcPts val="5722"/>
              </a:lnSpc>
              <a:buFont typeface="Arial"/>
              <a:buChar char="•"/>
            </a:pPr>
            <a:r>
              <a:rPr lang="en-US" sz="4087">
                <a:solidFill>
                  <a:srgbClr val="000000"/>
                </a:solidFill>
                <a:latin typeface="Trebuchet MS"/>
              </a:rPr>
              <a:t>Enhanced Communication</a:t>
            </a:r>
          </a:p>
          <a:p>
            <a:pPr marL="882478" indent="-441239" lvl="1">
              <a:lnSpc>
                <a:spcPts val="5722"/>
              </a:lnSpc>
              <a:buFont typeface="Arial"/>
              <a:buChar char="•"/>
            </a:pPr>
            <a:r>
              <a:rPr lang="en-US" sz="4087">
                <a:solidFill>
                  <a:srgbClr val="000000"/>
                </a:solidFill>
                <a:latin typeface="Trebuchet MS"/>
              </a:rPr>
              <a:t>Improved Engagement</a:t>
            </a:r>
          </a:p>
          <a:p>
            <a:pPr marL="882478" indent="-441239" lvl="1">
              <a:lnSpc>
                <a:spcPts val="5722"/>
              </a:lnSpc>
              <a:buFont typeface="Arial"/>
              <a:buChar char="•"/>
            </a:pPr>
            <a:r>
              <a:rPr lang="en-US" sz="4087">
                <a:solidFill>
                  <a:srgbClr val="000000"/>
                </a:solidFill>
                <a:latin typeface="Trebuchet MS"/>
              </a:rPr>
              <a:t>Inclusive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0012" y="5072062"/>
            <a:ext cx="3700462" cy="5129212"/>
          </a:xfrm>
          <a:custGeom>
            <a:avLst/>
            <a:gdLst/>
            <a:ahLst/>
            <a:cxnLst/>
            <a:rect r="r" b="b" t="t" l="l"/>
            <a:pathLst>
              <a:path h="5129212" w="3700462">
                <a:moveTo>
                  <a:pt x="0" y="0"/>
                </a:moveTo>
                <a:lnTo>
                  <a:pt x="3700463" y="0"/>
                </a:lnTo>
                <a:lnTo>
                  <a:pt x="3700463" y="5129213"/>
                </a:lnTo>
                <a:lnTo>
                  <a:pt x="0" y="5129213"/>
                </a:lnTo>
                <a:lnTo>
                  <a:pt x="0" y="0"/>
                </a:lnTo>
                <a:close/>
              </a:path>
            </a:pathLst>
          </a:custGeom>
          <a:blipFill>
            <a:blip r:embed="rId8"/>
            <a:stretch>
              <a:fillRect l="0" t="0" r="0" b="0"/>
            </a:stretch>
          </a:blipFill>
        </p:spPr>
      </p:sp>
      <p:sp>
        <p:nvSpPr>
          <p:cNvPr name="TextBox 6" id="6"/>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8</a:t>
            </a:r>
          </a:p>
        </p:txBody>
      </p:sp>
      <p:sp>
        <p:nvSpPr>
          <p:cNvPr name="TextBox 7" id="7"/>
          <p:cNvSpPr txBox="true"/>
          <p:nvPr/>
        </p:nvSpPr>
        <p:spPr>
          <a:xfrm rot="0">
            <a:off x="1128712" y="901517"/>
            <a:ext cx="11802862" cy="1089470"/>
          </a:xfrm>
          <a:prstGeom prst="rect">
            <a:avLst/>
          </a:prstGeom>
        </p:spPr>
        <p:txBody>
          <a:bodyPr anchor="t" rtlCol="false" tIns="0" lIns="0" bIns="0" rIns="0">
            <a:spAutoFit/>
          </a:bodyPr>
          <a:lstStyle/>
          <a:p>
            <a:pPr algn="l">
              <a:lnSpc>
                <a:spcPts val="8987"/>
              </a:lnSpc>
            </a:pPr>
            <a:r>
              <a:rPr lang="en-US" sz="6419" spc="12">
                <a:solidFill>
                  <a:srgbClr val="000000"/>
                </a:solidFill>
                <a:latin typeface="Trebuchet MS Bold"/>
              </a:rPr>
              <a:t>THE WOW IN YOUR SOLUTION</a:t>
            </a:r>
          </a:p>
        </p:txBody>
      </p:sp>
      <p:sp>
        <p:nvSpPr>
          <p:cNvPr name="TextBox 8" id="8"/>
          <p:cNvSpPr txBox="true"/>
          <p:nvPr/>
        </p:nvSpPr>
        <p:spPr>
          <a:xfrm rot="0">
            <a:off x="3415213" y="2189167"/>
            <a:ext cx="11802862" cy="4321494"/>
          </a:xfrm>
          <a:prstGeom prst="rect">
            <a:avLst/>
          </a:prstGeom>
        </p:spPr>
        <p:txBody>
          <a:bodyPr anchor="t" rtlCol="false" tIns="0" lIns="0" bIns="0" rIns="0">
            <a:spAutoFit/>
          </a:bodyPr>
          <a:lstStyle/>
          <a:p>
            <a:pPr>
              <a:lnSpc>
                <a:spcPts val="4882"/>
              </a:lnSpc>
              <a:spcBef>
                <a:spcPct val="0"/>
              </a:spcBef>
            </a:pPr>
            <a:r>
              <a:rPr lang="en-US" sz="3487">
                <a:solidFill>
                  <a:srgbClr val="000000"/>
                </a:solidFill>
                <a:latin typeface="Trebuchet MS"/>
              </a:rPr>
              <a:t>This hand gesture recognition system redefines interaction for individuals with cognitive disabilities, offering intuitive communication and control through simple gestures. With real-time understanding, customization options, and a focus on inclusivity, it empowers users to engage with technology effortlessly, promoting independence, social connection, and a higher quality of life.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7212" y="4258050"/>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48109" y="-95255"/>
            <a:ext cx="7335145" cy="10477510"/>
          </a:xfrm>
          <a:custGeom>
            <a:avLst/>
            <a:gdLst/>
            <a:ahLst/>
            <a:cxnLst/>
            <a:rect r="r" b="b" t="t" l="l"/>
            <a:pathLst>
              <a:path h="10477510" w="7335145">
                <a:moveTo>
                  <a:pt x="0" y="0"/>
                </a:moveTo>
                <a:lnTo>
                  <a:pt x="7335146" y="0"/>
                </a:lnTo>
                <a:lnTo>
                  <a:pt x="7335146" y="10477510"/>
                </a:lnTo>
                <a:lnTo>
                  <a:pt x="0" y="10477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8"/>
            <a:stretch>
              <a:fillRect l="0" t="0" r="0" b="0"/>
            </a:stretch>
          </a:blipFill>
        </p:spPr>
      </p:sp>
      <p:sp>
        <p:nvSpPr>
          <p:cNvPr name="Freeform 6" id="6"/>
          <p:cNvSpPr/>
          <p:nvPr/>
        </p:nvSpPr>
        <p:spPr>
          <a:xfrm flipH="false" flipV="false" rot="0">
            <a:off x="2070039" y="1816953"/>
            <a:ext cx="3491734" cy="1452444"/>
          </a:xfrm>
          <a:custGeom>
            <a:avLst/>
            <a:gdLst/>
            <a:ahLst/>
            <a:cxnLst/>
            <a:rect r="r" b="b" t="t" l="l"/>
            <a:pathLst>
              <a:path h="1452444" w="3491734">
                <a:moveTo>
                  <a:pt x="0" y="0"/>
                </a:moveTo>
                <a:lnTo>
                  <a:pt x="3491733" y="0"/>
                </a:lnTo>
                <a:lnTo>
                  <a:pt x="3491733" y="1452444"/>
                </a:lnTo>
                <a:lnTo>
                  <a:pt x="0" y="1452444"/>
                </a:lnTo>
                <a:lnTo>
                  <a:pt x="0" y="0"/>
                </a:lnTo>
                <a:close/>
              </a:path>
            </a:pathLst>
          </a:custGeom>
          <a:blipFill>
            <a:blip r:embed="rId9"/>
            <a:stretch>
              <a:fillRect l="0" t="0" r="0" b="0"/>
            </a:stretch>
          </a:blipFill>
        </p:spPr>
      </p:sp>
      <p:sp>
        <p:nvSpPr>
          <p:cNvPr name="Freeform 7" id="7"/>
          <p:cNvSpPr/>
          <p:nvPr/>
        </p:nvSpPr>
        <p:spPr>
          <a:xfrm flipH="false" flipV="false" rot="0">
            <a:off x="6268115" y="1816953"/>
            <a:ext cx="3315680" cy="1452444"/>
          </a:xfrm>
          <a:custGeom>
            <a:avLst/>
            <a:gdLst/>
            <a:ahLst/>
            <a:cxnLst/>
            <a:rect r="r" b="b" t="t" l="l"/>
            <a:pathLst>
              <a:path h="1452444" w="3315680">
                <a:moveTo>
                  <a:pt x="0" y="0"/>
                </a:moveTo>
                <a:lnTo>
                  <a:pt x="3315680" y="0"/>
                </a:lnTo>
                <a:lnTo>
                  <a:pt x="3315680" y="1452444"/>
                </a:lnTo>
                <a:lnTo>
                  <a:pt x="0" y="1452444"/>
                </a:lnTo>
                <a:lnTo>
                  <a:pt x="0" y="0"/>
                </a:lnTo>
                <a:close/>
              </a:path>
            </a:pathLst>
          </a:custGeom>
          <a:blipFill>
            <a:blip r:embed="rId10"/>
            <a:stretch>
              <a:fillRect l="0" t="0" r="0" b="0"/>
            </a:stretch>
          </a:blipFill>
        </p:spPr>
      </p:sp>
      <p:sp>
        <p:nvSpPr>
          <p:cNvPr name="Freeform 8" id="8"/>
          <p:cNvSpPr/>
          <p:nvPr/>
        </p:nvSpPr>
        <p:spPr>
          <a:xfrm flipH="false" flipV="false" rot="0">
            <a:off x="10290138" y="1902075"/>
            <a:ext cx="3798117" cy="1367322"/>
          </a:xfrm>
          <a:custGeom>
            <a:avLst/>
            <a:gdLst/>
            <a:ahLst/>
            <a:cxnLst/>
            <a:rect r="r" b="b" t="t" l="l"/>
            <a:pathLst>
              <a:path h="1367322" w="3798117">
                <a:moveTo>
                  <a:pt x="0" y="0"/>
                </a:moveTo>
                <a:lnTo>
                  <a:pt x="3798117" y="0"/>
                </a:lnTo>
                <a:lnTo>
                  <a:pt x="3798117" y="1367322"/>
                </a:lnTo>
                <a:lnTo>
                  <a:pt x="0" y="1367322"/>
                </a:lnTo>
                <a:lnTo>
                  <a:pt x="0" y="0"/>
                </a:lnTo>
                <a:close/>
              </a:path>
            </a:pathLst>
          </a:custGeom>
          <a:blipFill>
            <a:blip r:embed="rId11"/>
            <a:stretch>
              <a:fillRect l="0" t="0" r="0" b="0"/>
            </a:stretch>
          </a:blipFill>
        </p:spPr>
      </p:sp>
      <p:sp>
        <p:nvSpPr>
          <p:cNvPr name="Freeform 9" id="9"/>
          <p:cNvSpPr/>
          <p:nvPr/>
        </p:nvSpPr>
        <p:spPr>
          <a:xfrm flipH="false" flipV="false" rot="0">
            <a:off x="2070039" y="4258050"/>
            <a:ext cx="3998554" cy="1596197"/>
          </a:xfrm>
          <a:custGeom>
            <a:avLst/>
            <a:gdLst/>
            <a:ahLst/>
            <a:cxnLst/>
            <a:rect r="r" b="b" t="t" l="l"/>
            <a:pathLst>
              <a:path h="1596197" w="3998554">
                <a:moveTo>
                  <a:pt x="0" y="0"/>
                </a:moveTo>
                <a:lnTo>
                  <a:pt x="3998554" y="0"/>
                </a:lnTo>
                <a:lnTo>
                  <a:pt x="3998554" y="1596197"/>
                </a:lnTo>
                <a:lnTo>
                  <a:pt x="0" y="1596197"/>
                </a:lnTo>
                <a:lnTo>
                  <a:pt x="0" y="0"/>
                </a:lnTo>
                <a:close/>
              </a:path>
            </a:pathLst>
          </a:custGeom>
          <a:blipFill>
            <a:blip r:embed="rId12"/>
            <a:stretch>
              <a:fillRect l="0" t="0" r="0" b="0"/>
            </a:stretch>
          </a:blipFill>
        </p:spPr>
      </p:sp>
      <p:sp>
        <p:nvSpPr>
          <p:cNvPr name="Freeform 10" id="10"/>
          <p:cNvSpPr/>
          <p:nvPr/>
        </p:nvSpPr>
        <p:spPr>
          <a:xfrm flipH="false" flipV="false" rot="0">
            <a:off x="6503099" y="3856043"/>
            <a:ext cx="3612439" cy="2400211"/>
          </a:xfrm>
          <a:custGeom>
            <a:avLst/>
            <a:gdLst/>
            <a:ahLst/>
            <a:cxnLst/>
            <a:rect r="r" b="b" t="t" l="l"/>
            <a:pathLst>
              <a:path h="2400211" w="3612439">
                <a:moveTo>
                  <a:pt x="0" y="0"/>
                </a:moveTo>
                <a:lnTo>
                  <a:pt x="3612438" y="0"/>
                </a:lnTo>
                <a:lnTo>
                  <a:pt x="3612438" y="2400211"/>
                </a:lnTo>
                <a:lnTo>
                  <a:pt x="0" y="2400211"/>
                </a:lnTo>
                <a:lnTo>
                  <a:pt x="0" y="0"/>
                </a:lnTo>
                <a:close/>
              </a:path>
            </a:pathLst>
          </a:custGeom>
          <a:blipFill>
            <a:blip r:embed="rId13"/>
            <a:stretch>
              <a:fillRect l="0" t="0" r="0" b="0"/>
            </a:stretch>
          </a:blipFill>
        </p:spPr>
      </p:sp>
      <p:sp>
        <p:nvSpPr>
          <p:cNvPr name="Freeform 11" id="11"/>
          <p:cNvSpPr/>
          <p:nvPr/>
        </p:nvSpPr>
        <p:spPr>
          <a:xfrm flipH="false" flipV="false" rot="0">
            <a:off x="10290138" y="4131883"/>
            <a:ext cx="3798117" cy="2124371"/>
          </a:xfrm>
          <a:custGeom>
            <a:avLst/>
            <a:gdLst/>
            <a:ahLst/>
            <a:cxnLst/>
            <a:rect r="r" b="b" t="t" l="l"/>
            <a:pathLst>
              <a:path h="2124371" w="3798117">
                <a:moveTo>
                  <a:pt x="0" y="0"/>
                </a:moveTo>
                <a:lnTo>
                  <a:pt x="3798117" y="0"/>
                </a:lnTo>
                <a:lnTo>
                  <a:pt x="3798117" y="2124371"/>
                </a:lnTo>
                <a:lnTo>
                  <a:pt x="0" y="2124371"/>
                </a:lnTo>
                <a:lnTo>
                  <a:pt x="0" y="0"/>
                </a:lnTo>
                <a:close/>
              </a:path>
            </a:pathLst>
          </a:custGeom>
          <a:blipFill>
            <a:blip r:embed="rId14"/>
            <a:stretch>
              <a:fillRect l="0" t="0" r="0" b="0"/>
            </a:stretch>
          </a:blipFill>
        </p:spPr>
      </p:sp>
      <p:sp>
        <p:nvSpPr>
          <p:cNvPr name="Freeform 12" id="12"/>
          <p:cNvSpPr/>
          <p:nvPr/>
        </p:nvSpPr>
        <p:spPr>
          <a:xfrm flipH="false" flipV="false" rot="0">
            <a:off x="6068593" y="7204079"/>
            <a:ext cx="5036357" cy="2518179"/>
          </a:xfrm>
          <a:custGeom>
            <a:avLst/>
            <a:gdLst/>
            <a:ahLst/>
            <a:cxnLst/>
            <a:rect r="r" b="b" t="t" l="l"/>
            <a:pathLst>
              <a:path h="2518179" w="5036357">
                <a:moveTo>
                  <a:pt x="0" y="0"/>
                </a:moveTo>
                <a:lnTo>
                  <a:pt x="5036357" y="0"/>
                </a:lnTo>
                <a:lnTo>
                  <a:pt x="5036357" y="2518179"/>
                </a:lnTo>
                <a:lnTo>
                  <a:pt x="0" y="2518179"/>
                </a:lnTo>
                <a:lnTo>
                  <a:pt x="0" y="0"/>
                </a:lnTo>
                <a:close/>
              </a:path>
            </a:pathLst>
          </a:custGeom>
          <a:blipFill>
            <a:blip r:embed="rId15"/>
            <a:stretch>
              <a:fillRect l="0" t="0" r="0" b="0"/>
            </a:stretch>
          </a:blipFill>
        </p:spPr>
      </p:sp>
      <p:sp>
        <p:nvSpPr>
          <p:cNvPr name="TextBox 13" id="13"/>
          <p:cNvSpPr txBox="true"/>
          <p:nvPr/>
        </p:nvSpPr>
        <p:spPr>
          <a:xfrm rot="0">
            <a:off x="17087278" y="9674633"/>
            <a:ext cx="112300" cy="302714"/>
          </a:xfrm>
          <a:prstGeom prst="rect">
            <a:avLst/>
          </a:prstGeom>
        </p:spPr>
        <p:txBody>
          <a:bodyPr anchor="t" rtlCol="false" tIns="0" lIns="0" bIns="0" rIns="0">
            <a:spAutoFit/>
          </a:bodyPr>
          <a:lstStyle/>
          <a:p>
            <a:pPr algn="l">
              <a:lnSpc>
                <a:spcPts val="2362"/>
              </a:lnSpc>
            </a:pPr>
            <a:r>
              <a:rPr lang="en-US" sz="1687">
                <a:solidFill>
                  <a:srgbClr val="2E946B"/>
                </a:solidFill>
                <a:latin typeface="Trebuchet MS"/>
              </a:rPr>
              <a:t>9</a:t>
            </a:r>
          </a:p>
        </p:txBody>
      </p:sp>
      <p:sp>
        <p:nvSpPr>
          <p:cNvPr name="TextBox 14" id="14"/>
          <p:cNvSpPr txBox="true"/>
          <p:nvPr/>
        </p:nvSpPr>
        <p:spPr>
          <a:xfrm rot="0">
            <a:off x="1128712" y="339728"/>
            <a:ext cx="5374386" cy="1231297"/>
          </a:xfrm>
          <a:prstGeom prst="rect">
            <a:avLst/>
          </a:prstGeom>
        </p:spPr>
        <p:txBody>
          <a:bodyPr anchor="t" rtlCol="false" tIns="0" lIns="0" bIns="0" rIns="0">
            <a:spAutoFit/>
          </a:bodyPr>
          <a:lstStyle/>
          <a:p>
            <a:pPr algn="l">
              <a:lnSpc>
                <a:spcPts val="10095"/>
              </a:lnSpc>
            </a:pPr>
            <a:r>
              <a:rPr lang="en-US" sz="7211">
                <a:solidFill>
                  <a:srgbClr val="000000"/>
                </a:solidFill>
                <a:latin typeface="Trebuchet MS 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DAGA-Xk7Nfo</dc:identifier>
  <dcterms:modified xsi:type="dcterms:W3CDTF">2011-08-01T06:04:30Z</dcterms:modified>
  <cp:revision>1</cp:revision>
  <dc:title>Naan Mudhalvan Project</dc:title>
</cp:coreProperties>
</file>