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9"/>
  </p:notesMasterIdLst>
  <p:handoutMasterIdLst>
    <p:handoutMasterId r:id="rId40"/>
  </p:handoutMasterIdLst>
  <p:sldIdLst>
    <p:sldId id="1719" r:id="rId2"/>
    <p:sldId id="1856" r:id="rId3"/>
    <p:sldId id="1660" r:id="rId4"/>
    <p:sldId id="1857" r:id="rId5"/>
    <p:sldId id="1670" r:id="rId6"/>
    <p:sldId id="1919" r:id="rId7"/>
    <p:sldId id="1861" r:id="rId8"/>
    <p:sldId id="1899" r:id="rId9"/>
    <p:sldId id="1863" r:id="rId10"/>
    <p:sldId id="1860" r:id="rId11"/>
    <p:sldId id="1862" r:id="rId12"/>
    <p:sldId id="1864" r:id="rId13"/>
    <p:sldId id="1865" r:id="rId14"/>
    <p:sldId id="1897" r:id="rId15"/>
    <p:sldId id="1866" r:id="rId16"/>
    <p:sldId id="1898" r:id="rId17"/>
    <p:sldId id="1867" r:id="rId18"/>
    <p:sldId id="1868" r:id="rId19"/>
    <p:sldId id="1870" r:id="rId20"/>
    <p:sldId id="1916" r:id="rId21"/>
    <p:sldId id="1872" r:id="rId22"/>
    <p:sldId id="1873" r:id="rId23"/>
    <p:sldId id="1912" r:id="rId24"/>
    <p:sldId id="1875" r:id="rId25"/>
    <p:sldId id="1874" r:id="rId26"/>
    <p:sldId id="1876" r:id="rId27"/>
    <p:sldId id="1877" r:id="rId28"/>
    <p:sldId id="1878" r:id="rId29"/>
    <p:sldId id="1917" r:id="rId30"/>
    <p:sldId id="1881" r:id="rId31"/>
    <p:sldId id="1880" r:id="rId32"/>
    <p:sldId id="1882" r:id="rId33"/>
    <p:sldId id="1915" r:id="rId34"/>
    <p:sldId id="1883" r:id="rId35"/>
    <p:sldId id="1884" r:id="rId36"/>
    <p:sldId id="1918" r:id="rId37"/>
    <p:sldId id="1887"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57"/>
            <p14:sldId id="1670"/>
            <p14:sldId id="1919"/>
            <p14:sldId id="1861"/>
            <p14:sldId id="1899"/>
            <p14:sldId id="1863"/>
            <p14:sldId id="1860"/>
            <p14:sldId id="1862"/>
            <p14:sldId id="1864"/>
            <p14:sldId id="1865"/>
            <p14:sldId id="1897"/>
            <p14:sldId id="1866"/>
            <p14:sldId id="1898"/>
            <p14:sldId id="1867"/>
            <p14:sldId id="1868"/>
            <p14:sldId id="1870"/>
            <p14:sldId id="1916"/>
            <p14:sldId id="1872"/>
            <p14:sldId id="1873"/>
            <p14:sldId id="1912"/>
            <p14:sldId id="1875"/>
            <p14:sldId id="1874"/>
            <p14:sldId id="1876"/>
            <p14:sldId id="1877"/>
            <p14:sldId id="1878"/>
            <p14:sldId id="1917"/>
            <p14:sldId id="1881"/>
            <p14:sldId id="1880"/>
            <p14:sldId id="1882"/>
            <p14:sldId id="1915"/>
            <p14:sldId id="1883"/>
            <p14:sldId id="1884"/>
            <p14:sldId id="1918"/>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6"/>
    <a:srgbClr val="0C7628"/>
    <a:srgbClr val="096F3F"/>
    <a:srgbClr val="066854"/>
    <a:srgbClr val="045A60"/>
    <a:srgbClr val="023B58"/>
    <a:srgbClr val="0078D4"/>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7978" autoAdjust="0"/>
  </p:normalViewPr>
  <p:slideViewPr>
    <p:cSldViewPr snapToGrid="0">
      <p:cViewPr varScale="1">
        <p:scale>
          <a:sx n="109" d="100"/>
          <a:sy n="109" d="100"/>
        </p:scale>
        <p:origin x="749"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33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4/29/2020 2:04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4/29/2020 1:55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support/commun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Adjust the cover for either AZ-900T00 or AZ-900T01.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products and services purchasing options </a:t>
            </a:r>
            <a:r>
              <a:rPr lang="en-IE" sz="900" kern="1200" dirty="0">
                <a:solidFill>
                  <a:schemeClr val="tx1"/>
                </a:solidFill>
                <a:effectLst/>
                <a:latin typeface="Segoe UI Light" pitchFamily="34" charset="0"/>
                <a:ea typeface="+mn-ea"/>
                <a:cs typeface="+mn-cs"/>
              </a:rPr>
              <a:t>- </a:t>
            </a:r>
            <a:r>
              <a:rPr lang="en-IE" u="sng" dirty="0"/>
              <a:t>https://azure.microsoft.com/en-us/pricing/purchase-options/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53925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5870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Point out that the Zone referred to here, is different from </a:t>
            </a:r>
            <a:r>
              <a:rPr lang="en-IE" dirty="0"/>
              <a:t>Availability Zone</a:t>
            </a:r>
            <a:r>
              <a:rPr lang="en-IE" sz="900" b="0" i="0" u="none" strike="noStrike" kern="1200" dirty="0">
                <a:solidFill>
                  <a:schemeClr val="tx1"/>
                </a:solidFill>
                <a:effectLst/>
                <a:latin typeface="Segoe UI Light" pitchFamily="34" charset="0"/>
                <a:ea typeface="+mn-ea"/>
                <a:cs typeface="+mn-cs"/>
              </a:rPr>
              <a:t>. Availability Zones being an Azure service providing High availability, whereas Zones in the context of billing are geographical entities, used for data transfer pricing between defined geographical areas called Zones.</a:t>
            </a:r>
          </a:p>
          <a:p>
            <a:endParaRPr lang="en-IE" sz="900" b="0" i="0" u="none" strike="noStrike" kern="1200" dirty="0">
              <a:solidFill>
                <a:schemeClr val="tx1"/>
              </a:solidFill>
              <a:effectLst/>
              <a:latin typeface="Segoe UI Light" pitchFamily="34" charset="0"/>
              <a:ea typeface="+mn-ea"/>
              <a:cs typeface="+mn-cs"/>
            </a:endParaRPr>
          </a:p>
          <a:p>
            <a:r>
              <a:rPr lang="en-IE" sz="900" b="0" i="1" u="none" strike="noStrike" kern="1200" dirty="0">
                <a:solidFill>
                  <a:schemeClr val="tx1"/>
                </a:solidFill>
                <a:effectLst/>
                <a:latin typeface="Segoe UI Light" pitchFamily="34" charset="0"/>
                <a:ea typeface="+mn-ea"/>
                <a:cs typeface="+mn-cs"/>
              </a:rPr>
              <a:t>Zone </a:t>
            </a:r>
            <a:r>
              <a:rPr lang="en-IE" sz="900" b="0" i="0" u="none" strike="noStrike" kern="1200" dirty="0">
                <a:solidFill>
                  <a:schemeClr val="tx1"/>
                </a:solidFill>
                <a:effectLst/>
                <a:latin typeface="Segoe UI Light" pitchFamily="34" charset="0"/>
                <a:ea typeface="+mn-ea"/>
                <a:cs typeface="+mn-cs"/>
              </a:rPr>
              <a:t>is a geographical grouping of Azure Regions for billing purpose. Data transfer pricing is based on the Zones.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1354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1350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6489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567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4989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4320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Segoe UI Light" pitchFamily="34" charset="0"/>
                <a:ea typeface="+mn-ea"/>
                <a:cs typeface="+mn-cs"/>
              </a:rPr>
              <a:t>For more information about Azure support options, refer to </a:t>
            </a:r>
            <a:r>
              <a:rPr lang="en-IE" u="sng" dirty="0"/>
              <a:t>https://azure.microsoft.com/en-us/support/plans/</a:t>
            </a:r>
            <a:endParaRPr lang="en-IE" sz="12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957203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For more information about alternative Azure support channels, refer to </a:t>
            </a:r>
            <a:r>
              <a:rPr lang="en-IE" dirty="0">
                <a:hlinkClick r:id="rId3"/>
              </a:rPr>
              <a:t>https://azure.microsoft.com/en-us/support/community/</a:t>
            </a:r>
            <a:r>
              <a:rPr lang="en-IE"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62093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dirty="0"/>
              <a:t>For more information about alternative Knowledge Center, refer to https://azure.microsoft.com/en-us/resources/knowledge-center/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30392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4629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9919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77176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484337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934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improving application SLAs, refer to </a:t>
            </a:r>
            <a:r>
              <a:rPr lang="en-IE" u="sng" dirty="0"/>
              <a:t>https://docs.microsoft.com/en-us/azure/architecture/resiliency/ </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052662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7035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Some preview features are </a:t>
            </a:r>
            <a:r>
              <a:rPr lang="en-IE" sz="900" b="0" u="none" strike="noStrike" kern="1200" dirty="0">
                <a:solidFill>
                  <a:schemeClr val="tx1"/>
                </a:solidFill>
                <a:effectLst/>
                <a:latin typeface="Segoe UI Light" pitchFamily="34" charset="0"/>
                <a:ea typeface="+mn-ea"/>
                <a:cs typeface="+mn-cs"/>
              </a:rPr>
              <a:t>not covered by customer support.</a:t>
            </a:r>
          </a:p>
          <a:p>
            <a:endParaRPr lang="en-IE" sz="900" b="0" i="1"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about Azure Previews, visit </a:t>
            </a:r>
            <a:r>
              <a:rPr lang="en-IE" u="sng" dirty="0"/>
              <a:t>https://azure.microsoft.com/en-us/services/preview/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84364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Although you may be using the Azure service in production, the preview feature or functionality may not yet be ready for production deployments. Make sure you are aware of any limitations around its use before deploying to production.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Azure Portal feedback forum - https://feedback.azure.com/forums/223579-azure-portal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4739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Learn about updates and new product features on the Azure announcements blog - https://azure.microsoft.com/en-us/blog/topics/announcements/.</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850449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Azure updates, refer to </a:t>
            </a:r>
            <a:r>
              <a:rPr lang="en-IE" dirty="0"/>
              <a:t>https://azure.microsoft.com/en-us/updates/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65166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95003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have time, cover the module review questions in the student materials.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08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free accounts </a:t>
            </a:r>
            <a:r>
              <a:rPr lang="en-IE" sz="900" kern="1200" dirty="0">
                <a:solidFill>
                  <a:schemeClr val="tx1"/>
                </a:solidFill>
                <a:effectLst/>
                <a:latin typeface="Segoe UI Light" pitchFamily="34" charset="0"/>
                <a:ea typeface="+mn-ea"/>
                <a:cs typeface="+mn-cs"/>
              </a:rPr>
              <a:t>- </a:t>
            </a:r>
            <a:r>
              <a:rPr lang="en-IE" u="sng" dirty="0"/>
              <a:t>https://azure.microsoft.com/en-us/free/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8515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7185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4/29/2020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1006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192" y="2482929"/>
            <a:ext cx="4167887" cy="2215991"/>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Azure pricing and support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Purchasing Azure products and services</a:t>
            </a:r>
            <a:endParaRPr lang="en-US" dirty="0"/>
          </a:p>
        </p:txBody>
      </p:sp>
      <p:sp>
        <p:nvSpPr>
          <p:cNvPr id="6" name="Text Placeholder 5"/>
          <p:cNvSpPr>
            <a:spLocks noGrp="1"/>
          </p:cNvSpPr>
          <p:nvPr>
            <p:ph type="body" sz="quarter" idx="10"/>
          </p:nvPr>
        </p:nvSpPr>
        <p:spPr>
          <a:xfrm>
            <a:off x="584200" y="1435497"/>
            <a:ext cx="10712450" cy="5152180"/>
          </a:xfrm>
        </p:spPr>
        <p:txBody>
          <a:bodyPr/>
          <a:lstStyle/>
          <a:p>
            <a:r>
              <a:rPr lang="en-IE" dirty="0"/>
              <a:t>Three main customer types on which the available purchasing options for Azure products and services are contingent are:</a:t>
            </a:r>
          </a:p>
          <a:p>
            <a:pPr lvl="1">
              <a:spcAft>
                <a:spcPts val="600"/>
              </a:spcAft>
            </a:pPr>
            <a:r>
              <a:rPr lang="en-IE" sz="2800" b="1" dirty="0">
                <a:latin typeface="Segoe UI Semilight" panose="020B0402040204020203" pitchFamily="34" charset="0"/>
                <a:cs typeface="Segoe UI Semilight" panose="020B0402040204020203" pitchFamily="34" charset="0"/>
              </a:rPr>
              <a:t>Enterprise</a:t>
            </a:r>
            <a:r>
              <a:rPr lang="en-IE" sz="2800" dirty="0">
                <a:latin typeface="Segoe UI Semilight" panose="020B0402040204020203" pitchFamily="34" charset="0"/>
                <a:cs typeface="Segoe UI Semilight" panose="020B0402040204020203" pitchFamily="34" charset="0"/>
              </a:rPr>
              <a:t>: Enterprise customers sign an Enterprise Agreement with Azure that commits them to spending a negotiated amount on Azure services, which they typically pay annually. </a:t>
            </a:r>
          </a:p>
          <a:p>
            <a:pPr lvl="1">
              <a:spcAft>
                <a:spcPts val="600"/>
              </a:spcAft>
            </a:pPr>
            <a:r>
              <a:rPr lang="en-IE" sz="2800" b="1" dirty="0">
                <a:latin typeface="Segoe UI Semilight" panose="020B0402040204020203" pitchFamily="34" charset="0"/>
                <a:cs typeface="Segoe UI Semilight" panose="020B0402040204020203" pitchFamily="34" charset="0"/>
              </a:rPr>
              <a:t>Web direct</a:t>
            </a:r>
            <a:r>
              <a:rPr lang="en-IE" sz="2800" dirty="0">
                <a:latin typeface="Segoe UI Semilight" panose="020B0402040204020203" pitchFamily="34" charset="0"/>
                <a:cs typeface="Segoe UI Semilight" panose="020B0402040204020203" pitchFamily="34" charset="0"/>
              </a:rPr>
              <a:t>: Web direct customers sign up for Azure through the Azure website. </a:t>
            </a:r>
          </a:p>
          <a:p>
            <a:pPr lvl="1">
              <a:spcAft>
                <a:spcPts val="600"/>
              </a:spcAft>
            </a:pPr>
            <a:r>
              <a:rPr lang="en-IE" sz="2800" b="1" dirty="0">
                <a:latin typeface="Segoe UI Semilight" panose="020B0402040204020203" pitchFamily="34" charset="0"/>
                <a:cs typeface="Segoe UI Semilight" panose="020B0402040204020203" pitchFamily="34" charset="0"/>
              </a:rPr>
              <a:t>Cloud solution providers (CSPs): </a:t>
            </a:r>
            <a:r>
              <a:rPr lang="en-IE" sz="2800" dirty="0">
                <a:latin typeface="Segoe UI Semilight" panose="020B0402040204020203" pitchFamily="34" charset="0"/>
                <a:cs typeface="Segoe UI Semilight" panose="020B0402040204020203" pitchFamily="34" charset="0"/>
              </a:rPr>
              <a:t>Typically are Microsoft partner companies that a customer hires to build solutions on top of Azure. Payment and billing for Azure usage occurs through the customer's CSP.</a:t>
            </a:r>
            <a:endParaRPr lang="en-IE" dirty="0"/>
          </a:p>
        </p:txBody>
      </p:sp>
    </p:spTree>
    <p:extLst>
      <p:ext uri="{BB962C8B-B14F-4D97-AF65-F5344CB8AC3E}">
        <p14:creationId xmlns:p14="http://schemas.microsoft.com/office/powerpoint/2010/main" val="156957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a:t>
            </a:r>
          </a:p>
        </p:txBody>
      </p:sp>
      <p:sp>
        <p:nvSpPr>
          <p:cNvPr id="6" name="Text Placeholder 5"/>
          <p:cNvSpPr>
            <a:spLocks noGrp="1"/>
          </p:cNvSpPr>
          <p:nvPr>
            <p:ph type="body" sz="quarter" idx="10"/>
          </p:nvPr>
        </p:nvSpPr>
        <p:spPr>
          <a:xfrm>
            <a:off x="588263" y="1157912"/>
            <a:ext cx="8120308" cy="5422503"/>
          </a:xfrm>
        </p:spPr>
        <p:txBody>
          <a:bodyPr/>
          <a:lstStyle/>
          <a:p>
            <a:pPr marL="0" indent="0">
              <a:buNone/>
            </a:pPr>
            <a:r>
              <a:rPr lang="en-IE" dirty="0"/>
              <a:t>There are three primary factors affecting costs:</a:t>
            </a:r>
          </a:p>
          <a:p>
            <a:r>
              <a:rPr lang="en-IE" b="1" dirty="0"/>
              <a:t>Resource Type</a:t>
            </a:r>
            <a:r>
              <a:rPr lang="en-IE" dirty="0"/>
              <a:t>: Costs are resource-specific, so the usage that a meter tracks and the number of meters associated with a resource depend on the resource type.</a:t>
            </a:r>
          </a:p>
          <a:p>
            <a:r>
              <a:rPr lang="en-IE" b="1" dirty="0"/>
              <a:t>Services</a:t>
            </a:r>
            <a:r>
              <a:rPr lang="en-IE" dirty="0"/>
              <a:t>: Azure usage rates and billing periods can differ between Enterprise, Web Direct, and CSP customers.</a:t>
            </a:r>
          </a:p>
          <a:p>
            <a:r>
              <a:rPr lang="en-IE" b="1" dirty="0"/>
              <a:t>Location</a:t>
            </a:r>
            <a:r>
              <a:rPr lang="en-IE" dirty="0"/>
              <a:t>: The Azure infrastructure is globally distributed, and usage costs might vary between locations that offer Azure products, services, and resources.</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689" y="3007869"/>
            <a:ext cx="2670048" cy="1722587"/>
          </a:xfrm>
          <a:prstGeom prst="rect">
            <a:avLst/>
          </a:prstGeom>
        </p:spPr>
      </p:pic>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Zones for Billing Purposes</a:t>
            </a:r>
          </a:p>
        </p:txBody>
      </p:sp>
      <p:sp>
        <p:nvSpPr>
          <p:cNvPr id="6" name="Text Placeholder 5"/>
          <p:cNvSpPr>
            <a:spLocks noGrp="1"/>
          </p:cNvSpPr>
          <p:nvPr>
            <p:ph type="body" sz="quarter" idx="10"/>
          </p:nvPr>
        </p:nvSpPr>
        <p:spPr>
          <a:xfrm>
            <a:off x="584200" y="1174240"/>
            <a:ext cx="11018520" cy="1723549"/>
          </a:xfrm>
        </p:spPr>
        <p:txBody>
          <a:bodyPr/>
          <a:lstStyle/>
          <a:p>
            <a:r>
              <a:rPr lang="en-IE" i="1" dirty="0"/>
              <a:t>Bandwidth</a:t>
            </a:r>
            <a:r>
              <a:rPr lang="en-IE" dirty="0"/>
              <a:t> refers to data moving in and out of Azure datacenters. Some inbound data transfers are free, such as data going into Azure datacenters. For outbound data transfers—such as data going out of Azure datacenters—pricing is based on Zones.</a:t>
            </a:r>
            <a:r>
              <a:rPr lang="en-IE" b="1" dirty="0"/>
              <a:t> </a:t>
            </a:r>
          </a:p>
        </p:txBody>
      </p:sp>
      <p:sp>
        <p:nvSpPr>
          <p:cNvPr id="4" name="Text Placeholder 5">
            <a:extLst>
              <a:ext uri="{FF2B5EF4-FFF2-40B4-BE49-F238E27FC236}">
                <a16:creationId xmlns:a16="http://schemas.microsoft.com/office/drawing/2014/main" id="{AC3C29AD-5E24-49E9-BE71-116C02F03761}"/>
              </a:ext>
            </a:extLst>
          </p:cNvPr>
          <p:cNvSpPr txBox="1">
            <a:spLocks/>
          </p:cNvSpPr>
          <p:nvPr/>
        </p:nvSpPr>
        <p:spPr>
          <a:xfrm>
            <a:off x="508000" y="3053342"/>
            <a:ext cx="6774544" cy="30408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E" sz="2600" dirty="0"/>
              <a:t>Zone 1 - West US, East US, West Europe, and others.</a:t>
            </a:r>
          </a:p>
          <a:p>
            <a:pPr lvl="1"/>
            <a:r>
              <a:rPr lang="en-IE" sz="2600" dirty="0"/>
              <a:t>Zone 2 - Australia Central, Japan West, Central India, and others.</a:t>
            </a:r>
          </a:p>
          <a:p>
            <a:pPr lvl="1"/>
            <a:r>
              <a:rPr lang="en-IE" sz="2600" dirty="0"/>
              <a:t>Zone 3. - Brazil South only.</a:t>
            </a:r>
          </a:p>
          <a:p>
            <a:pPr lvl="1"/>
            <a:r>
              <a:rPr lang="en-IE" sz="2600" dirty="0"/>
              <a:t>DE Zone 1- Includes </a:t>
            </a:r>
            <a:r>
              <a:rPr lang="en-US" sz="2600" dirty="0"/>
              <a:t>Germany Central and Germany Northeast.</a:t>
            </a:r>
            <a:endParaRPr lang="en-IE" sz="2600" dirty="0"/>
          </a:p>
        </p:txBody>
      </p:sp>
      <p:pic>
        <p:nvPicPr>
          <p:cNvPr id="5" name="Picture 4" descr="Image of internet traffic travelling between two datacenters around a globe">
            <a:extLst>
              <a:ext uri="{FF2B5EF4-FFF2-40B4-BE49-F238E27FC236}">
                <a16:creationId xmlns:a16="http://schemas.microsoft.com/office/drawing/2014/main" id="{529C4601-0733-47F9-94B1-E4941441B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744" y="3340120"/>
            <a:ext cx="4782552" cy="2233366"/>
          </a:xfrm>
          <a:prstGeom prst="rect">
            <a:avLst/>
          </a:prstGeom>
        </p:spPr>
      </p:pic>
    </p:spTree>
    <p:extLst>
      <p:ext uri="{BB962C8B-B14F-4D97-AF65-F5344CB8AC3E}">
        <p14:creationId xmlns:p14="http://schemas.microsoft.com/office/powerpoint/2010/main" val="426526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Pricing calculator</a:t>
            </a:r>
          </a:p>
        </p:txBody>
      </p:sp>
      <p:sp>
        <p:nvSpPr>
          <p:cNvPr id="6" name="Text Placeholder 5"/>
          <p:cNvSpPr>
            <a:spLocks noGrp="1"/>
          </p:cNvSpPr>
          <p:nvPr>
            <p:ph type="body" sz="quarter" idx="10"/>
          </p:nvPr>
        </p:nvSpPr>
        <p:spPr>
          <a:xfrm>
            <a:off x="586740" y="1366850"/>
            <a:ext cx="11018520" cy="861774"/>
          </a:xfrm>
        </p:spPr>
        <p:txBody>
          <a:bodyPr/>
          <a:lstStyle/>
          <a:p>
            <a:r>
              <a:rPr lang="en-IE" dirty="0"/>
              <a:t>Provides a detailed </a:t>
            </a:r>
            <a:r>
              <a:rPr lang="en-IE" i="1" dirty="0"/>
              <a:t>estimate</a:t>
            </a:r>
            <a:r>
              <a:rPr lang="en-IE" dirty="0"/>
              <a:t> of the costs associated with your infrastructure configuration.</a:t>
            </a:r>
            <a:endParaRPr lang="en-IE" b="1" dirty="0"/>
          </a:p>
        </p:txBody>
      </p:sp>
      <p:pic>
        <p:nvPicPr>
          <p:cNvPr id="3" name="Picture 2" descr="Pricing Calculator estimate image">
            <a:extLst>
              <a:ext uri="{FF2B5EF4-FFF2-40B4-BE49-F238E27FC236}">
                <a16:creationId xmlns:a16="http://schemas.microsoft.com/office/drawing/2014/main" id="{3C0AEF3E-8EAD-44EC-A185-FAAED07A2C2A}"/>
              </a:ext>
            </a:extLst>
          </p:cNvPr>
          <p:cNvPicPr>
            <a:picLocks noChangeAspect="1"/>
          </p:cNvPicPr>
          <p:nvPr/>
        </p:nvPicPr>
        <p:blipFill>
          <a:blip r:embed="rId3"/>
          <a:stretch>
            <a:fillRect/>
          </a:stretch>
        </p:blipFill>
        <p:spPr>
          <a:xfrm>
            <a:off x="1971099" y="2323531"/>
            <a:ext cx="8249801" cy="4077269"/>
          </a:xfrm>
          <a:prstGeom prst="rect">
            <a:avLst/>
          </a:prstGeom>
        </p:spPr>
      </p:pic>
    </p:spTree>
    <p:extLst>
      <p:ext uri="{BB962C8B-B14F-4D97-AF65-F5344CB8AC3E}">
        <p14:creationId xmlns:p14="http://schemas.microsoft.com/office/powerpoint/2010/main" val="231713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Pricing Calculator</a:t>
            </a:r>
            <a:endParaRPr lang="en-US" dirty="0"/>
          </a:p>
        </p:txBody>
      </p:sp>
      <p:sp>
        <p:nvSpPr>
          <p:cNvPr id="5" name="Text Placeholder 4">
            <a:extLst>
              <a:ext uri="{FF2B5EF4-FFF2-40B4-BE49-F238E27FC236}">
                <a16:creationId xmlns:a16="http://schemas.microsoft.com/office/drawing/2014/main" id="{FE939D56-5422-4BBD-ABE1-B24EBAFF2B12}"/>
              </a:ext>
            </a:extLst>
          </p:cNvPr>
          <p:cNvSpPr>
            <a:spLocks noGrp="1"/>
          </p:cNvSpPr>
          <p:nvPr>
            <p:ph type="body" sz="quarter" idx="10"/>
          </p:nvPr>
        </p:nvSpPr>
        <p:spPr>
          <a:xfrm>
            <a:off x="584200" y="1435497"/>
            <a:ext cx="11018520" cy="3964162"/>
          </a:xfrm>
        </p:spPr>
        <p:txBody>
          <a:bodyPr/>
          <a:lstStyle/>
          <a:p>
            <a:pPr marL="0" indent="0">
              <a:buNone/>
            </a:pPr>
            <a:r>
              <a:rPr lang="en-US" dirty="0"/>
              <a:t>Use the Azure Pricing Calculator to generate a cost estimate for an Azure virtual machine and related network resources.</a:t>
            </a:r>
          </a:p>
          <a:p>
            <a:pPr marL="514350" indent="-514350">
              <a:buFont typeface="+mj-lt"/>
              <a:buAutoNum type="arabicPeriod"/>
            </a:pPr>
            <a:r>
              <a:rPr lang="en-US" dirty="0"/>
              <a:t>Configure the pricing calculator.</a:t>
            </a:r>
          </a:p>
          <a:p>
            <a:pPr marL="514350" indent="-514350">
              <a:buFont typeface="+mj-lt"/>
              <a:buAutoNum type="arabicPeriod"/>
            </a:pPr>
            <a:r>
              <a:rPr lang="en-US" dirty="0"/>
              <a:t>Review the pricing estimate.</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0220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Total cost of ownership calculator</a:t>
            </a:r>
            <a:endParaRPr lang="en-US" dirty="0"/>
          </a:p>
        </p:txBody>
      </p:sp>
      <p:sp>
        <p:nvSpPr>
          <p:cNvPr id="6" name="Text Placeholder 5"/>
          <p:cNvSpPr>
            <a:spLocks noGrp="1"/>
          </p:cNvSpPr>
          <p:nvPr>
            <p:ph type="body" sz="quarter" idx="10"/>
          </p:nvPr>
        </p:nvSpPr>
        <p:spPr>
          <a:xfrm>
            <a:off x="584200" y="1435497"/>
            <a:ext cx="11018520" cy="1378839"/>
          </a:xfrm>
        </p:spPr>
        <p:txBody>
          <a:bodyPr/>
          <a:lstStyle/>
          <a:p>
            <a:r>
              <a:rPr lang="en-IE" dirty="0"/>
              <a:t>A tool to estimate cost savings you can realize by migrating to Azure.</a:t>
            </a:r>
          </a:p>
          <a:p>
            <a:r>
              <a:rPr lang="en-IE" dirty="0"/>
              <a:t>A report compares the costs of on-premises infrastructures with the costs of using Azure products and services in the cloud.</a:t>
            </a:r>
          </a:p>
        </p:txBody>
      </p:sp>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a:blip r:embed="rId3"/>
          <a:stretch>
            <a:fillRect/>
          </a:stretch>
        </p:blipFill>
        <p:spPr>
          <a:xfrm>
            <a:off x="2020954" y="3136223"/>
            <a:ext cx="8145012" cy="3264577"/>
          </a:xfrm>
          <a:prstGeom prst="rect">
            <a:avLst/>
          </a:prstGeom>
        </p:spPr>
      </p:pic>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TCO Calculator</a:t>
            </a:r>
            <a:endParaRPr lang="en-US" dirty="0"/>
          </a:p>
        </p:txBody>
      </p:sp>
      <p:sp>
        <p:nvSpPr>
          <p:cNvPr id="5" name="Text Placeholder 4">
            <a:extLst>
              <a:ext uri="{FF2B5EF4-FFF2-40B4-BE49-F238E27FC236}">
                <a16:creationId xmlns:a16="http://schemas.microsoft.com/office/drawing/2014/main" id="{F5826BA7-B655-4A74-B67E-04BF02441BFD}"/>
              </a:ext>
            </a:extLst>
          </p:cNvPr>
          <p:cNvSpPr>
            <a:spLocks noGrp="1"/>
          </p:cNvSpPr>
          <p:nvPr>
            <p:ph type="body" sz="quarter" idx="10"/>
          </p:nvPr>
        </p:nvSpPr>
        <p:spPr>
          <a:xfrm>
            <a:off x="584200" y="1435497"/>
            <a:ext cx="11018520" cy="3964162"/>
          </a:xfrm>
        </p:spPr>
        <p:txBody>
          <a:bodyPr/>
          <a:lstStyle/>
          <a:p>
            <a:pPr marL="0" indent="0">
              <a:buNone/>
            </a:pPr>
            <a:r>
              <a:rPr lang="en-US" dirty="0"/>
              <a:t>Use the Total Cost of Ownership (TCO) Calculator to generate cost comparison report for an on-premises environment.</a:t>
            </a:r>
          </a:p>
          <a:p>
            <a:pPr marL="514350" indent="-514350">
              <a:buFont typeface="+mj-lt"/>
              <a:buAutoNum type="arabicPeriod"/>
            </a:pPr>
            <a:r>
              <a:rPr lang="en-US" dirty="0"/>
              <a:t>Configure the TCO calculator.</a:t>
            </a:r>
          </a:p>
          <a:p>
            <a:pPr marL="514350" indent="-514350">
              <a:buFont typeface="+mj-lt"/>
              <a:buAutoNum type="arabicPeriod"/>
            </a:pPr>
            <a:r>
              <a:rPr lang="en-US" dirty="0"/>
              <a:t>Review the results and save a copy.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581370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Minimizing costs</a:t>
            </a:r>
          </a:p>
        </p:txBody>
      </p:sp>
      <p:sp>
        <p:nvSpPr>
          <p:cNvPr id="5" name="Freeform: Shape 4">
            <a:extLst>
              <a:ext uri="{FF2B5EF4-FFF2-40B4-BE49-F238E27FC236}">
                <a16:creationId xmlns:a16="http://schemas.microsoft.com/office/drawing/2014/main" id="{2A4293FE-6F6E-457C-9948-8CA0DEEB2D3D}"/>
              </a:ext>
            </a:extLst>
          </p:cNvPr>
          <p:cNvSpPr/>
          <p:nvPr/>
        </p:nvSpPr>
        <p:spPr>
          <a:xfrm>
            <a:off x="778506" y="5908852"/>
            <a:ext cx="2563912" cy="487135"/>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800" kern="1200"/>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3342418" y="5908852"/>
            <a:ext cx="7691736" cy="487135"/>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sp>
        <p:nvSpPr>
          <p:cNvPr id="9" name="Freeform: Shape 8">
            <a:extLst>
              <a:ext uri="{FF2B5EF4-FFF2-40B4-BE49-F238E27FC236}">
                <a16:creationId xmlns:a16="http://schemas.microsoft.com/office/drawing/2014/main" id="{EC68AF29-C1EC-4F74-96BC-BF14D442CDD8}"/>
              </a:ext>
            </a:extLst>
          </p:cNvPr>
          <p:cNvSpPr/>
          <p:nvPr/>
        </p:nvSpPr>
        <p:spPr>
          <a:xfrm>
            <a:off x="778506" y="4427602"/>
            <a:ext cx="2563912"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45A60"/>
          </a:solidFill>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3342418" y="4427602"/>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sp>
        <p:nvSpPr>
          <p:cNvPr id="11" name="Freeform: Shape 10">
            <a:extLst>
              <a:ext uri="{FF2B5EF4-FFF2-40B4-BE49-F238E27FC236}">
                <a16:creationId xmlns:a16="http://schemas.microsoft.com/office/drawing/2014/main" id="{9C2183E9-FD75-4662-988D-33BA31332C27}"/>
              </a:ext>
            </a:extLst>
          </p:cNvPr>
          <p:cNvSpPr/>
          <p:nvPr/>
        </p:nvSpPr>
        <p:spPr>
          <a:xfrm>
            <a:off x="778506" y="3685694"/>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66854"/>
          </a:solidFill>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3342418" y="368569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sp>
        <p:nvSpPr>
          <p:cNvPr id="13" name="Freeform: Shape 12">
            <a:extLst>
              <a:ext uri="{FF2B5EF4-FFF2-40B4-BE49-F238E27FC236}">
                <a16:creationId xmlns:a16="http://schemas.microsoft.com/office/drawing/2014/main" id="{8DFE2647-01A4-449B-8C8E-A8383EA14A44}"/>
              </a:ext>
            </a:extLst>
          </p:cNvPr>
          <p:cNvSpPr/>
          <p:nvPr/>
        </p:nvSpPr>
        <p:spPr>
          <a:xfrm>
            <a:off x="778505" y="2943786"/>
            <a:ext cx="2563913"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96F3F"/>
          </a:solidFill>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3342418" y="2943786"/>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sp>
        <p:nvSpPr>
          <p:cNvPr id="15" name="Freeform: Shape 14">
            <a:extLst>
              <a:ext uri="{FF2B5EF4-FFF2-40B4-BE49-F238E27FC236}">
                <a16:creationId xmlns:a16="http://schemas.microsoft.com/office/drawing/2014/main" id="{9F83F608-3749-40E6-A689-3D1545588F73}"/>
              </a:ext>
            </a:extLst>
          </p:cNvPr>
          <p:cNvSpPr/>
          <p:nvPr/>
        </p:nvSpPr>
        <p:spPr>
          <a:xfrm>
            <a:off x="778505" y="2201878"/>
            <a:ext cx="2563913"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C7628"/>
          </a:solidFill>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3342418" y="2201878"/>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sp>
        <p:nvSpPr>
          <p:cNvPr id="18" name="Freeform: Shape 17">
            <a:extLst>
              <a:ext uri="{FF2B5EF4-FFF2-40B4-BE49-F238E27FC236}">
                <a16:creationId xmlns:a16="http://schemas.microsoft.com/office/drawing/2014/main" id="{F04A6096-F671-4B7D-B3C3-A279262BD3A6}"/>
              </a:ext>
            </a:extLst>
          </p:cNvPr>
          <p:cNvSpPr/>
          <p:nvPr/>
        </p:nvSpPr>
        <p:spPr>
          <a:xfrm>
            <a:off x="778506" y="1459970"/>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3342418" y="1459970"/>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sp>
        <p:nvSpPr>
          <p:cNvPr id="22" name="Freeform: Shape 21">
            <a:extLst>
              <a:ext uri="{FF2B5EF4-FFF2-40B4-BE49-F238E27FC236}">
                <a16:creationId xmlns:a16="http://schemas.microsoft.com/office/drawing/2014/main" id="{DEADCB86-D2C7-4A95-B688-849CB6D568E6}"/>
              </a:ext>
            </a:extLst>
          </p:cNvPr>
          <p:cNvSpPr/>
          <p:nvPr/>
        </p:nvSpPr>
        <p:spPr>
          <a:xfrm>
            <a:off x="778505" y="5176817"/>
            <a:ext cx="2563912" cy="74921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23B58"/>
          </a:solidFill>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dirty="0"/>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3342418" y="516694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rgbClr val="D0D3D6"/>
          </a:solidFill>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b="1" dirty="0"/>
              <a:t>Keep up-to-date </a:t>
            </a:r>
            <a:r>
              <a:rPr lang="en-US" dirty="0"/>
              <a:t>with the latest Azure customer and subscription offers.</a:t>
            </a:r>
            <a:endParaRPr lang="en-US" sz="1800" kern="1200" dirty="0"/>
          </a:p>
        </p:txBody>
      </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Cost Management</a:t>
            </a:r>
          </a:p>
        </p:txBody>
      </p:sp>
      <p:sp>
        <p:nvSpPr>
          <p:cNvPr id="5" name="Text Placeholder 4">
            <a:extLst>
              <a:ext uri="{FF2B5EF4-FFF2-40B4-BE49-F238E27FC236}">
                <a16:creationId xmlns:a16="http://schemas.microsoft.com/office/drawing/2014/main" id="{00E63E6C-1AEF-4290-AD1E-2885F11AA7CB}"/>
              </a:ext>
            </a:extLst>
          </p:cNvPr>
          <p:cNvSpPr>
            <a:spLocks noGrp="1"/>
          </p:cNvSpPr>
          <p:nvPr>
            <p:ph type="body" sz="quarter" idx="10"/>
          </p:nvPr>
        </p:nvSpPr>
        <p:spPr/>
        <p:txBody>
          <a:bodyPr/>
          <a:lstStyle/>
          <a:p>
            <a:r>
              <a:rPr lang="en-IE" dirty="0"/>
              <a:t>Reporting</a:t>
            </a:r>
          </a:p>
          <a:p>
            <a:r>
              <a:rPr lang="en-IE" dirty="0"/>
              <a:t>Data enrichment</a:t>
            </a:r>
          </a:p>
          <a:p>
            <a:r>
              <a:rPr lang="en-IE" dirty="0"/>
              <a:t>Budgets</a:t>
            </a:r>
          </a:p>
          <a:p>
            <a:r>
              <a:rPr lang="en-IE" dirty="0"/>
              <a:t>Alerting</a:t>
            </a:r>
          </a:p>
          <a:p>
            <a:r>
              <a:rPr lang="en-IE" dirty="0"/>
              <a:t>Recommendations</a:t>
            </a:r>
            <a:endParaRPr lang="en-US" dirty="0"/>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5780964" y="1247218"/>
            <a:ext cx="5096586" cy="3982006"/>
          </a:xfrm>
          <a:prstGeom prst="rect">
            <a:avLst/>
          </a:prstGeom>
        </p:spPr>
      </p:pic>
    </p:spTree>
    <p:extLst>
      <p:ext uri="{BB962C8B-B14F-4D97-AF65-F5344CB8AC3E}">
        <p14:creationId xmlns:p14="http://schemas.microsoft.com/office/powerpoint/2010/main" val="44846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Azure support options</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 plan options</a:t>
            </a:r>
          </a:p>
        </p:txBody>
      </p:sp>
      <p:sp>
        <p:nvSpPr>
          <p:cNvPr id="12" name="Text Placeholder 11">
            <a:extLst>
              <a:ext uri="{FF2B5EF4-FFF2-40B4-BE49-F238E27FC236}">
                <a16:creationId xmlns:a16="http://schemas.microsoft.com/office/drawing/2014/main" id="{1BF8210D-C121-4F9B-B431-FCDBED697DA1}"/>
              </a:ext>
            </a:extLst>
          </p:cNvPr>
          <p:cNvSpPr>
            <a:spLocks noGrp="1"/>
          </p:cNvSpPr>
          <p:nvPr>
            <p:ph type="body" sz="quarter" idx="10"/>
          </p:nvPr>
        </p:nvSpPr>
        <p:spPr>
          <a:xfrm>
            <a:off x="586740" y="1284544"/>
            <a:ext cx="10762578" cy="1551194"/>
          </a:xfrm>
        </p:spPr>
        <p:txBody>
          <a:bodyPr/>
          <a:lstStyle/>
          <a:p>
            <a:pPr marL="0" indent="0">
              <a:buNone/>
            </a:pPr>
            <a:r>
              <a:rPr lang="en-IE" sz="2400" dirty="0"/>
              <a:t>Every Azure subscription includes free access to billing and subscription support, Azure products and services documentation, online self-help documentation, white papers, and community support forums.</a:t>
            </a:r>
          </a:p>
          <a:p>
            <a:endParaRPr lang="en-US" sz="2400" dirty="0"/>
          </a:p>
        </p:txBody>
      </p:sp>
      <p:graphicFrame>
        <p:nvGraphicFramePr>
          <p:cNvPr id="9" name="Table 9">
            <a:extLst>
              <a:ext uri="{FF2B5EF4-FFF2-40B4-BE49-F238E27FC236}">
                <a16:creationId xmlns:a16="http://schemas.microsoft.com/office/drawing/2014/main" id="{94A301A7-D444-4CA8-9E0C-DF6ABB0BA67A}"/>
              </a:ext>
            </a:extLst>
          </p:cNvPr>
          <p:cNvGraphicFramePr>
            <a:graphicFrameLocks noGrp="1"/>
          </p:cNvGraphicFramePr>
          <p:nvPr>
            <p:extLst>
              <p:ext uri="{D42A27DB-BD31-4B8C-83A1-F6EECF244321}">
                <p14:modId xmlns:p14="http://schemas.microsoft.com/office/powerpoint/2010/main" val="256866064"/>
              </p:ext>
            </p:extLst>
          </p:nvPr>
        </p:nvGraphicFramePr>
        <p:xfrm>
          <a:off x="714710" y="2919879"/>
          <a:ext cx="10506637" cy="2453640"/>
        </p:xfrm>
        <a:graphic>
          <a:graphicData uri="http://schemas.openxmlformats.org/drawingml/2006/table">
            <a:tbl>
              <a:tblPr firstRow="1" bandRow="1">
                <a:tableStyleId>{5C22544A-7EE6-4342-B048-85BDC9FD1C3A}</a:tableStyleId>
              </a:tblPr>
              <a:tblGrid>
                <a:gridCol w="1370889">
                  <a:extLst>
                    <a:ext uri="{9D8B030D-6E8A-4147-A177-3AD203B41FA5}">
                      <a16:colId xmlns:a16="http://schemas.microsoft.com/office/drawing/2014/main" val="3464555103"/>
                    </a:ext>
                  </a:extLst>
                </a:gridCol>
                <a:gridCol w="2283937">
                  <a:extLst>
                    <a:ext uri="{9D8B030D-6E8A-4147-A177-3AD203B41FA5}">
                      <a16:colId xmlns:a16="http://schemas.microsoft.com/office/drawing/2014/main" val="1325150615"/>
                    </a:ext>
                  </a:extLst>
                </a:gridCol>
                <a:gridCol w="2283937">
                  <a:extLst>
                    <a:ext uri="{9D8B030D-6E8A-4147-A177-3AD203B41FA5}">
                      <a16:colId xmlns:a16="http://schemas.microsoft.com/office/drawing/2014/main" val="2466719586"/>
                    </a:ext>
                  </a:extLst>
                </a:gridCol>
                <a:gridCol w="2283937">
                  <a:extLst>
                    <a:ext uri="{9D8B030D-6E8A-4147-A177-3AD203B41FA5}">
                      <a16:colId xmlns:a16="http://schemas.microsoft.com/office/drawing/2014/main" val="807682625"/>
                    </a:ext>
                  </a:extLst>
                </a:gridCol>
                <a:gridCol w="2283937">
                  <a:extLst>
                    <a:ext uri="{9D8B030D-6E8A-4147-A177-3AD203B41FA5}">
                      <a16:colId xmlns:a16="http://schemas.microsoft.com/office/drawing/2014/main" val="339526601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Basic</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Developer</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Standard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Professional Direct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968696"/>
                  </a:ext>
                </a:extLst>
              </a:tr>
              <a:tr h="370840">
                <a:tc>
                  <a:txBody>
                    <a:bodyPr/>
                    <a:lstStyle/>
                    <a:p>
                      <a:r>
                        <a:rPr lang="en-US" dirty="0">
                          <a:effectLst/>
                        </a:rPr>
                        <a:t>Scope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Available to all Microsoft Azure accounts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Trial and non-production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Production workload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Business-critical dependence</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75282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effectLst/>
                        </a:rPr>
                        <a:t>Technical Support</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Business hours access to Support Engineers via email</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4474797"/>
                  </a:ext>
                </a:extLst>
              </a:tr>
            </a:tbl>
          </a:graphicData>
        </a:graphic>
      </p:graphicFrame>
    </p:spTree>
    <p:extLst>
      <p:ext uri="{BB962C8B-B14F-4D97-AF65-F5344CB8AC3E}">
        <p14:creationId xmlns:p14="http://schemas.microsoft.com/office/powerpoint/2010/main" val="331499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Alternative support channels</a:t>
            </a:r>
          </a:p>
        </p:txBody>
      </p:sp>
      <p:sp>
        <p:nvSpPr>
          <p:cNvPr id="6" name="Text Placeholder 5"/>
          <p:cNvSpPr>
            <a:spLocks noGrp="1"/>
          </p:cNvSpPr>
          <p:nvPr>
            <p:ph type="body" sz="quarter" idx="10"/>
          </p:nvPr>
        </p:nvSpPr>
        <p:spPr>
          <a:xfrm>
            <a:off x="1375031" y="1524000"/>
            <a:ext cx="8688892" cy="3354765"/>
          </a:xfrm>
        </p:spPr>
        <p:txBody>
          <a:bodyPr/>
          <a:lstStyle/>
          <a:p>
            <a:pPr>
              <a:spcBef>
                <a:spcPts val="0"/>
              </a:spcBef>
              <a:spcAft>
                <a:spcPts val="2400"/>
              </a:spcAft>
            </a:pPr>
            <a:r>
              <a:rPr lang="en-IE" dirty="0"/>
              <a:t>Microsoft Developer Network (MSDN) Azure Forums</a:t>
            </a:r>
          </a:p>
          <a:p>
            <a:pPr>
              <a:spcBef>
                <a:spcPts val="0"/>
              </a:spcBef>
              <a:spcAft>
                <a:spcPts val="2400"/>
              </a:spcAft>
            </a:pPr>
            <a:r>
              <a:rPr lang="en-IE" dirty="0"/>
              <a:t>Stack Overflow</a:t>
            </a:r>
          </a:p>
          <a:p>
            <a:pPr>
              <a:spcBef>
                <a:spcPts val="0"/>
              </a:spcBef>
              <a:spcAft>
                <a:spcPts val="2400"/>
              </a:spcAft>
            </a:pPr>
            <a:r>
              <a:rPr lang="en-IE" dirty="0"/>
              <a:t>Server Fault</a:t>
            </a:r>
          </a:p>
          <a:p>
            <a:pPr>
              <a:spcBef>
                <a:spcPts val="0"/>
              </a:spcBef>
              <a:spcAft>
                <a:spcPts val="2400"/>
              </a:spcAft>
            </a:pPr>
            <a:r>
              <a:rPr lang="en-IE" dirty="0"/>
              <a:t>Microsoft Azure general feedback</a:t>
            </a:r>
          </a:p>
          <a:p>
            <a:pPr>
              <a:spcBef>
                <a:spcPts val="0"/>
              </a:spcBef>
              <a:spcAft>
                <a:spcPts val="2400"/>
              </a:spcAft>
            </a:pPr>
            <a:r>
              <a:rPr lang="en-IE" sz="2600" dirty="0"/>
              <a:t>@</a:t>
            </a:r>
            <a:r>
              <a:rPr lang="en-IE" sz="2600" dirty="0" err="1"/>
              <a:t>AzureSupport</a:t>
            </a:r>
            <a:endParaRPr lang="en-IE" sz="2600" dirty="0"/>
          </a:p>
        </p:txBody>
      </p:sp>
      <p:pic>
        <p:nvPicPr>
          <p:cNvPr id="3" name="Picture 2" descr="MSDN icon. ">
            <a:extLst>
              <a:ext uri="{FF2B5EF4-FFF2-40B4-BE49-F238E27FC236}">
                <a16:creationId xmlns:a16="http://schemas.microsoft.com/office/drawing/2014/main" id="{B6DE0753-F830-4D38-A805-FB427DA8CFCA}"/>
              </a:ext>
            </a:extLst>
          </p:cNvPr>
          <p:cNvPicPr>
            <a:picLocks noChangeAspect="1"/>
          </p:cNvPicPr>
          <p:nvPr/>
        </p:nvPicPr>
        <p:blipFill>
          <a:blip r:embed="rId3"/>
          <a:srcRect/>
          <a:stretch/>
        </p:blipFill>
        <p:spPr>
          <a:xfrm>
            <a:off x="724011" y="1437939"/>
            <a:ext cx="486688" cy="572575"/>
          </a:xfrm>
          <a:prstGeom prst="rect">
            <a:avLst/>
          </a:prstGeom>
        </p:spPr>
      </p:pic>
      <p:pic>
        <p:nvPicPr>
          <p:cNvPr id="5" name="Picture 4" descr="Stack overflow icon. ">
            <a:extLst>
              <a:ext uri="{FF2B5EF4-FFF2-40B4-BE49-F238E27FC236}">
                <a16:creationId xmlns:a16="http://schemas.microsoft.com/office/drawing/2014/main" id="{EA5B8735-541E-48A1-A51C-2BB87AE15F5E}"/>
              </a:ext>
            </a:extLst>
          </p:cNvPr>
          <p:cNvPicPr>
            <a:picLocks noChangeAspect="1"/>
          </p:cNvPicPr>
          <p:nvPr/>
        </p:nvPicPr>
        <p:blipFill>
          <a:blip r:embed="rId4"/>
          <a:srcRect/>
          <a:stretch/>
        </p:blipFill>
        <p:spPr>
          <a:xfrm>
            <a:off x="722406" y="2195902"/>
            <a:ext cx="489897" cy="509109"/>
          </a:xfrm>
          <a:prstGeom prst="rect">
            <a:avLst/>
          </a:prstGeom>
        </p:spPr>
      </p:pic>
      <p:pic>
        <p:nvPicPr>
          <p:cNvPr id="8" name="Picture 7" descr="Azure icon.">
            <a:extLst>
              <a:ext uri="{FF2B5EF4-FFF2-40B4-BE49-F238E27FC236}">
                <a16:creationId xmlns:a16="http://schemas.microsoft.com/office/drawing/2014/main" id="{CC8F31FB-ECF5-472E-B9E4-EFE6A1EB9AA6}"/>
              </a:ext>
            </a:extLst>
          </p:cNvPr>
          <p:cNvPicPr>
            <a:picLocks noChangeAspect="1"/>
          </p:cNvPicPr>
          <p:nvPr/>
        </p:nvPicPr>
        <p:blipFill>
          <a:blip r:embed="rId5"/>
          <a:srcRect/>
          <a:stretch/>
        </p:blipFill>
        <p:spPr>
          <a:xfrm>
            <a:off x="699692" y="3634540"/>
            <a:ext cx="535327" cy="610459"/>
          </a:xfrm>
          <a:prstGeom prst="rect">
            <a:avLst/>
          </a:prstGeom>
        </p:spPr>
      </p:pic>
      <p:pic>
        <p:nvPicPr>
          <p:cNvPr id="10" name="Picture 9" descr="Twitter icon. ">
            <a:extLst>
              <a:ext uri="{FF2B5EF4-FFF2-40B4-BE49-F238E27FC236}">
                <a16:creationId xmlns:a16="http://schemas.microsoft.com/office/drawing/2014/main" id="{70610855-9EAF-400D-A4C4-EF468580C816}"/>
              </a:ext>
            </a:extLst>
          </p:cNvPr>
          <p:cNvPicPr>
            <a:picLocks noChangeAspect="1"/>
          </p:cNvPicPr>
          <p:nvPr/>
        </p:nvPicPr>
        <p:blipFill>
          <a:blip r:embed="rId6"/>
          <a:srcRect/>
          <a:stretch/>
        </p:blipFill>
        <p:spPr>
          <a:xfrm>
            <a:off x="699692" y="4377420"/>
            <a:ext cx="535327" cy="563502"/>
          </a:xfrm>
          <a:prstGeom prst="rect">
            <a:avLst/>
          </a:prstGeom>
        </p:spPr>
      </p:pic>
      <p:pic>
        <p:nvPicPr>
          <p:cNvPr id="12" name="Picture 11" descr="Server fault icon. ">
            <a:extLst>
              <a:ext uri="{FF2B5EF4-FFF2-40B4-BE49-F238E27FC236}">
                <a16:creationId xmlns:a16="http://schemas.microsoft.com/office/drawing/2014/main" id="{8343271B-674B-4D8A-8022-9CC37F8EC19B}"/>
              </a:ext>
            </a:extLst>
          </p:cNvPr>
          <p:cNvPicPr>
            <a:picLocks noChangeAspect="1"/>
          </p:cNvPicPr>
          <p:nvPr/>
        </p:nvPicPr>
        <p:blipFill>
          <a:blip r:embed="rId7"/>
          <a:srcRect/>
          <a:stretch/>
        </p:blipFill>
        <p:spPr>
          <a:xfrm>
            <a:off x="724793" y="2890399"/>
            <a:ext cx="485123" cy="551709"/>
          </a:xfrm>
          <a:prstGeom prst="rect">
            <a:avLst/>
          </a:prstGeom>
        </p:spPr>
      </p:pic>
    </p:spTree>
    <p:extLst>
      <p:ext uri="{BB962C8B-B14F-4D97-AF65-F5344CB8AC3E}">
        <p14:creationId xmlns:p14="http://schemas.microsoft.com/office/powerpoint/2010/main" val="120745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Center</a:t>
            </a:r>
          </a:p>
        </p:txBody>
      </p:sp>
      <p:sp>
        <p:nvSpPr>
          <p:cNvPr id="6" name="Text Placeholder 5"/>
          <p:cNvSpPr>
            <a:spLocks noGrp="1"/>
          </p:cNvSpPr>
          <p:nvPr>
            <p:ph type="body" sz="quarter" idx="10"/>
          </p:nvPr>
        </p:nvSpPr>
        <p:spPr>
          <a:xfrm>
            <a:off x="588263" y="2091928"/>
            <a:ext cx="3667167" cy="3016210"/>
          </a:xfrm>
        </p:spPr>
        <p:txBody>
          <a:bodyPr/>
          <a:lstStyle/>
          <a:p>
            <a:pPr marL="0" indent="0">
              <a:buNone/>
            </a:pPr>
            <a:r>
              <a:rPr lang="en-IE" dirty="0"/>
              <a:t>A searchable database that contains support questions and answers from a community of Azure experts, developers, customers, and users.</a:t>
            </a:r>
          </a:p>
        </p:txBody>
      </p:sp>
      <p:pic>
        <p:nvPicPr>
          <p:cNvPr id="4" name="Picture 3" descr="Screenshot of the Knowledge Center.">
            <a:extLst>
              <a:ext uri="{FF2B5EF4-FFF2-40B4-BE49-F238E27FC236}">
                <a16:creationId xmlns:a16="http://schemas.microsoft.com/office/drawing/2014/main" id="{84EC2644-6EC0-44A2-AE30-D2091FEA072B}"/>
              </a:ext>
            </a:extLst>
          </p:cNvPr>
          <p:cNvPicPr>
            <a:picLocks noChangeAspect="1"/>
          </p:cNvPicPr>
          <p:nvPr/>
        </p:nvPicPr>
        <p:blipFill>
          <a:blip r:embed="rId3"/>
          <a:stretch>
            <a:fillRect/>
          </a:stretch>
        </p:blipFill>
        <p:spPr>
          <a:xfrm>
            <a:off x="4366684" y="1180371"/>
            <a:ext cx="7573432" cy="5220429"/>
          </a:xfrm>
          <a:prstGeom prst="rect">
            <a:avLst/>
          </a:prstGeom>
        </p:spPr>
      </p:pic>
    </p:spTree>
    <p:extLst>
      <p:ext uri="{BB962C8B-B14F-4D97-AF65-F5344CB8AC3E}">
        <p14:creationId xmlns:p14="http://schemas.microsoft.com/office/powerpoint/2010/main" val="22560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Open a Support Request</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877985"/>
          </a:xfrm>
        </p:spPr>
        <p:txBody>
          <a:bodyPr/>
          <a:lstStyle/>
          <a:p>
            <a:pPr marL="0" indent="0">
              <a:buNone/>
            </a:pPr>
            <a:r>
              <a:rPr lang="en-US" dirty="0"/>
              <a:t>View available support plan options and then practice creating and monitoring a new support request.</a:t>
            </a:r>
            <a:endParaRPr lang="en-US" b="1" dirty="0"/>
          </a:p>
          <a:p>
            <a:pPr marL="514350" indent="-514350">
              <a:buFont typeface="+mj-lt"/>
              <a:buAutoNum type="arabicPeriod"/>
            </a:pPr>
            <a:r>
              <a:rPr lang="en-US" dirty="0"/>
              <a:t>View available support plan options and create a new </a:t>
            </a:r>
            <a:r>
              <a:rPr lang="en-US" i="1" dirty="0"/>
              <a:t>technical</a:t>
            </a:r>
            <a:r>
              <a:rPr lang="en-US" dirty="0"/>
              <a:t> support request.</a:t>
            </a:r>
          </a:p>
          <a:p>
            <a:pPr marL="514350" indent="-514350">
              <a:buFont typeface="+mj-lt"/>
              <a:buAutoNum type="arabicPeriod"/>
            </a:pPr>
            <a:r>
              <a:rPr lang="en-US" dirty="0"/>
              <a:t>Create a </a:t>
            </a:r>
            <a:r>
              <a:rPr lang="en-US" i="1" dirty="0"/>
              <a:t>billing</a:t>
            </a:r>
            <a:r>
              <a:rPr lang="en-US" dirty="0"/>
              <a:t> support request.</a:t>
            </a:r>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06015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185400" cy="997196"/>
          </a:xfrm>
        </p:spPr>
        <p:txBody>
          <a:bodyPr/>
          <a:lstStyle/>
          <a:p>
            <a:r>
              <a:rPr lang="en-US" dirty="0">
                <a:latin typeface="Segoe UI Semibold (Headings)"/>
              </a:rPr>
              <a:t>Lesson 05: Azure Service Level Agreements (SLAs)</a:t>
            </a:r>
            <a:endParaRPr lang="en-US" dirty="0"/>
          </a:p>
        </p:txBody>
      </p:sp>
    </p:spTree>
    <p:extLst>
      <p:ext uri="{BB962C8B-B14F-4D97-AF65-F5344CB8AC3E}">
        <p14:creationId xmlns:p14="http://schemas.microsoft.com/office/powerpoint/2010/main" val="11330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type="body" sz="quarter" idx="10"/>
          </p:nvPr>
        </p:nvSpPr>
        <p:spPr>
          <a:xfrm>
            <a:off x="584200" y="1435497"/>
            <a:ext cx="11018520" cy="861774"/>
          </a:xfrm>
        </p:spPr>
        <p:txBody>
          <a:bodyPr/>
          <a:lstStyle/>
          <a:p>
            <a:r>
              <a:rPr lang="en-IE" dirty="0"/>
              <a:t>SLAs document the specific terms that define Azure performance standards.</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584200" y="2350460"/>
            <a:ext cx="5149850" cy="40503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SLAs define Microsoft’s commitment to an Azure service or product.</a:t>
            </a:r>
          </a:p>
          <a:p>
            <a:r>
              <a:rPr lang="en-IE" dirty="0"/>
              <a:t>Individual SLAs are available for each Azure product and service.</a:t>
            </a:r>
          </a:p>
          <a:p>
            <a:r>
              <a:rPr lang="en-IE" dirty="0"/>
              <a:t>SLAs also define what happens if a service or product fails to meet the designated availability commitments.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5810501" y="2297271"/>
            <a:ext cx="6378647" cy="3589179"/>
          </a:xfrm>
          <a:prstGeom prst="rect">
            <a:avLst/>
          </a:prstGeom>
        </p:spPr>
      </p:pic>
    </p:spTree>
    <p:extLst>
      <p:ext uri="{BB962C8B-B14F-4D97-AF65-F5344CB8AC3E}">
        <p14:creationId xmlns:p14="http://schemas.microsoft.com/office/powerpoint/2010/main" val="18326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3299529904"/>
              </p:ext>
            </p:extLst>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20676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Composite SLAs</a:t>
            </a:r>
          </a:p>
        </p:txBody>
      </p:sp>
      <p:sp>
        <p:nvSpPr>
          <p:cNvPr id="6" name="Text Placeholder 5"/>
          <p:cNvSpPr>
            <a:spLocks noGrp="1"/>
          </p:cNvSpPr>
          <p:nvPr>
            <p:ph type="body" sz="quarter" idx="10"/>
          </p:nvPr>
        </p:nvSpPr>
        <p:spPr>
          <a:xfrm>
            <a:off x="584200" y="1223347"/>
            <a:ext cx="11018520" cy="4998291"/>
          </a:xfrm>
        </p:spPr>
        <p:txBody>
          <a:bodyPr/>
          <a:lstStyle/>
          <a:p>
            <a:r>
              <a:rPr lang="en-IE" dirty="0"/>
              <a:t>If the App Service has a 99.95% SLA, and the Azure SQL Database has a 99.99% SLA, what is the composite SLA for your application?</a:t>
            </a:r>
          </a:p>
          <a:p>
            <a:endParaRPr lang="en-IE" dirty="0"/>
          </a:p>
          <a:p>
            <a:endParaRPr lang="en-IE" dirty="0"/>
          </a:p>
          <a:p>
            <a:endParaRPr lang="en-IE" dirty="0"/>
          </a:p>
          <a:p>
            <a:endParaRPr lang="en-IE" dirty="0"/>
          </a:p>
          <a:p>
            <a:endParaRPr lang="en-IE" dirty="0"/>
          </a:p>
          <a:p>
            <a:endParaRPr lang="en-IE" dirty="0"/>
          </a:p>
          <a:p>
            <a:r>
              <a:rPr lang="en-IE" dirty="0"/>
              <a:t>Notice the composite SLA is lower than the individual SLAs.</a:t>
            </a:r>
          </a:p>
          <a:p>
            <a:r>
              <a:rPr lang="en-IE" dirty="0"/>
              <a:t>Improve the SLA </a:t>
            </a:r>
            <a:r>
              <a:rPr lang="en-US" dirty="0"/>
              <a:t>by creating independent fallback paths.</a:t>
            </a:r>
            <a:endParaRPr lang="en-IE" dirty="0"/>
          </a:p>
        </p:txBody>
      </p:sp>
      <p:sp>
        <p:nvSpPr>
          <p:cNvPr id="2" name="Rectangle 1">
            <a:extLst>
              <a:ext uri="{FF2B5EF4-FFF2-40B4-BE49-F238E27FC236}">
                <a16:creationId xmlns:a16="http://schemas.microsoft.com/office/drawing/2014/main" id="{B2B6E90B-1F80-47DA-BBF0-32A0FE7F0DE1}"/>
              </a:ext>
            </a:extLst>
          </p:cNvPr>
          <p:cNvSpPr/>
          <p:nvPr/>
        </p:nvSpPr>
        <p:spPr>
          <a:xfrm>
            <a:off x="7186449" y="3360859"/>
            <a:ext cx="2642070" cy="1077218"/>
          </a:xfrm>
          <a:prstGeom prst="rect">
            <a:avLst/>
          </a:prstGeom>
        </p:spPr>
        <p:txBody>
          <a:bodyPr wrap="none">
            <a:spAutoFit/>
          </a:bodyPr>
          <a:lstStyle/>
          <a:p>
            <a:pPr algn="ctr"/>
            <a:r>
              <a:rPr lang="en-IE" sz="3200" dirty="0"/>
              <a:t>.9995 * .9999 </a:t>
            </a:r>
          </a:p>
          <a:p>
            <a:pPr algn="ctr"/>
            <a:r>
              <a:rPr lang="en-IE" sz="3200" dirty="0"/>
              <a:t>= 99.94%</a:t>
            </a:r>
            <a:endParaRPr lang="en-US" sz="3200" dirty="0"/>
          </a:p>
        </p:txBody>
      </p:sp>
      <p:sp>
        <p:nvSpPr>
          <p:cNvPr id="3" name="Rectangle 2">
            <a:extLst>
              <a:ext uri="{FF2B5EF4-FFF2-40B4-BE49-F238E27FC236}">
                <a16:creationId xmlns:a16="http://schemas.microsoft.com/office/drawing/2014/main" id="{52072503-51F8-4D0F-8CE1-9FE5D6349315}"/>
              </a:ext>
            </a:extLst>
          </p:cNvPr>
          <p:cNvSpPr/>
          <p:nvPr/>
        </p:nvSpPr>
        <p:spPr>
          <a:xfrm>
            <a:off x="7382015" y="2793119"/>
            <a:ext cx="2250937" cy="461665"/>
          </a:xfrm>
          <a:prstGeom prst="rect">
            <a:avLst/>
          </a:prstGeom>
        </p:spPr>
        <p:txBody>
          <a:bodyPr wrap="none">
            <a:spAutoFit/>
          </a:bodyPr>
          <a:lstStyle/>
          <a:p>
            <a:r>
              <a:rPr lang="en-IE" sz="2400" u="sng" dirty="0"/>
              <a:t>Composite SLA</a:t>
            </a:r>
            <a:endParaRPr lang="en-US" sz="2400" u="sng" dirty="0"/>
          </a:p>
        </p:txBody>
      </p:sp>
      <p:pic>
        <p:nvPicPr>
          <p:cNvPr id="5" name="Picture 4" descr="Image representing Web app and its SLA uptime value of 99.95 percent and a SQL database and its SLA value of 99.99 percent.">
            <a:extLst>
              <a:ext uri="{FF2B5EF4-FFF2-40B4-BE49-F238E27FC236}">
                <a16:creationId xmlns:a16="http://schemas.microsoft.com/office/drawing/2014/main" id="{FB9D8D27-C614-48B4-BB42-029D92994797}"/>
              </a:ext>
            </a:extLst>
          </p:cNvPr>
          <p:cNvPicPr>
            <a:picLocks noChangeAspect="1"/>
          </p:cNvPicPr>
          <p:nvPr/>
        </p:nvPicPr>
        <p:blipFill>
          <a:blip r:embed="rId3"/>
          <a:stretch>
            <a:fillRect/>
          </a:stretch>
        </p:blipFill>
        <p:spPr>
          <a:xfrm>
            <a:off x="1719393" y="2617438"/>
            <a:ext cx="4686954" cy="2210108"/>
          </a:xfrm>
          <a:prstGeom prst="rect">
            <a:avLst/>
          </a:prstGeom>
        </p:spPr>
      </p:pic>
    </p:spTree>
    <p:extLst>
      <p:ext uri="{BB962C8B-B14F-4D97-AF65-F5344CB8AC3E}">
        <p14:creationId xmlns:p14="http://schemas.microsoft.com/office/powerpoint/2010/main" val="159658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SLAs</a:t>
            </a:r>
          </a:p>
        </p:txBody>
      </p:sp>
      <p:sp>
        <p:nvSpPr>
          <p:cNvPr id="6" name="Text Placeholder 5"/>
          <p:cNvSpPr>
            <a:spLocks noGrp="1"/>
          </p:cNvSpPr>
          <p:nvPr>
            <p:ph type="body" sz="quarter" idx="10"/>
          </p:nvPr>
        </p:nvSpPr>
        <p:spPr>
          <a:xfrm>
            <a:off x="584200" y="1435497"/>
            <a:ext cx="11018520" cy="4395049"/>
          </a:xfrm>
        </p:spPr>
        <p:txBody>
          <a:bodyPr/>
          <a:lstStyle/>
          <a:p>
            <a:r>
              <a:rPr lang="en-IE" dirty="0"/>
              <a:t>Customers should determine what SLA is needed for their application.</a:t>
            </a:r>
          </a:p>
          <a:p>
            <a:r>
              <a:rPr lang="en-IE" dirty="0"/>
              <a:t>Know your workload requirements and usage patterns.</a:t>
            </a:r>
          </a:p>
          <a:p>
            <a:r>
              <a:rPr lang="en-IE" dirty="0"/>
              <a:t>Design for resiliency and availability.</a:t>
            </a:r>
          </a:p>
          <a:p>
            <a:r>
              <a:rPr lang="en-US" dirty="0"/>
              <a:t>Establish availability metrics — mean time to recovery (MTTR) and mean time between failures (MTBF).</a:t>
            </a:r>
            <a:endParaRPr lang="en-IE" dirty="0"/>
          </a:p>
          <a:p>
            <a:r>
              <a:rPr lang="en-US" dirty="0"/>
              <a:t>Establish recovery metrics — recovery time objective and recovery point objective (RPO).</a:t>
            </a:r>
          </a:p>
          <a:p>
            <a:r>
              <a:rPr lang="en-US" dirty="0"/>
              <a:t>Implement resiliency strategies.</a:t>
            </a:r>
          </a:p>
          <a:p>
            <a:r>
              <a:rPr lang="en-US" dirty="0"/>
              <a:t>Build in availability requirements.</a:t>
            </a:r>
            <a:endParaRPr lang="en-IE" dirty="0"/>
          </a:p>
        </p:txBody>
      </p:sp>
    </p:spTree>
    <p:extLst>
      <p:ext uri="{BB962C8B-B14F-4D97-AF65-F5344CB8AC3E}">
        <p14:creationId xmlns:p14="http://schemas.microsoft.com/office/powerpoint/2010/main" val="12107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Calculate a Composite SLA</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Determine services SLA uptime percentages and then calculate the application composite SLA uptime percentage.</a:t>
            </a:r>
          </a:p>
          <a:p>
            <a:pPr marL="514350" indent="-514350">
              <a:buFont typeface="+mj-lt"/>
              <a:buAutoNum type="arabicPeriod"/>
            </a:pPr>
            <a:r>
              <a:rPr lang="en-US" dirty="0"/>
              <a:t>Determine the SLA uptime percentage values for an application.</a:t>
            </a:r>
          </a:p>
          <a:p>
            <a:pPr marL="514350" indent="-514350">
              <a:buFont typeface="+mj-lt"/>
              <a:buAutoNum type="arabicPeriod"/>
            </a:pPr>
            <a:r>
              <a:rPr lang="en-US" dirty="0"/>
              <a:t>Calculate the Application Composite SLA percentage uptime.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5712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4 – Learning objectives</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IE" dirty="0"/>
              <a:t>Understand and describe Microsoft Azure subscriptions and management groups.</a:t>
            </a:r>
          </a:p>
          <a:p>
            <a:pPr marL="457200" indent="-457200">
              <a:buFont typeface="Arial" panose="020B0604020202020204" pitchFamily="34" charset="0"/>
              <a:buChar char="•"/>
            </a:pPr>
            <a:r>
              <a:rPr lang="en-IE" dirty="0"/>
              <a:t>Recognize ways to plan and manage Azure costs.</a:t>
            </a:r>
          </a:p>
          <a:p>
            <a:pPr marL="457200" indent="-457200">
              <a:buFont typeface="Arial" panose="020B0604020202020204" pitchFamily="34" charset="0"/>
              <a:buChar char="•"/>
            </a:pPr>
            <a:r>
              <a:rPr lang="en-IE" dirty="0"/>
              <a:t>Understand Azure support options.</a:t>
            </a:r>
          </a:p>
          <a:p>
            <a:pPr marL="457200" indent="-457200">
              <a:buFont typeface="Arial" panose="020B0604020202020204" pitchFamily="34" charset="0"/>
              <a:buChar char="•"/>
            </a:pPr>
            <a:r>
              <a:rPr lang="en-IE" dirty="0"/>
              <a:t>Understand and describe features of Azure Service Level Agreements (SLAs).</a:t>
            </a:r>
          </a:p>
          <a:p>
            <a:pPr marL="457200" indent="-457200">
              <a:buFont typeface="Arial" panose="020B0604020202020204" pitchFamily="34" charset="0"/>
              <a:buChar char="•"/>
            </a:pPr>
            <a:r>
              <a:rPr lang="en-IE" dirty="0"/>
              <a:t>Understand and describe the service lifecycle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Service lifecycle in Azure</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Public and private preview features</a:t>
            </a:r>
            <a:endParaRPr lang="en-US" dirty="0"/>
          </a:p>
        </p:txBody>
      </p:sp>
      <p:sp>
        <p:nvSpPr>
          <p:cNvPr id="6" name="Text Placeholder 5"/>
          <p:cNvSpPr>
            <a:spLocks noGrp="1"/>
          </p:cNvSpPr>
          <p:nvPr>
            <p:ph type="body" sz="quarter" idx="10"/>
          </p:nvPr>
        </p:nvSpPr>
        <p:spPr>
          <a:xfrm>
            <a:off x="584200" y="1435497"/>
            <a:ext cx="11018520" cy="3791807"/>
          </a:xfrm>
        </p:spPr>
        <p:txBody>
          <a:bodyPr/>
          <a:lstStyle/>
          <a:p>
            <a:r>
              <a:rPr lang="en-IE" dirty="0"/>
              <a:t>Microsoft offer previews of Azure features for evaluation purposes. </a:t>
            </a:r>
          </a:p>
          <a:p>
            <a:r>
              <a:rPr lang="en-IE" dirty="0"/>
              <a:t>With Azure previews, you can test beta and other pre-release features, products, services, software, and regions.</a:t>
            </a:r>
          </a:p>
          <a:p>
            <a:endParaRPr lang="en-IE" dirty="0"/>
          </a:p>
          <a:p>
            <a:r>
              <a:rPr lang="en-IE" b="1" dirty="0"/>
              <a:t>Private Preview</a:t>
            </a:r>
            <a:r>
              <a:rPr lang="en-IE" dirty="0"/>
              <a:t> is an Azure feature available to certain Azure customers for evaluation purposes.</a:t>
            </a:r>
          </a:p>
          <a:p>
            <a:r>
              <a:rPr lang="en-IE" b="1" dirty="0"/>
              <a:t>Public Preview</a:t>
            </a:r>
            <a:r>
              <a:rPr lang="en-IE" dirty="0"/>
              <a:t> is an Azure feature available to all Azure customers for evaluation purposes.</a:t>
            </a:r>
          </a:p>
        </p:txBody>
      </p:sp>
    </p:spTree>
    <p:extLst>
      <p:ext uri="{BB962C8B-B14F-4D97-AF65-F5344CB8AC3E}">
        <p14:creationId xmlns:p14="http://schemas.microsoft.com/office/powerpoint/2010/main" val="27923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preview features</a:t>
            </a:r>
            <a:endParaRPr lang="en-US" dirty="0"/>
          </a:p>
        </p:txBody>
      </p:sp>
      <p:sp>
        <p:nvSpPr>
          <p:cNvPr id="6" name="Text Placeholder 5"/>
          <p:cNvSpPr>
            <a:spLocks noGrp="1"/>
          </p:cNvSpPr>
          <p:nvPr>
            <p:ph type="body" sz="quarter" idx="10"/>
          </p:nvPr>
        </p:nvSpPr>
        <p:spPr>
          <a:xfrm>
            <a:off x="584200" y="1605194"/>
            <a:ext cx="4522787" cy="3360920"/>
          </a:xfrm>
        </p:spPr>
        <p:txBody>
          <a:bodyPr/>
          <a:lstStyle/>
          <a:p>
            <a:pPr marL="457200" indent="-457200">
              <a:buFont typeface="Arial" panose="020B0604020202020204" pitchFamily="34" charset="0"/>
              <a:buChar char="•"/>
            </a:pPr>
            <a:r>
              <a:rPr lang="en-IE" dirty="0"/>
              <a:t>Preview new functionality and features for an existing service.</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dirty="0"/>
              <a:t>Preview new services.</a:t>
            </a:r>
            <a:endParaRPr lang="en-IE" dirty="0"/>
          </a:p>
        </p:txBody>
      </p:sp>
      <p:pic>
        <p:nvPicPr>
          <p:cNvPr id="12" name="Picture 11" descr="Screenshot of the Marketplace with preview services including Azure SQL Analytics. ">
            <a:extLst>
              <a:ext uri="{FF2B5EF4-FFF2-40B4-BE49-F238E27FC236}">
                <a16:creationId xmlns:a16="http://schemas.microsoft.com/office/drawing/2014/main" id="{29036C7A-F5E6-4E68-A883-E3751ADA09EF}"/>
              </a:ext>
            </a:extLst>
          </p:cNvPr>
          <p:cNvPicPr>
            <a:picLocks noChangeAspect="1"/>
          </p:cNvPicPr>
          <p:nvPr/>
        </p:nvPicPr>
        <p:blipFill>
          <a:blip r:embed="rId3"/>
          <a:stretch>
            <a:fillRect/>
          </a:stretch>
        </p:blipFill>
        <p:spPr>
          <a:xfrm>
            <a:off x="5464176" y="3858507"/>
            <a:ext cx="5686425" cy="2295525"/>
          </a:xfrm>
          <a:prstGeom prst="rect">
            <a:avLst/>
          </a:prstGeom>
          <a:ln>
            <a:solidFill>
              <a:schemeClr val="tx1"/>
            </a:solidFill>
          </a:ln>
        </p:spPr>
      </p:pic>
      <p:pic>
        <p:nvPicPr>
          <p:cNvPr id="11" name="Picture 10" descr="Screenshot Kubernetes version with 1.15.3 in preview in the drop-down. ">
            <a:extLst>
              <a:ext uri="{FF2B5EF4-FFF2-40B4-BE49-F238E27FC236}">
                <a16:creationId xmlns:a16="http://schemas.microsoft.com/office/drawing/2014/main" id="{8B93477A-06D7-456E-9D3B-E224A8616ACA}"/>
              </a:ext>
            </a:extLst>
          </p:cNvPr>
          <p:cNvPicPr>
            <a:picLocks noChangeAspect="1"/>
          </p:cNvPicPr>
          <p:nvPr/>
        </p:nvPicPr>
        <p:blipFill>
          <a:blip r:embed="rId4"/>
          <a:stretch>
            <a:fillRect/>
          </a:stretch>
        </p:blipFill>
        <p:spPr>
          <a:xfrm>
            <a:off x="5464176" y="1605194"/>
            <a:ext cx="3895725" cy="1981200"/>
          </a:xfrm>
          <a:prstGeom prst="rect">
            <a:avLst/>
          </a:prstGeom>
          <a:ln>
            <a:solidFill>
              <a:schemeClr val="tx1"/>
            </a:solidFill>
          </a:ln>
        </p:spPr>
      </p:pic>
    </p:spTree>
    <p:extLst>
      <p:ext uri="{BB962C8B-B14F-4D97-AF65-F5344CB8AC3E}">
        <p14:creationId xmlns:p14="http://schemas.microsoft.com/office/powerpoint/2010/main" val="222673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Azure Portal preview</a:t>
            </a:r>
            <a:endParaRPr lang="en-US" dirty="0"/>
          </a:p>
        </p:txBody>
      </p:sp>
      <p:sp>
        <p:nvSpPr>
          <p:cNvPr id="6" name="Text Placeholder 5"/>
          <p:cNvSpPr>
            <a:spLocks noGrp="1"/>
          </p:cNvSpPr>
          <p:nvPr>
            <p:ph type="body" sz="quarter" idx="10"/>
          </p:nvPr>
        </p:nvSpPr>
        <p:spPr>
          <a:xfrm>
            <a:off x="586390" y="1434370"/>
            <a:ext cx="6208110" cy="4050340"/>
          </a:xfrm>
        </p:spPr>
        <p:txBody>
          <a:bodyPr/>
          <a:lstStyle/>
          <a:p>
            <a:pPr marL="457200" indent="-457200">
              <a:buFont typeface="Arial" panose="020B0604020202020204" pitchFamily="34" charset="0"/>
              <a:buChar char="•"/>
            </a:pPr>
            <a:r>
              <a:rPr lang="en-IE" dirty="0"/>
              <a:t>Access the Azure Portal (Preview) -  https://preview.portal.azure.com.</a:t>
            </a:r>
          </a:p>
          <a:p>
            <a:pPr marL="457200" indent="-457200">
              <a:buFont typeface="Arial" panose="020B0604020202020204" pitchFamily="34" charset="0"/>
              <a:buChar char="•"/>
            </a:pPr>
            <a:r>
              <a:rPr lang="en-IE" dirty="0"/>
              <a:t>Provide feedback on new features such as full-screen blades, performance, navigation, notifications, and accessibility improvements.</a:t>
            </a:r>
          </a:p>
          <a:p>
            <a:pPr marL="457200" indent="-457200">
              <a:buFont typeface="Arial" panose="020B0604020202020204" pitchFamily="34" charset="0"/>
              <a:buChar char="•"/>
            </a:pPr>
            <a:r>
              <a:rPr lang="en-IE" dirty="0"/>
              <a:t>Check out the Azure Portal feedback forum.</a:t>
            </a:r>
          </a:p>
        </p:txBody>
      </p:sp>
      <p:pic>
        <p:nvPicPr>
          <p:cNvPr id="2" name="Picture 1" descr="Screenshot of the portal preview page with feedback icon highlighted. ">
            <a:extLst>
              <a:ext uri="{FF2B5EF4-FFF2-40B4-BE49-F238E27FC236}">
                <a16:creationId xmlns:a16="http://schemas.microsoft.com/office/drawing/2014/main" id="{F886E39A-57CF-425E-B536-B5D939AE3157}"/>
              </a:ext>
            </a:extLst>
          </p:cNvPr>
          <p:cNvPicPr>
            <a:picLocks noChangeAspect="1"/>
          </p:cNvPicPr>
          <p:nvPr/>
        </p:nvPicPr>
        <p:blipFill>
          <a:blip r:embed="rId3"/>
          <a:stretch>
            <a:fillRect/>
          </a:stretch>
        </p:blipFill>
        <p:spPr>
          <a:xfrm>
            <a:off x="6683375" y="1989177"/>
            <a:ext cx="5210175" cy="2457450"/>
          </a:xfrm>
          <a:prstGeom prst="rect">
            <a:avLst/>
          </a:prstGeom>
          <a:ln>
            <a:solidFill>
              <a:schemeClr val="tx1"/>
            </a:solidFill>
          </a:ln>
        </p:spPr>
      </p:pic>
      <p:sp>
        <p:nvSpPr>
          <p:cNvPr id="3" name="Rectangle 2">
            <a:extLst>
              <a:ext uri="{FF2B5EF4-FFF2-40B4-BE49-F238E27FC236}">
                <a16:creationId xmlns:a16="http://schemas.microsoft.com/office/drawing/2014/main" id="{3042E040-CDE3-48E3-B2F5-56CA5E1C6624}"/>
              </a:ext>
              <a:ext uri="{C183D7F6-B498-43B3-948B-1728B52AA6E4}">
                <adec:decorative xmlns:adec="http://schemas.microsoft.com/office/drawing/2017/decorative" val="1"/>
              </a:ext>
            </a:extLst>
          </p:cNvPr>
          <p:cNvSpPr/>
          <p:nvPr/>
        </p:nvSpPr>
        <p:spPr bwMode="auto">
          <a:xfrm>
            <a:off x="11328400" y="1816100"/>
            <a:ext cx="774700" cy="68580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026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General Availability</a:t>
            </a:r>
          </a:p>
        </p:txBody>
      </p:sp>
      <p:sp>
        <p:nvSpPr>
          <p:cNvPr id="6" name="Text Placeholder 5"/>
          <p:cNvSpPr>
            <a:spLocks noGrp="1"/>
          </p:cNvSpPr>
          <p:nvPr>
            <p:ph type="body" sz="quarter" idx="10"/>
          </p:nvPr>
        </p:nvSpPr>
        <p:spPr>
          <a:xfrm>
            <a:off x="588262" y="1298903"/>
            <a:ext cx="6371337" cy="4136517"/>
          </a:xfrm>
        </p:spPr>
        <p:txBody>
          <a:bodyPr/>
          <a:lstStyle/>
          <a:p>
            <a:pPr marL="457200" indent="-457200">
              <a:buFont typeface="Arial" panose="020B0604020202020204" pitchFamily="34" charset="0"/>
              <a:buChar char="•"/>
            </a:pPr>
            <a:r>
              <a:rPr lang="en-IE" dirty="0"/>
              <a:t>New features are evaluated and tested.</a:t>
            </a:r>
          </a:p>
          <a:p>
            <a:pPr marL="457200" indent="-457200">
              <a:buFont typeface="Arial" panose="020B0604020202020204" pitchFamily="34" charset="0"/>
              <a:buChar char="•"/>
            </a:pPr>
            <a:r>
              <a:rPr lang="en-IE" dirty="0"/>
              <a:t>Feature bugs go through a lifecycle of new, active, resolved, and fixed.</a:t>
            </a:r>
          </a:p>
          <a:p>
            <a:pPr marL="457200" indent="-457200">
              <a:buFont typeface="Arial" panose="020B0604020202020204" pitchFamily="34" charset="0"/>
              <a:buChar char="•"/>
            </a:pPr>
            <a:r>
              <a:rPr lang="en-IE" dirty="0"/>
              <a:t>General availability provides successfully tested features to all Azure customers.</a:t>
            </a:r>
          </a:p>
          <a:p>
            <a:pPr marL="457200" indent="-457200">
              <a:buFont typeface="Arial" panose="020B0604020202020204" pitchFamily="34" charset="0"/>
              <a:buChar char="•"/>
            </a:pPr>
            <a:r>
              <a:rPr lang="en-IE" dirty="0"/>
              <a:t>Azure blog announcements is a good source of information.</a:t>
            </a:r>
          </a:p>
        </p:txBody>
      </p:sp>
      <p:pic>
        <p:nvPicPr>
          <p:cNvPr id="4" name="Picture 3" descr="Lifecycle of general availability from new to active to resolved to closed. ">
            <a:extLst>
              <a:ext uri="{FF2B5EF4-FFF2-40B4-BE49-F238E27FC236}">
                <a16:creationId xmlns:a16="http://schemas.microsoft.com/office/drawing/2014/main" id="{9FB0A6DA-5D3B-49F3-9DB8-A79AF7623893}"/>
              </a:ext>
            </a:extLst>
          </p:cNvPr>
          <p:cNvPicPr>
            <a:picLocks noChangeAspect="1"/>
          </p:cNvPicPr>
          <p:nvPr/>
        </p:nvPicPr>
        <p:blipFill>
          <a:blip r:embed="rId3"/>
          <a:srcRect/>
          <a:stretch/>
        </p:blipFill>
        <p:spPr>
          <a:xfrm>
            <a:off x="7467601" y="734199"/>
            <a:ext cx="3952160" cy="5481676"/>
          </a:xfrm>
          <a:prstGeom prst="rect">
            <a:avLst/>
          </a:prstGeom>
        </p:spPr>
      </p:pic>
    </p:spTree>
    <p:extLst>
      <p:ext uri="{BB962C8B-B14F-4D97-AF65-F5344CB8AC3E}">
        <p14:creationId xmlns:p14="http://schemas.microsoft.com/office/powerpoint/2010/main" val="31606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423333"/>
            <a:ext cx="11018520" cy="553998"/>
          </a:xfrm>
        </p:spPr>
        <p:txBody>
          <a:bodyPr/>
          <a:lstStyle/>
          <a:p>
            <a:r>
              <a:rPr lang="en-US" dirty="0"/>
              <a:t>Monitoring service and feature updates</a:t>
            </a:r>
          </a:p>
        </p:txBody>
      </p:sp>
      <p:sp>
        <p:nvSpPr>
          <p:cNvPr id="6" name="Text Placeholder 5"/>
          <p:cNvSpPr>
            <a:spLocks noGrp="1"/>
          </p:cNvSpPr>
          <p:nvPr>
            <p:ph type="body" sz="quarter" idx="10"/>
          </p:nvPr>
        </p:nvSpPr>
        <p:spPr>
          <a:xfrm>
            <a:off x="675290" y="3250470"/>
            <a:ext cx="11018520" cy="2412968"/>
          </a:xfrm>
        </p:spPr>
        <p:txBody>
          <a:bodyPr/>
          <a:lstStyle/>
          <a:p>
            <a:pPr marL="457200" indent="-457200">
              <a:buFont typeface="Arial" panose="020B0604020202020204" pitchFamily="34" charset="0"/>
              <a:buChar char="•"/>
            </a:pPr>
            <a:r>
              <a:rPr lang="en-IE" dirty="0"/>
              <a:t>Azure updates provides information about the Azure products, services, and features, and product roadmaps, and availability.</a:t>
            </a:r>
          </a:p>
          <a:p>
            <a:pPr marL="457200" indent="-457200">
              <a:buFont typeface="Arial" panose="020B0604020202020204" pitchFamily="34" charset="0"/>
              <a:buChar char="•"/>
            </a:pPr>
            <a:r>
              <a:rPr lang="en-IE" dirty="0"/>
              <a:t>View details about all Azure updates and their 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2" name="Picture 1" descr="Screenshot of the Azure updates page. Tabs include all, now available, in preview, and in development. ">
            <a:extLst>
              <a:ext uri="{FF2B5EF4-FFF2-40B4-BE49-F238E27FC236}">
                <a16:creationId xmlns:a16="http://schemas.microsoft.com/office/drawing/2014/main" id="{63669372-DC58-4EC8-A4F6-E385BCE3C7B0}"/>
              </a:ext>
            </a:extLst>
          </p:cNvPr>
          <p:cNvPicPr>
            <a:picLocks noChangeAspect="1"/>
          </p:cNvPicPr>
          <p:nvPr/>
        </p:nvPicPr>
        <p:blipFill>
          <a:blip r:embed="rId3"/>
          <a:stretch>
            <a:fillRect/>
          </a:stretch>
        </p:blipFill>
        <p:spPr>
          <a:xfrm>
            <a:off x="1919795" y="1455186"/>
            <a:ext cx="8123809" cy="1571429"/>
          </a:xfrm>
          <a:prstGeom prst="rect">
            <a:avLst/>
          </a:prstGeom>
          <a:ln>
            <a:solidFill>
              <a:schemeClr val="tx1"/>
            </a:solidFill>
          </a:ln>
        </p:spPr>
      </p:pic>
    </p:spTree>
    <p:extLst>
      <p:ext uri="{BB962C8B-B14F-4D97-AF65-F5344CB8AC3E}">
        <p14:creationId xmlns:p14="http://schemas.microsoft.com/office/powerpoint/2010/main" val="9901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Access Azure Preview features</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Access and identify Azure preview services and features and view the latest Azure updates information.</a:t>
            </a:r>
          </a:p>
          <a:p>
            <a:pPr marL="514350" indent="-514350">
              <a:buFont typeface="+mj-lt"/>
              <a:buAutoNum type="arabicPeriod"/>
            </a:pPr>
            <a:r>
              <a:rPr lang="en-US" dirty="0"/>
              <a:t>Access preview services and features.</a:t>
            </a:r>
          </a:p>
          <a:p>
            <a:pPr marL="514350" indent="-514350">
              <a:buFont typeface="+mj-lt"/>
              <a:buAutoNum type="arabicPeriod"/>
            </a:pPr>
            <a:r>
              <a:rPr lang="en-US" dirty="0"/>
              <a:t>Review the Azure updates page.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275747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07: </a:t>
            </a:r>
            <a:r>
              <a:rPr lang="en-US">
                <a:latin typeface="Segoe UI Semibold (Headings)"/>
              </a:rPr>
              <a:t>Module review </a:t>
            </a:r>
            <a:r>
              <a:rPr lang="en-US" dirty="0">
                <a:latin typeface="Segoe UI Semibold (Headings)"/>
              </a:rPr>
              <a:t>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Azure subscriptions</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type="body" sz="quarter" idx="10"/>
          </p:nvPr>
        </p:nvSpPr>
        <p:spPr>
          <a:xfrm>
            <a:off x="588263" y="4339035"/>
            <a:ext cx="10575037" cy="1760482"/>
          </a:xfrm>
        </p:spPr>
        <p:txBody>
          <a:bodyPr/>
          <a:lstStyle/>
          <a:p>
            <a:r>
              <a:rPr lang="en-IE" sz="2600" dirty="0"/>
              <a:t>An Azure subscription provides you with authenticated and authorized access to Azure accounts.</a:t>
            </a:r>
          </a:p>
          <a:p>
            <a:r>
              <a:rPr lang="en-IE" sz="2600" dirty="0"/>
              <a:t>Subscriptions can provide billing and access control boundaries.</a:t>
            </a:r>
          </a:p>
          <a:p>
            <a:r>
              <a:rPr lang="en-IE" sz="2600" dirty="0"/>
              <a:t>An account can have one subscription or multiple subscriptions.</a:t>
            </a:r>
          </a:p>
        </p:txBody>
      </p:sp>
      <p:pic>
        <p:nvPicPr>
          <p:cNvPr id="2" name="Picture 1" descr="An Azure account has three subscriptions. One for dev, one for test, and one for production. ">
            <a:extLst>
              <a:ext uri="{FF2B5EF4-FFF2-40B4-BE49-F238E27FC236}">
                <a16:creationId xmlns:a16="http://schemas.microsoft.com/office/drawing/2014/main" id="{10E8FBF8-4811-4E9C-8616-D4246EE85EE0}"/>
              </a:ext>
            </a:extLst>
          </p:cNvPr>
          <p:cNvPicPr>
            <a:picLocks noChangeAspect="1"/>
          </p:cNvPicPr>
          <p:nvPr/>
        </p:nvPicPr>
        <p:blipFill>
          <a:blip r:embed="rId3"/>
          <a:stretch>
            <a:fillRect/>
          </a:stretch>
        </p:blipFill>
        <p:spPr>
          <a:xfrm>
            <a:off x="2321595" y="1101263"/>
            <a:ext cx="6186938" cy="255430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offers</a:t>
            </a:r>
          </a:p>
        </p:txBody>
      </p:sp>
      <p:sp>
        <p:nvSpPr>
          <p:cNvPr id="6" name="Text Placeholder 5"/>
          <p:cNvSpPr>
            <a:spLocks noGrp="1"/>
          </p:cNvSpPr>
          <p:nvPr>
            <p:ph type="body" sz="quarter" idx="10"/>
          </p:nvPr>
        </p:nvSpPr>
        <p:spPr>
          <a:xfrm>
            <a:off x="457201" y="1447800"/>
            <a:ext cx="4514850" cy="3120854"/>
          </a:xfrm>
        </p:spPr>
        <p:txBody>
          <a:bodyPr/>
          <a:lstStyle/>
          <a:p>
            <a:r>
              <a:rPr lang="en-US" sz="2600" dirty="0"/>
              <a:t>Free (next slide)</a:t>
            </a:r>
          </a:p>
          <a:p>
            <a:r>
              <a:rPr lang="en-US" sz="2600" dirty="0"/>
              <a:t>Pay-as-you-go</a:t>
            </a:r>
          </a:p>
          <a:p>
            <a:r>
              <a:rPr lang="en-US" sz="2600" dirty="0"/>
              <a:t>Enterprise Agreement</a:t>
            </a:r>
          </a:p>
          <a:p>
            <a:r>
              <a:rPr lang="en-US" sz="2600" dirty="0"/>
              <a:t>Student</a:t>
            </a:r>
          </a:p>
          <a:p>
            <a:r>
              <a:rPr lang="en-IE" sz="2600" dirty="0"/>
              <a:t>An account can have one subscription or multiple subscriptions.</a:t>
            </a:r>
          </a:p>
        </p:txBody>
      </p:sp>
      <p:pic>
        <p:nvPicPr>
          <p:cNvPr id="3" name="Picture 2" descr="Screenshot of Azure customers offers.">
            <a:extLst>
              <a:ext uri="{FF2B5EF4-FFF2-40B4-BE49-F238E27FC236}">
                <a16:creationId xmlns:a16="http://schemas.microsoft.com/office/drawing/2014/main" id="{5A98981E-BAA1-434B-93C9-8239AE6781B3}"/>
              </a:ext>
            </a:extLst>
          </p:cNvPr>
          <p:cNvPicPr>
            <a:picLocks noChangeAspect="1"/>
          </p:cNvPicPr>
          <p:nvPr/>
        </p:nvPicPr>
        <p:blipFill>
          <a:blip r:embed="rId3"/>
          <a:stretch>
            <a:fillRect/>
          </a:stretch>
        </p:blipFill>
        <p:spPr>
          <a:xfrm>
            <a:off x="5095875" y="1333500"/>
            <a:ext cx="6743700" cy="3962400"/>
          </a:xfrm>
          <a:prstGeom prst="rect">
            <a:avLst/>
          </a:prstGeom>
        </p:spPr>
      </p:pic>
    </p:spTree>
    <p:extLst>
      <p:ext uri="{BB962C8B-B14F-4D97-AF65-F5344CB8AC3E}">
        <p14:creationId xmlns:p14="http://schemas.microsoft.com/office/powerpoint/2010/main" val="445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free account</a:t>
            </a:r>
          </a:p>
        </p:txBody>
      </p:sp>
      <p:sp>
        <p:nvSpPr>
          <p:cNvPr id="6" name="Text Placeholder 5"/>
          <p:cNvSpPr>
            <a:spLocks noGrp="1"/>
          </p:cNvSpPr>
          <p:nvPr>
            <p:ph type="body" sz="quarter" idx="10"/>
          </p:nvPr>
        </p:nvSpPr>
        <p:spPr>
          <a:xfrm>
            <a:off x="586740" y="4004526"/>
            <a:ext cx="11018520" cy="1378839"/>
          </a:xfrm>
        </p:spPr>
        <p:txBody>
          <a:bodyPr/>
          <a:lstStyle/>
          <a:p>
            <a:r>
              <a:rPr lang="en-US" dirty="0"/>
              <a:t>Provides 12 months of our most popular services, a $200 credit to explore any Azure service for 30 days, and over 25 services are free.</a:t>
            </a:r>
          </a:p>
          <a:p>
            <a:r>
              <a:rPr lang="en-IE" dirty="0"/>
              <a:t>At the end of the trial you can upgrade to pay-as-you-go pricing. </a:t>
            </a:r>
          </a:p>
        </p:txBody>
      </p:sp>
      <p:pic>
        <p:nvPicPr>
          <p:cNvPr id="2" name="Picture 1" descr="Screenshot of the terms and conditions for an Azure free account. ">
            <a:extLst>
              <a:ext uri="{FF2B5EF4-FFF2-40B4-BE49-F238E27FC236}">
                <a16:creationId xmlns:a16="http://schemas.microsoft.com/office/drawing/2014/main" id="{BF9D77F0-7A23-4E71-95F5-832A115A5B00}"/>
              </a:ext>
            </a:extLst>
          </p:cNvPr>
          <p:cNvPicPr>
            <a:picLocks noChangeAspect="1"/>
          </p:cNvPicPr>
          <p:nvPr/>
        </p:nvPicPr>
        <p:blipFill>
          <a:blip r:embed="rId3"/>
          <a:stretch>
            <a:fillRect/>
          </a:stretch>
        </p:blipFill>
        <p:spPr>
          <a:xfrm>
            <a:off x="1398814" y="1244584"/>
            <a:ext cx="9067800" cy="2362200"/>
          </a:xfrm>
          <a:prstGeom prst="rect">
            <a:avLst/>
          </a:prstGeom>
        </p:spPr>
      </p:pic>
    </p:spTree>
    <p:extLst>
      <p:ext uri="{BB962C8B-B14F-4D97-AF65-F5344CB8AC3E}">
        <p14:creationId xmlns:p14="http://schemas.microsoft.com/office/powerpoint/2010/main" val="146722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721350" cy="3705630"/>
          </a:xfrm>
        </p:spPr>
        <p:txBody>
          <a:bodyPr/>
          <a:lstStyle/>
          <a:p>
            <a:r>
              <a:rPr lang="en-US" dirty="0"/>
              <a:t>Management groups can include multiple Azure subscriptions.</a:t>
            </a:r>
          </a:p>
          <a:p>
            <a:r>
              <a:rPr lang="en-US" dirty="0"/>
              <a:t>Subscriptions inherit conditions applied to the management group.</a:t>
            </a:r>
          </a:p>
          <a:p>
            <a:r>
              <a:rPr lang="en-US" dirty="0"/>
              <a:t>10,000 management groups can be supported in a single directory.</a:t>
            </a:r>
          </a:p>
          <a:p>
            <a:r>
              <a:rPr lang="en-US" dirty="0"/>
              <a:t>A management group tree can support up to six levels of depth.</a:t>
            </a:r>
          </a:p>
        </p:txBody>
      </p:sp>
      <p:pic>
        <p:nvPicPr>
          <p:cNvPr id="2" name="Picture 1" descr="Image of four levels of hierarchy of objects in Azure in a tree structure, with Management groups at the top, below that lies subscriptions. Then below that are resource groups, and belowhat are individual resource objects such as VMs, VNET and other items.">
            <a:extLst>
              <a:ext uri="{FF2B5EF4-FFF2-40B4-BE49-F238E27FC236}">
                <a16:creationId xmlns:a16="http://schemas.microsoft.com/office/drawing/2014/main" id="{94027812-AC42-43DB-8E76-B3C92C6413AD}"/>
              </a:ext>
            </a:extLst>
          </p:cNvPr>
          <p:cNvPicPr>
            <a:picLocks noChangeAspect="1"/>
          </p:cNvPicPr>
          <p:nvPr/>
        </p:nvPicPr>
        <p:blipFill>
          <a:blip r:embed="rId3"/>
          <a:stretch>
            <a:fillRect/>
          </a:stretch>
        </p:blipFill>
        <p:spPr>
          <a:xfrm>
            <a:off x="6238875" y="1157287"/>
            <a:ext cx="5649528" cy="4543425"/>
          </a:xfrm>
          <a:prstGeom prst="rect">
            <a:avLst/>
          </a:prstGeom>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Planning and managing costs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3196</Words>
  <Application>Microsoft Office PowerPoint</Application>
  <PresentationFormat>Widescreen</PresentationFormat>
  <Paragraphs>336</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Segoe UI</vt:lpstr>
      <vt:lpstr>Segoe UI Light</vt:lpstr>
      <vt:lpstr>Segoe UI Semibold</vt:lpstr>
      <vt:lpstr>Segoe UI Semibold (Headings)</vt:lpstr>
      <vt:lpstr>Segoe UI Semilight</vt:lpstr>
      <vt:lpstr>Wingdings</vt:lpstr>
      <vt:lpstr>WHITE TEMPLATE</vt:lpstr>
      <vt:lpstr>AZ-900T0x Module 04:  Azure pricing and support</vt:lpstr>
      <vt:lpstr>Lesson 01: Learning objectives</vt:lpstr>
      <vt:lpstr>Module 4 – Learning objectives</vt:lpstr>
      <vt:lpstr>Lesson 02: Azure subscriptions</vt:lpstr>
      <vt:lpstr>Azure subscriptions</vt:lpstr>
      <vt:lpstr>Subscription offers</vt:lpstr>
      <vt:lpstr>Azure free account</vt:lpstr>
      <vt:lpstr>Management Groups</vt:lpstr>
      <vt:lpstr>Lesson 03: Planning and managing costs</vt:lpstr>
      <vt:lpstr>Purchasing Azure products and services</vt:lpstr>
      <vt:lpstr>Factors affecting costs</vt:lpstr>
      <vt:lpstr>Zones for Billing Purposes</vt:lpstr>
      <vt:lpstr>Pricing calculator</vt:lpstr>
      <vt:lpstr>Walkthrough - Use the Azure Pricing Calculator</vt:lpstr>
      <vt:lpstr>Total cost of ownership calculator</vt:lpstr>
      <vt:lpstr>Walkthrough - Use the Azure TCO Calculator</vt:lpstr>
      <vt:lpstr>Minimizing costs</vt:lpstr>
      <vt:lpstr>Azure Cost Management</vt:lpstr>
      <vt:lpstr>Lesson 04: Azure support options</vt:lpstr>
      <vt:lpstr>Support plan options</vt:lpstr>
      <vt:lpstr>Alternative support channels</vt:lpstr>
      <vt:lpstr>Knowledge Center</vt:lpstr>
      <vt:lpstr>Walkthrough - Open a Support Request</vt:lpstr>
      <vt:lpstr>Lesson 05: Azure Service Level Agreements (SLAs)</vt:lpstr>
      <vt:lpstr>Service Level Agreements  (SLAs)</vt:lpstr>
      <vt:lpstr>SLAs for Azure products and services</vt:lpstr>
      <vt:lpstr>Composite SLAs</vt:lpstr>
      <vt:lpstr>Application SLAs</vt:lpstr>
      <vt:lpstr>Walkthrough - Calculate a Composite SLA</vt:lpstr>
      <vt:lpstr>Lesson 06: Service lifecycle in Azure</vt:lpstr>
      <vt:lpstr>Public and private preview features</vt:lpstr>
      <vt:lpstr>Accessing preview features</vt:lpstr>
      <vt:lpstr>Accessing Azure Portal preview</vt:lpstr>
      <vt:lpstr>General Availability</vt:lpstr>
      <vt:lpstr>Monitoring service and feature updates</vt:lpstr>
      <vt:lpstr>Walkthrough - Access Azure Preview features</vt:lpstr>
      <vt:lpstr>Lesson 07: Module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2019-10-20T19:00:47Z</dcterms:created>
  <dcterms:modified xsi:type="dcterms:W3CDTF">2020-04-29T13:04:43Z</dcterms:modified>
</cp:coreProperties>
</file>