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sldIdLst>
    <p:sldId id="1719" r:id="rId2"/>
    <p:sldId id="2544" r:id="rId3"/>
    <p:sldId id="1865" r:id="rId4"/>
    <p:sldId id="2543" r:id="rId5"/>
    <p:sldId id="2571" r:id="rId6"/>
    <p:sldId id="2572" r:id="rId7"/>
    <p:sldId id="2531" r:id="rId8"/>
    <p:sldId id="2533" r:id="rId9"/>
    <p:sldId id="1934" r:id="rId10"/>
    <p:sldId id="2559" r:id="rId11"/>
    <p:sldId id="2567" r:id="rId12"/>
    <p:sldId id="2566" r:id="rId13"/>
    <p:sldId id="2015" r:id="rId14"/>
    <p:sldId id="1953" r:id="rId15"/>
    <p:sldId id="1954" r:id="rId16"/>
    <p:sldId id="1885" r:id="rId17"/>
    <p:sldId id="1660" r:id="rId18"/>
    <p:sldId id="2537" r:id="rId19"/>
    <p:sldId id="2542" r:id="rId20"/>
    <p:sldId id="2573" r:id="rId21"/>
    <p:sldId id="2569" r:id="rId22"/>
    <p:sldId id="2018" r:id="rId23"/>
    <p:sldId id="2007" r:id="rId24"/>
    <p:sldId id="1907" r:id="rId25"/>
    <p:sldId id="22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78C2F-CE08-4CB6-BC2D-F0BF20C70245}" v="116" dt="2020-04-20T10:08:30.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4/20/2020 9:38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8172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4/20/2020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4/20/2020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Establish or implement a naming convention for usernames, display names and aliases. </a:t>
            </a:r>
            <a:r>
              <a:rPr lang="en-US" sz="900" dirty="0"/>
              <a:t>The password for the new users needs to conform to the password complexity rules you have set for your directory. User parameters include User Principal Name, Display Name, Given Name, Department, and Job Title.</a:t>
            </a:r>
          </a:p>
          <a:p>
            <a:endParaRPr lang="it-IT" sz="1200" b="0" i="0" u="none" strike="noStrike" kern="1200">
              <a:solidFill>
                <a:schemeClr val="tx1"/>
              </a:solidFill>
              <a:effectLst/>
              <a:latin typeface="+mn-lt"/>
              <a:ea typeface="+mn-ea"/>
              <a:cs typeface="+mn-cs"/>
            </a:endParaRPr>
          </a:p>
          <a:p>
            <a:r>
              <a:rPr lang="it-IT" sz="1200" b="0" i="0" u="none" strike="noStrike" kern="1200">
                <a:solidFill>
                  <a:schemeClr val="tx1"/>
                </a:solidFill>
                <a:effectLst/>
                <a:latin typeface="+mn-lt"/>
                <a:ea typeface="+mn-ea"/>
                <a:cs typeface="+mn-cs"/>
              </a:rPr>
              <a:t>Tutorial: Bulk invite Azure AD B2B collaboration users (</a:t>
            </a:r>
            <a:r>
              <a:rPr lang="it-IT" sz="1200" b="1" i="0" u="none" strike="noStrike" kern="1200">
                <a:solidFill>
                  <a:schemeClr val="tx1"/>
                </a:solidFill>
                <a:effectLst/>
                <a:latin typeface="+mn-lt"/>
                <a:ea typeface="+mn-ea"/>
                <a:cs typeface="+mn-cs"/>
              </a:rPr>
              <a:t>disabled as of 12/2019</a:t>
            </a:r>
            <a:r>
              <a:rPr lang="it-IT" sz="1200" b="0" i="0" u="none" strike="noStrike" kern="1200">
                <a:solidFill>
                  <a:schemeClr val="tx1"/>
                </a:solidFill>
                <a:effectLst/>
                <a:latin typeface="+mn-lt"/>
                <a:ea typeface="+mn-ea"/>
                <a:cs typeface="+mn-cs"/>
              </a:rPr>
              <a:t>)  - https://github.com/MicrosoftDocs/azure-docs/blob/master/articles/active-directory/b2b/tutorial-bulk-invite.md</a:t>
            </a:r>
            <a:endParaRPr lang="en-US" sz="882" b="0"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Importing data into my directory - https://docs.microsoft.com/en-us/powershell/azure/active-directory/importing-data?view=azureadps-2.0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4/20/2020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2813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to which groups you need to create? How will you assign users to groups?</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4/20/2020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58779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4/20/2020 9:38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4765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Documentation - https://docs.microsoft.com/en-us/azure/active-directory/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4/20/2020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4/20/2020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Did you look through the pricing list to determine which features your organization needs and to compare edition capabilities?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Azure AD Pricing Editions - https://azure.microsoft.com/en-us/pricing/details/active-directory/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4/20/2020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Although AD Join is intended for organizations that do not have on-premises Windows Server Active Directory infrastructure it can be used for other scenarios like branch offices.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4/20/2020 9:38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9307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Do you think conditional access would be something your organization is interested 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4/20/2020 9:38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3863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cs typeface="Segoe UI"/>
              </a:rPr>
              <a:t>AZ-104T00A</a:t>
            </a:r>
            <a:br>
              <a:rPr lang="en-US" dirty="0"/>
            </a:br>
            <a:r>
              <a:rPr lang="en-US" dirty="0">
                <a:cs typeface="Segoe UI"/>
              </a:rPr>
              <a:t>Module 01: </a:t>
            </a:r>
            <a:br>
              <a:rPr lang="en-US" dirty="0"/>
            </a:br>
            <a:r>
              <a:rPr lang="en-US" dirty="0">
                <a:cs typeface="Segoe UI"/>
              </a:rPr>
              <a:t>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Multi-Factor Authentication</a:t>
            </a:r>
          </a:p>
        </p:txBody>
      </p:sp>
      <p:pic>
        <p:nvPicPr>
          <p:cNvPr id="4" name="Picture 3" descr="Image showing a Condition to test a user's access. The Condition will allow enforce MFA, or block the users access.">
            <a:extLst>
              <a:ext uri="{FF2B5EF4-FFF2-40B4-BE49-F238E27FC236}">
                <a16:creationId xmlns:a16="http://schemas.microsoft.com/office/drawing/2014/main" id="{FA0CD75C-D9BE-42D8-A727-BF3B243BFEC5}"/>
              </a:ext>
            </a:extLst>
          </p:cNvPr>
          <p:cNvPicPr>
            <a:picLocks noChangeAspect="1"/>
          </p:cNvPicPr>
          <p:nvPr/>
        </p:nvPicPr>
        <p:blipFill>
          <a:blip r:embed="rId3"/>
          <a:stretch>
            <a:fillRect/>
          </a:stretch>
        </p:blipFill>
        <p:spPr>
          <a:xfrm>
            <a:off x="393424" y="1248395"/>
            <a:ext cx="8641246" cy="3705225"/>
          </a:xfrm>
          <a:prstGeom prst="rect">
            <a:avLst/>
          </a:prstGeom>
        </p:spPr>
      </p:pic>
      <p:sp>
        <p:nvSpPr>
          <p:cNvPr id="2" name="Rectangle 1">
            <a:extLst>
              <a:ext uri="{FF2B5EF4-FFF2-40B4-BE49-F238E27FC236}">
                <a16:creationId xmlns:a16="http://schemas.microsoft.com/office/drawing/2014/main" id="{8D7B45AB-AF40-4EC6-B1CA-B318686EEA1C}"/>
              </a:ext>
            </a:extLst>
          </p:cNvPr>
          <p:cNvSpPr/>
          <p:nvPr/>
        </p:nvSpPr>
        <p:spPr>
          <a:xfrm>
            <a:off x="9142898" y="2073362"/>
            <a:ext cx="2913268" cy="1857368"/>
          </a:xfrm>
          <a:prstGeom prst="rect">
            <a:avLst/>
          </a:prstGeom>
        </p:spPr>
        <p:txBody>
          <a:bodyPr wrap="square">
            <a:spAutoFit/>
          </a:bodyPr>
          <a:lstStyle/>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Conditions – “When this happens”</a:t>
            </a:r>
          </a:p>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Access controls – “Then do this”</a:t>
            </a:r>
          </a:p>
        </p:txBody>
      </p:sp>
      <p:sp>
        <p:nvSpPr>
          <p:cNvPr id="6" name="Text Placeholder 2">
            <a:extLst>
              <a:ext uri="{FF2B5EF4-FFF2-40B4-BE49-F238E27FC236}">
                <a16:creationId xmlns:a16="http://schemas.microsoft.com/office/drawing/2014/main" id="{8B1A38D8-DE71-4164-966A-9E7D59E8DD66}"/>
              </a:ext>
            </a:extLst>
          </p:cNvPr>
          <p:cNvSpPr>
            <a:spLocks noGrp="1"/>
          </p:cNvSpPr>
          <p:nvPr>
            <p:ph type="body" sz="quarter" idx="10"/>
          </p:nvPr>
        </p:nvSpPr>
        <p:spPr>
          <a:xfrm>
            <a:off x="393424" y="5246687"/>
            <a:ext cx="11373196" cy="1154113"/>
          </a:xfrm>
        </p:spPr>
        <p:txBody>
          <a:bodyPr/>
          <a:lstStyle/>
          <a:p>
            <a:r>
              <a:rPr lang="en-US" dirty="0"/>
              <a:t>Provides two step authentication verification</a:t>
            </a:r>
          </a:p>
          <a:p>
            <a:r>
              <a:rPr lang="en-US" dirty="0"/>
              <a:t>Lets you enforce controls on access to apps based on specific conditions</a:t>
            </a:r>
          </a:p>
        </p:txBody>
      </p:sp>
    </p:spTree>
    <p:extLst>
      <p:ext uri="{BB962C8B-B14F-4D97-AF65-F5344CB8AC3E}">
        <p14:creationId xmlns:p14="http://schemas.microsoft.com/office/powerpoint/2010/main" val="7056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Self-Service Password Reset</a:t>
            </a:r>
          </a:p>
        </p:txBody>
      </p:sp>
      <p:sp>
        <p:nvSpPr>
          <p:cNvPr id="3" name="Text Placeholder 2">
            <a:extLst>
              <a:ext uri="{FF2B5EF4-FFF2-40B4-BE49-F238E27FC236}">
                <a16:creationId xmlns:a16="http://schemas.microsoft.com/office/drawing/2014/main" id="{8949C2E4-CB9E-431B-B365-5271E42E140B}"/>
              </a:ext>
            </a:extLst>
          </p:cNvPr>
          <p:cNvSpPr>
            <a:spLocks noGrp="1"/>
          </p:cNvSpPr>
          <p:nvPr>
            <p:ph type="body" sz="quarter" idx="10"/>
          </p:nvPr>
        </p:nvSpPr>
        <p:spPr>
          <a:xfrm>
            <a:off x="494747" y="1515008"/>
            <a:ext cx="6217551" cy="3188565"/>
          </a:xfrm>
        </p:spPr>
        <p:txBody>
          <a:bodyPr/>
          <a:lstStyle/>
          <a:p>
            <a:pPr marL="341313" indent="-341313">
              <a:buFont typeface="+mj-lt"/>
              <a:buAutoNum type="arabicPeriod"/>
            </a:pPr>
            <a:r>
              <a:rPr lang="en-US" dirty="0"/>
              <a:t>Determine who can use self-service password reset</a:t>
            </a:r>
          </a:p>
          <a:p>
            <a:pPr marL="341313" indent="-341313">
              <a:buFont typeface="+mj-lt"/>
              <a:buAutoNum type="arabicPeriod"/>
            </a:pPr>
            <a:r>
              <a:rPr lang="en-US" dirty="0"/>
              <a:t>Choose the number of authentication methods required and the methods available (email, phone, questions)</a:t>
            </a:r>
          </a:p>
          <a:p>
            <a:pPr marL="341313" indent="-341313">
              <a:buFont typeface="+mj-lt"/>
              <a:buAutoNum type="arabicPeriod"/>
            </a:pPr>
            <a:r>
              <a:rPr lang="en-US" dirty="0"/>
              <a:t>You can require users to register for SSPR (same process as MFA)</a:t>
            </a:r>
          </a:p>
        </p:txBody>
      </p:sp>
      <p:sp>
        <p:nvSpPr>
          <p:cNvPr id="8" name="Oval 7">
            <a:extLst>
              <a:ext uri="{FF2B5EF4-FFF2-40B4-BE49-F238E27FC236}">
                <a16:creationId xmlns:a16="http://schemas.microsoft.com/office/drawing/2014/main" id="{092DCA80-870F-4643-B79F-14261A32A54B}"/>
              </a:ext>
            </a:extLst>
          </p:cNvPr>
          <p:cNvSpPr/>
          <p:nvPr/>
        </p:nvSpPr>
        <p:spPr>
          <a:xfrm>
            <a:off x="7116172" y="2105791"/>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1</a:t>
            </a:r>
          </a:p>
        </p:txBody>
      </p:sp>
      <p:sp>
        <p:nvSpPr>
          <p:cNvPr id="9" name="Oval 8">
            <a:extLst>
              <a:ext uri="{FF2B5EF4-FFF2-40B4-BE49-F238E27FC236}">
                <a16:creationId xmlns:a16="http://schemas.microsoft.com/office/drawing/2014/main" id="{FA1FEF9C-AE03-4D7B-B017-94CE0C341FFB}"/>
              </a:ext>
            </a:extLst>
          </p:cNvPr>
          <p:cNvSpPr/>
          <p:nvPr/>
        </p:nvSpPr>
        <p:spPr>
          <a:xfrm>
            <a:off x="7116172" y="2393007"/>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2</a:t>
            </a:r>
          </a:p>
        </p:txBody>
      </p:sp>
      <p:sp>
        <p:nvSpPr>
          <p:cNvPr id="10" name="Oval 9">
            <a:extLst>
              <a:ext uri="{FF2B5EF4-FFF2-40B4-BE49-F238E27FC236}">
                <a16:creationId xmlns:a16="http://schemas.microsoft.com/office/drawing/2014/main" id="{42A37551-16DF-4C5A-96A4-535A4E3D9083}"/>
              </a:ext>
            </a:extLst>
          </p:cNvPr>
          <p:cNvSpPr/>
          <p:nvPr/>
        </p:nvSpPr>
        <p:spPr>
          <a:xfrm>
            <a:off x="7116172" y="2680222"/>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3</a:t>
            </a:r>
          </a:p>
        </p:txBody>
      </p:sp>
      <p:pic>
        <p:nvPicPr>
          <p:cNvPr id="4" name="Picture 4" descr="A screenshot of the Password Reset - Authentication Methods screen&#10;&#10;">
            <a:extLst>
              <a:ext uri="{FF2B5EF4-FFF2-40B4-BE49-F238E27FC236}">
                <a16:creationId xmlns:a16="http://schemas.microsoft.com/office/drawing/2014/main" id="{67DD42B2-4675-4688-8575-BD19ECC82CB1}"/>
              </a:ext>
            </a:extLst>
          </p:cNvPr>
          <p:cNvPicPr>
            <a:picLocks noChangeAspect="1"/>
          </p:cNvPicPr>
          <p:nvPr/>
        </p:nvPicPr>
        <p:blipFill>
          <a:blip r:embed="rId3"/>
          <a:stretch>
            <a:fillRect/>
          </a:stretch>
        </p:blipFill>
        <p:spPr>
          <a:xfrm>
            <a:off x="7385627" y="976057"/>
            <a:ext cx="4573153" cy="5154112"/>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Users and Groups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Users and Groups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User Accounts</a:t>
            </a:r>
          </a:p>
          <a:p>
            <a:r>
              <a:rPr lang="en-US" dirty="0">
                <a:solidFill>
                  <a:schemeClr val="tx1"/>
                </a:solidFill>
                <a:latin typeface="Segoe UI Semilight"/>
                <a:cs typeface="Segoe UI Semilight"/>
              </a:rPr>
              <a:t>Managing User Accounts</a:t>
            </a:r>
          </a:p>
          <a:p>
            <a:r>
              <a:rPr lang="en-US" dirty="0">
                <a:latin typeface="Segoe UI Semilight"/>
                <a:cs typeface="Segoe UI Semilight"/>
              </a:rPr>
              <a:t>Bulk User Accounts</a:t>
            </a:r>
          </a:p>
          <a:p>
            <a:r>
              <a:rPr lang="en-US" dirty="0">
                <a:latin typeface="Segoe UI Semilight"/>
                <a:cs typeface="Segoe UI Semilight"/>
              </a:rPr>
              <a:t>Group Accounts</a:t>
            </a:r>
          </a:p>
          <a:p>
            <a:r>
              <a:rPr lang="en-US" dirty="0">
                <a:solidFill>
                  <a:schemeClr val="tx1"/>
                </a:solidFill>
                <a:latin typeface="Segoe UI Semilight"/>
                <a:cs typeface="Segoe UI Semilight"/>
              </a:rPr>
              <a:t>Azure AD Connect</a:t>
            </a:r>
          </a:p>
          <a:p>
            <a:r>
              <a:rPr lang="en-US" dirty="0">
                <a:solidFill>
                  <a:schemeClr val="tx1"/>
                </a:solidFill>
                <a:latin typeface="Segoe UI Semilight"/>
                <a:cs typeface="Segoe UI Semilight"/>
              </a:rPr>
              <a:t>Azure AD Connect Health</a:t>
            </a:r>
          </a:p>
          <a:p>
            <a:r>
              <a:rPr lang="en-US" dirty="0">
                <a:solidFill>
                  <a:schemeClr val="tx1"/>
                </a:solidFill>
                <a:latin typeface="Segoe UI Semilight"/>
                <a:cs typeface="Segoe UI Semilight"/>
              </a:rPr>
              <a:t>Azure AD B2B and B2C</a:t>
            </a:r>
          </a:p>
          <a:p>
            <a:r>
              <a:rPr lang="en-US" dirty="0">
                <a:latin typeface="Segoe UI Semilight"/>
                <a:cs typeface="Segoe UI Semilight"/>
              </a:rPr>
              <a:t>Demonstration – Users and Groups</a:t>
            </a:r>
          </a:p>
        </p:txBody>
      </p:sp>
    </p:spTree>
    <p:extLst>
      <p:ext uri="{BB962C8B-B14F-4D97-AF65-F5344CB8AC3E}">
        <p14:creationId xmlns:p14="http://schemas.microsoft.com/office/powerpoint/2010/main" val="20467455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All users must have an account</a:t>
            </a:r>
          </a:p>
          <a:p>
            <a:r>
              <a:rPr lang="en-US" dirty="0"/>
              <a:t>The account is used for authentication and authorization</a:t>
            </a:r>
          </a:p>
          <a:p>
            <a:r>
              <a:rPr lang="en-US" dirty="0"/>
              <a:t>Identity Sources: Cloud, Directory-synchronized, and Guest </a:t>
            </a:r>
          </a:p>
        </p:txBody>
      </p:sp>
      <p:pic>
        <p:nvPicPr>
          <p:cNvPr id="2" name="Picture 2" descr="Screenshot of the user accounts page with users name, email, user type, and source.">
            <a:extLst>
              <a:ext uri="{FF2B5EF4-FFF2-40B4-BE49-F238E27FC236}">
                <a16:creationId xmlns:a16="http://schemas.microsoft.com/office/drawing/2014/main" id="{2A7C1F9E-5485-4FF1-A16A-248FDA70627A}"/>
              </a:ext>
            </a:extLst>
          </p:cNvPr>
          <p:cNvPicPr>
            <a:picLocks noChangeAspect="1"/>
          </p:cNvPicPr>
          <p:nvPr/>
        </p:nvPicPr>
        <p:blipFill>
          <a:blip r:embed="rId3"/>
          <a:stretch>
            <a:fillRect/>
          </a:stretch>
        </p:blipFill>
        <p:spPr>
          <a:xfrm>
            <a:off x="587829" y="1246944"/>
            <a:ext cx="9826689" cy="277790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Managing User Accounts</a:t>
            </a:r>
          </a:p>
        </p:txBody>
      </p:sp>
      <p:pic>
        <p:nvPicPr>
          <p:cNvPr id="4" name="Picture 4" descr="Screenshot of the Add user tool bar including new user, new guest user, bulk create, bulk invite, bulk delete, download users, refresh, reset password, multi-factor authentication, and delete user. ">
            <a:extLst>
              <a:ext uri="{FF2B5EF4-FFF2-40B4-BE49-F238E27FC236}">
                <a16:creationId xmlns:a16="http://schemas.microsoft.com/office/drawing/2014/main" id="{C3F246BA-4543-4155-AE0E-2671EC309578}"/>
              </a:ext>
            </a:extLst>
          </p:cNvPr>
          <p:cNvPicPr>
            <a:picLocks noChangeAspect="1"/>
          </p:cNvPicPr>
          <p:nvPr/>
        </p:nvPicPr>
        <p:blipFill>
          <a:blip r:embed="rId3"/>
          <a:stretch>
            <a:fillRect/>
          </a:stretch>
        </p:blipFill>
        <p:spPr>
          <a:xfrm>
            <a:off x="595745" y="1339045"/>
            <a:ext cx="11009745" cy="462273"/>
          </a:xfrm>
          <a:prstGeom prst="rect">
            <a:avLst/>
          </a:prstGeom>
        </p:spPr>
      </p:pic>
      <p:pic>
        <p:nvPicPr>
          <p:cNvPr id="12" name="Picture 11" descr="Screenshot of the new user page. Two radio buttons are shown. One for Create User and one for Invite User. ">
            <a:extLst>
              <a:ext uri="{FF2B5EF4-FFF2-40B4-BE49-F238E27FC236}">
                <a16:creationId xmlns:a16="http://schemas.microsoft.com/office/drawing/2014/main" id="{2652E1B4-C87A-4461-AC42-68F00FC68B67}"/>
              </a:ext>
            </a:extLst>
          </p:cNvPr>
          <p:cNvPicPr>
            <a:picLocks noChangeAspect="1"/>
          </p:cNvPicPr>
          <p:nvPr/>
        </p:nvPicPr>
        <p:blipFill>
          <a:blip r:embed="rId4"/>
          <a:stretch>
            <a:fillRect/>
          </a:stretch>
        </p:blipFill>
        <p:spPr>
          <a:xfrm>
            <a:off x="2235778" y="1998425"/>
            <a:ext cx="6515100" cy="2057400"/>
          </a:xfrm>
          <a:prstGeom prst="rect">
            <a:avLst/>
          </a:prstGeom>
        </p:spPr>
      </p:pic>
      <p:sp>
        <p:nvSpPr>
          <p:cNvPr id="8" name="Text Placeholder 7">
            <a:extLst>
              <a:ext uri="{FF2B5EF4-FFF2-40B4-BE49-F238E27FC236}">
                <a16:creationId xmlns:a16="http://schemas.microsoft.com/office/drawing/2014/main" id="{D03D9B80-E3E6-437B-A71F-2743E1BA89EC}"/>
              </a:ext>
            </a:extLst>
          </p:cNvPr>
          <p:cNvSpPr>
            <a:spLocks noGrp="1"/>
          </p:cNvSpPr>
          <p:nvPr>
            <p:ph type="body" sz="quarter" idx="10"/>
          </p:nvPr>
        </p:nvSpPr>
        <p:spPr>
          <a:xfrm>
            <a:off x="588963" y="4385913"/>
            <a:ext cx="11018520" cy="1982081"/>
          </a:xfrm>
        </p:spPr>
        <p:txBody>
          <a:bodyPr/>
          <a:lstStyle/>
          <a:p>
            <a:r>
              <a:rPr lang="en-US" dirty="0"/>
              <a:t>Must be Global Administrator to manage users</a:t>
            </a:r>
          </a:p>
          <a:p>
            <a:r>
              <a:rPr lang="en-US" dirty="0"/>
              <a:t>User profile (picture, job, contact info) is optional</a:t>
            </a:r>
          </a:p>
          <a:p>
            <a:r>
              <a:rPr lang="en-US" dirty="0"/>
              <a:t>Deleted users can be restored for 30 days</a:t>
            </a:r>
          </a:p>
          <a:p>
            <a:r>
              <a:rPr lang="en-US" dirty="0"/>
              <a:t>Sign in and audit log information is available</a:t>
            </a: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Bulk User Accounts</a:t>
            </a:r>
          </a:p>
        </p:txBody>
      </p:sp>
      <p:pic>
        <p:nvPicPr>
          <p:cNvPr id="2" name="Picture 1" descr="A CSV file is shown being processed by New-ADUser and writing to Azure AD.">
            <a:extLst>
              <a:ext uri="{FF2B5EF4-FFF2-40B4-BE49-F238E27FC236}">
                <a16:creationId xmlns:a16="http://schemas.microsoft.com/office/drawing/2014/main" id="{34B9BDBD-7416-4103-AF76-FC87ACFB98DD}"/>
              </a:ext>
            </a:extLst>
          </p:cNvPr>
          <p:cNvPicPr>
            <a:picLocks noChangeAspect="1"/>
          </p:cNvPicPr>
          <p:nvPr/>
        </p:nvPicPr>
        <p:blipFill>
          <a:blip r:embed="rId3"/>
          <a:stretch>
            <a:fillRect/>
          </a:stretch>
        </p:blipFill>
        <p:spPr>
          <a:xfrm>
            <a:off x="817810" y="1590134"/>
            <a:ext cx="10375176" cy="1674176"/>
          </a:xfrm>
          <a:prstGeom prst="rect">
            <a:avLst/>
          </a:prstGeom>
        </p:spPr>
      </p:pic>
      <p:sp>
        <p:nvSpPr>
          <p:cNvPr id="6" name="Text Placeholder 5"/>
          <p:cNvSpPr>
            <a:spLocks noGrp="1"/>
          </p:cNvSpPr>
          <p:nvPr>
            <p:ph type="body" sz="quarter" idx="10"/>
          </p:nvPr>
        </p:nvSpPr>
        <p:spPr>
          <a:xfrm>
            <a:off x="584200" y="3687581"/>
            <a:ext cx="11018520" cy="2437590"/>
          </a:xfrm>
        </p:spPr>
        <p:txBody>
          <a:bodyPr/>
          <a:lstStyle/>
          <a:p>
            <a:r>
              <a:rPr lang="en-US" sz="2400" dirty="0">
                <a:solidFill>
                  <a:schemeClr val="tx1"/>
                </a:solidFill>
              </a:rPr>
              <a:t>Create the comma-separated values (CSV) file with the list of all the users and their properties</a:t>
            </a:r>
          </a:p>
          <a:p>
            <a:r>
              <a:rPr lang="en-US" sz="2400" dirty="0">
                <a:solidFill>
                  <a:schemeClr val="tx1"/>
                </a:solidFill>
              </a:rPr>
              <a:t>Loop through the file processing each user</a:t>
            </a:r>
          </a:p>
          <a:p>
            <a:r>
              <a:rPr lang="en-US" sz="2400" dirty="0">
                <a:solidFill>
                  <a:schemeClr val="tx1"/>
                </a:solidFill>
              </a:rPr>
              <a:t>Consider error handling, duplicate users, initial password settings, empty properties, and when the account is enabled</a:t>
            </a:r>
          </a:p>
          <a:p>
            <a:pPr marL="0" indent="0">
              <a:buNone/>
            </a:pPr>
            <a:endParaRPr lang="en-US" sz="2400" dirty="0"/>
          </a:p>
        </p:txBody>
      </p:sp>
      <p:sp>
        <p:nvSpPr>
          <p:cNvPr id="3" name="Rectangle 2">
            <a:extLst>
              <a:ext uri="{FF2B5EF4-FFF2-40B4-BE49-F238E27FC236}">
                <a16:creationId xmlns:a16="http://schemas.microsoft.com/office/drawing/2014/main" id="{46A81EFB-4504-452E-A04E-736040F07363}"/>
              </a:ext>
            </a:extLst>
          </p:cNvPr>
          <p:cNvSpPr/>
          <p:nvPr/>
        </p:nvSpPr>
        <p:spPr>
          <a:xfrm>
            <a:off x="584200" y="6050160"/>
            <a:ext cx="8464177" cy="461665"/>
          </a:xfrm>
          <a:prstGeom prst="rect">
            <a:avLst/>
          </a:prstGeom>
        </p:spPr>
        <p:txBody>
          <a:bodyPr wrap="none">
            <a:spAutoFit/>
          </a:bodyPr>
          <a:lstStyle/>
          <a:p>
            <a:r>
              <a:rPr lang="en-US" dirty="0">
                <a:solidFill>
                  <a:schemeClr val="accent3"/>
                </a:solidFill>
                <a:latin typeface="Segoe UI VSS (Regular)"/>
              </a:rPr>
              <a:t>✔️ </a:t>
            </a:r>
            <a:r>
              <a:rPr lang="en-US" sz="2400" dirty="0"/>
              <a:t>Bulk invite Azure AD B2B collaboration users is in Preview</a:t>
            </a:r>
            <a:endParaRPr lang="en-US" dirty="0"/>
          </a:p>
        </p:txBody>
      </p:sp>
    </p:spTree>
    <p:extLst>
      <p:ext uri="{BB962C8B-B14F-4D97-AF65-F5344CB8AC3E}">
        <p14:creationId xmlns:p14="http://schemas.microsoft.com/office/powerpoint/2010/main" val="161888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4567404"/>
          </a:xfrm>
        </p:spPr>
        <p:txBody>
          <a:bodyPr/>
          <a:lstStyle/>
          <a:p>
            <a:r>
              <a:rPr lang="en-US" dirty="0"/>
              <a:t>Group Types</a:t>
            </a:r>
          </a:p>
          <a:p>
            <a:pPr marL="457200" indent="-457200">
              <a:buFont typeface="Arial" panose="020B0604020202020204" pitchFamily="34" charset="0"/>
              <a:buChar char="•"/>
            </a:pPr>
            <a:r>
              <a:rPr lang="en-US" dirty="0"/>
              <a:t>Security groups</a:t>
            </a:r>
          </a:p>
          <a:p>
            <a:pPr marL="457200" indent="-457200">
              <a:buFont typeface="Arial" panose="020B0604020202020204" pitchFamily="34" charset="0"/>
              <a:buChar char="•"/>
            </a:pPr>
            <a:r>
              <a:rPr lang="en-US" dirty="0"/>
              <a:t>Office 365 groups</a:t>
            </a:r>
          </a:p>
          <a:p>
            <a:r>
              <a:rPr lang="en-US" dirty="0"/>
              <a:t>Assignment Types</a:t>
            </a:r>
          </a:p>
          <a:p>
            <a:pPr marL="457200" indent="-457200">
              <a:buFont typeface="Arial" panose="020B0604020202020204" pitchFamily="34" charset="0"/>
              <a:buChar char="•"/>
            </a:pPr>
            <a:r>
              <a:rPr lang="en-US" dirty="0"/>
              <a:t>Assigned</a:t>
            </a:r>
          </a:p>
          <a:p>
            <a:pPr marL="457200" indent="-457200">
              <a:buFont typeface="Arial" panose="020B0604020202020204" pitchFamily="34" charset="0"/>
              <a:buChar char="•"/>
            </a:pPr>
            <a:r>
              <a:rPr lang="en-US" dirty="0"/>
              <a:t>Dynamic User</a:t>
            </a:r>
          </a:p>
          <a:p>
            <a:pPr marL="457200" indent="-457200">
              <a:buFont typeface="Arial" panose="020B0604020202020204" pitchFamily="34" charset="0"/>
              <a:buChar char="•"/>
            </a:pPr>
            <a:r>
              <a:rPr lang="en-US" dirty="0">
                <a:solidFill>
                  <a:schemeClr val="tx1"/>
                </a:solidFill>
              </a:rPr>
              <a:t>Dynamic Device (Security groups only)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BECEA85E-89EE-4A61-AD0F-43C2886365C7}"/>
              </a:ext>
            </a:extLst>
          </p:cNvPr>
          <p:cNvPicPr>
            <a:picLocks noChangeAspect="1"/>
          </p:cNvPicPr>
          <p:nvPr/>
        </p:nvPicPr>
        <p:blipFill>
          <a:blip r:embed="rId3"/>
          <a:stretch>
            <a:fillRect/>
          </a:stretch>
        </p:blipFill>
        <p:spPr>
          <a:xfrm>
            <a:off x="5070035" y="1895374"/>
            <a:ext cx="6691745" cy="2219937"/>
          </a:xfrm>
          <a:prstGeom prst="rect">
            <a:avLst/>
          </a:prstGeom>
        </p:spPr>
      </p:pic>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a:xfrm>
            <a:off x="588263" y="457200"/>
            <a:ext cx="11018520" cy="553998"/>
          </a:xfrm>
        </p:spPr>
        <p:txBody>
          <a:bodyPr/>
          <a:lstStyle/>
          <a:p>
            <a:r>
              <a:rPr lang="en-US" dirty="0"/>
              <a:t>Azure AD Connect</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1" y="1435100"/>
            <a:ext cx="6108002" cy="2308225"/>
          </a:xfrm>
        </p:spPr>
        <p:txBody>
          <a:bodyPr/>
          <a:lstStyle/>
          <a:p>
            <a:r>
              <a:rPr lang="en-US" dirty="0"/>
              <a:t>Integrate your on-premises directories with Azure Active Directory</a:t>
            </a:r>
          </a:p>
          <a:p>
            <a:r>
              <a:rPr lang="en-US" dirty="0"/>
              <a:t>Provides a common identity for your users for Office 365, Azure, and SaaS applications integrated with Azure AD</a:t>
            </a:r>
          </a:p>
          <a:p>
            <a:r>
              <a:rPr lang="en-US" dirty="0"/>
              <a:t>There are several authentication options – password hash synchronization and pass-through authentication</a:t>
            </a:r>
          </a:p>
        </p:txBody>
      </p:sp>
      <p:pic>
        <p:nvPicPr>
          <p:cNvPr id="4" name="Picture 3" descr="Azure AD Connect is shown connecting on-premises AD to Azure AD.">
            <a:extLst>
              <a:ext uri="{FF2B5EF4-FFF2-40B4-BE49-F238E27FC236}">
                <a16:creationId xmlns:a16="http://schemas.microsoft.com/office/drawing/2014/main" id="{2FF2D0F8-EF31-4E09-A9A1-02F6F6CA08DC}"/>
              </a:ext>
            </a:extLst>
          </p:cNvPr>
          <p:cNvPicPr>
            <a:picLocks noChangeAspect="1"/>
          </p:cNvPicPr>
          <p:nvPr/>
        </p:nvPicPr>
        <p:blipFill>
          <a:blip r:embed="rId3"/>
          <a:stretch>
            <a:fillRect/>
          </a:stretch>
        </p:blipFill>
        <p:spPr>
          <a:xfrm>
            <a:off x="7124784" y="1636288"/>
            <a:ext cx="4706148" cy="2679193"/>
          </a:xfrm>
          <a:prstGeom prst="rect">
            <a:avLst/>
          </a:prstGeom>
        </p:spPr>
      </p:pic>
    </p:spTree>
    <p:extLst>
      <p:ext uri="{BB962C8B-B14F-4D97-AF65-F5344CB8AC3E}">
        <p14:creationId xmlns:p14="http://schemas.microsoft.com/office/powerpoint/2010/main" val="26809445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Screenshot of the Azure AD Health page. Active alerts, resolved alerts, and notifications are shown.">
            <a:extLst>
              <a:ext uri="{FF2B5EF4-FFF2-40B4-BE49-F238E27FC236}">
                <a16:creationId xmlns:a16="http://schemas.microsoft.com/office/drawing/2014/main" id="{EF3E562A-8DDE-4C34-9A56-B87EA948E5BB}"/>
              </a:ext>
            </a:extLst>
          </p:cNvPr>
          <p:cNvSpPr>
            <a:spLocks noGrp="1"/>
          </p:cNvSpPr>
          <p:nvPr>
            <p:ph type="title"/>
          </p:nvPr>
        </p:nvSpPr>
        <p:spPr/>
        <p:txBody>
          <a:bodyPr/>
          <a:lstStyle/>
          <a:p>
            <a:r>
              <a:rPr lang="en-US" dirty="0">
                <a:solidFill>
                  <a:schemeClr val="tx1"/>
                </a:solidFill>
              </a:rPr>
              <a:t>Azure AD Connect Health</a:t>
            </a:r>
          </a:p>
        </p:txBody>
      </p:sp>
      <p:sp>
        <p:nvSpPr>
          <p:cNvPr id="3" name="Text Placeholder 2">
            <a:extLst>
              <a:ext uri="{FF2B5EF4-FFF2-40B4-BE49-F238E27FC236}">
                <a16:creationId xmlns:a16="http://schemas.microsoft.com/office/drawing/2014/main" id="{B87E5052-0737-4CB0-873E-131E8F32231F}"/>
              </a:ext>
            </a:extLst>
          </p:cNvPr>
          <p:cNvSpPr>
            <a:spLocks noGrp="1"/>
          </p:cNvSpPr>
          <p:nvPr>
            <p:ph type="body" sz="quarter" idx="10"/>
          </p:nvPr>
        </p:nvSpPr>
        <p:spPr>
          <a:xfrm>
            <a:off x="584200" y="1435497"/>
            <a:ext cx="5688584" cy="4912114"/>
          </a:xfrm>
        </p:spPr>
        <p:txBody>
          <a:bodyPr/>
          <a:lstStyle/>
          <a:p>
            <a:r>
              <a:rPr lang="en-US" dirty="0"/>
              <a:t>Monitor and gain insights into AD FS servers, Azure AD Connect, and AD domain controllers</a:t>
            </a:r>
          </a:p>
          <a:p>
            <a:r>
              <a:rPr lang="en-US" dirty="0"/>
              <a:t>Monitor and gain insights into the synchronizations that occur between your on-premises AD DS and Azure AD</a:t>
            </a:r>
          </a:p>
          <a:p>
            <a:r>
              <a:rPr lang="en-US" dirty="0"/>
              <a:t>Monitor and gain insights into your on-premises identity infrastructure that is used to access Office 365 or other Azure AD applications</a:t>
            </a:r>
          </a:p>
        </p:txBody>
      </p:sp>
      <p:pic>
        <p:nvPicPr>
          <p:cNvPr id="4" name="Picture 3" descr="Diagram of an on-premises infrastructure using AD connect to access Azure AD and Azure AD Connect Health. ">
            <a:extLst>
              <a:ext uri="{FF2B5EF4-FFF2-40B4-BE49-F238E27FC236}">
                <a16:creationId xmlns:a16="http://schemas.microsoft.com/office/drawing/2014/main" id="{3C6D7288-70C6-41E6-B732-DDE4625D1795}"/>
              </a:ext>
            </a:extLst>
          </p:cNvPr>
          <p:cNvPicPr>
            <a:picLocks noChangeAspect="1"/>
          </p:cNvPicPr>
          <p:nvPr/>
        </p:nvPicPr>
        <p:blipFill>
          <a:blip r:embed="rId2"/>
          <a:stretch>
            <a:fillRect/>
          </a:stretch>
        </p:blipFill>
        <p:spPr>
          <a:xfrm>
            <a:off x="6623685" y="1938528"/>
            <a:ext cx="5228610" cy="2778633"/>
          </a:xfrm>
          <a:prstGeom prst="rect">
            <a:avLst/>
          </a:prstGeom>
        </p:spPr>
      </p:pic>
    </p:spTree>
    <p:extLst>
      <p:ext uri="{BB962C8B-B14F-4D97-AF65-F5344CB8AC3E}">
        <p14:creationId xmlns:p14="http://schemas.microsoft.com/office/powerpoint/2010/main" val="36875254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435497"/>
            <a:ext cx="11018520" cy="1465016"/>
          </a:xfrm>
        </p:spPr>
        <p:txBody>
          <a:bodyPr/>
          <a:lstStyle/>
          <a:p>
            <a:r>
              <a:rPr lang="en-US" dirty="0"/>
              <a:t>Lesson 01: Azure Active Directory</a:t>
            </a:r>
          </a:p>
          <a:p>
            <a:r>
              <a:rPr lang="en-US" dirty="0"/>
              <a:t>Lesson 02: Users and Groups</a:t>
            </a:r>
          </a:p>
          <a:p>
            <a:r>
              <a:rPr lang="en-US" dirty="0"/>
              <a:t>Lesson 03: Module 01 Lab and Review</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AFD0-188E-4E31-9AC3-2D6709375155}"/>
              </a:ext>
            </a:extLst>
          </p:cNvPr>
          <p:cNvSpPr>
            <a:spLocks noGrp="1"/>
          </p:cNvSpPr>
          <p:nvPr>
            <p:ph type="title"/>
          </p:nvPr>
        </p:nvSpPr>
        <p:spPr/>
        <p:txBody>
          <a:bodyPr/>
          <a:lstStyle/>
          <a:p>
            <a:r>
              <a:rPr lang="en-US" dirty="0">
                <a:cs typeface="Segoe UI"/>
              </a:rPr>
              <a:t>Managing Multiple Directories</a:t>
            </a:r>
            <a:endParaRPr lang="en-US" dirty="0"/>
          </a:p>
        </p:txBody>
      </p:sp>
      <p:sp>
        <p:nvSpPr>
          <p:cNvPr id="3" name="Text Placeholder 2">
            <a:extLst>
              <a:ext uri="{FF2B5EF4-FFF2-40B4-BE49-F238E27FC236}">
                <a16:creationId xmlns:a16="http://schemas.microsoft.com/office/drawing/2014/main" id="{35B09A46-B6F0-428D-8C4A-E8909055D969}"/>
              </a:ext>
            </a:extLst>
          </p:cNvPr>
          <p:cNvSpPr>
            <a:spLocks noGrp="1"/>
          </p:cNvSpPr>
          <p:nvPr>
            <p:ph type="body" sz="quarter" idx="10"/>
          </p:nvPr>
        </p:nvSpPr>
        <p:spPr>
          <a:xfrm>
            <a:off x="591975" y="1435497"/>
            <a:ext cx="5303522" cy="4567404"/>
          </a:xfrm>
        </p:spPr>
        <p:txBody>
          <a:bodyPr vert="horz" wrap="square" lIns="0" tIns="0" rIns="0" bIns="0" rtlCol="0" anchor="t">
            <a:spAutoFit/>
          </a:bodyPr>
          <a:lstStyle/>
          <a:p>
            <a:r>
              <a:rPr lang="en-US" dirty="0">
                <a:latin typeface="Segoe UI Semilight"/>
                <a:cs typeface="Segoe UI Semilight"/>
              </a:rPr>
              <a:t>In Azure Active Directory (Azure AD), each tenant is a fully independent resource</a:t>
            </a:r>
          </a:p>
          <a:p>
            <a:r>
              <a:rPr lang="en-US" dirty="0">
                <a:latin typeface="Segoe UI Semilight"/>
                <a:cs typeface="Segoe UI Semilight"/>
              </a:rPr>
              <a:t>There is no parent-child relationship between tenants</a:t>
            </a:r>
          </a:p>
          <a:p>
            <a:r>
              <a:rPr lang="en-US" dirty="0">
                <a:latin typeface="Segoe UI Semilight"/>
                <a:cs typeface="Segoe UI Semilight"/>
              </a:rPr>
              <a:t>This independence between tenants includes resource, administrative, and synchronization</a:t>
            </a:r>
          </a:p>
          <a:p>
            <a:endParaRPr lang="en-US" dirty="0"/>
          </a:p>
        </p:txBody>
      </p:sp>
      <p:pic>
        <p:nvPicPr>
          <p:cNvPr id="4" name="Picture 4" descr="An on-premises AD is shown using AD Connect to connect to a single cloud.">
            <a:extLst>
              <a:ext uri="{FF2B5EF4-FFF2-40B4-BE49-F238E27FC236}">
                <a16:creationId xmlns:a16="http://schemas.microsoft.com/office/drawing/2014/main" id="{53A8818A-BBC5-468F-A738-7D87B529C94B}"/>
              </a:ext>
            </a:extLst>
          </p:cNvPr>
          <p:cNvPicPr>
            <a:picLocks noChangeAspect="1"/>
          </p:cNvPicPr>
          <p:nvPr/>
        </p:nvPicPr>
        <p:blipFill>
          <a:blip r:embed="rId2"/>
          <a:stretch>
            <a:fillRect/>
          </a:stretch>
        </p:blipFill>
        <p:spPr>
          <a:xfrm>
            <a:off x="6046236" y="1712656"/>
            <a:ext cx="5643466" cy="3518219"/>
          </a:xfrm>
          <a:prstGeom prst="rect">
            <a:avLst/>
          </a:prstGeom>
        </p:spPr>
      </p:pic>
      <p:sp>
        <p:nvSpPr>
          <p:cNvPr id="6" name="TextBox 5">
            <a:extLst>
              <a:ext uri="{FF2B5EF4-FFF2-40B4-BE49-F238E27FC236}">
                <a16:creationId xmlns:a16="http://schemas.microsoft.com/office/drawing/2014/main" id="{83347AD5-C0E7-4FC2-BE28-415EB9D9B47E}"/>
              </a:ext>
            </a:extLst>
          </p:cNvPr>
          <p:cNvSpPr txBox="1"/>
          <p:nvPr/>
        </p:nvSpPr>
        <p:spPr>
          <a:xfrm>
            <a:off x="821094" y="5875176"/>
            <a:ext cx="1036319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rgbClr val="00B050"/>
                </a:solidFill>
                <a:latin typeface="+mn-ea"/>
              </a:rPr>
              <a:t>✔️</a:t>
            </a:r>
            <a:r>
              <a:rPr lang="en-US" sz="2400" dirty="0">
                <a:latin typeface="Segoe UI VSS (Regular)"/>
              </a:rPr>
              <a:t> </a:t>
            </a:r>
            <a:r>
              <a:rPr lang="en-US" sz="2400" dirty="0">
                <a:ea typeface="+mn-lt"/>
                <a:cs typeface="+mn-lt"/>
              </a:rPr>
              <a:t>It is recommended to use a supported synchronization configuration</a:t>
            </a:r>
            <a:r>
              <a:rPr lang="en-US" sz="2400" dirty="0">
                <a:latin typeface="Segoe UI VSS (Regular)"/>
              </a:rPr>
              <a:t> </a:t>
            </a:r>
            <a:endParaRPr lang="en-US" dirty="0"/>
          </a:p>
        </p:txBody>
      </p:sp>
    </p:spTree>
    <p:extLst>
      <p:ext uri="{BB962C8B-B14F-4D97-AF65-F5344CB8AC3E}">
        <p14:creationId xmlns:p14="http://schemas.microsoft.com/office/powerpoint/2010/main" val="12867600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CAAC-919B-415D-BF43-A81B6BC4687E}"/>
              </a:ext>
            </a:extLst>
          </p:cNvPr>
          <p:cNvSpPr>
            <a:spLocks noGrp="1"/>
          </p:cNvSpPr>
          <p:nvPr>
            <p:ph type="title"/>
          </p:nvPr>
        </p:nvSpPr>
        <p:spPr/>
        <p:txBody>
          <a:bodyPr/>
          <a:lstStyle/>
          <a:p>
            <a:r>
              <a:rPr lang="en-US" dirty="0">
                <a:solidFill>
                  <a:schemeClr val="tx1"/>
                </a:solidFill>
              </a:rPr>
              <a:t>Azure AD B2B and B2C</a:t>
            </a:r>
          </a:p>
        </p:txBody>
      </p:sp>
      <p:sp>
        <p:nvSpPr>
          <p:cNvPr id="3" name="Text Placeholder 2">
            <a:extLst>
              <a:ext uri="{FF2B5EF4-FFF2-40B4-BE49-F238E27FC236}">
                <a16:creationId xmlns:a16="http://schemas.microsoft.com/office/drawing/2014/main" id="{018298D9-4D2E-4C1A-B79E-A77A65D81D86}"/>
              </a:ext>
            </a:extLst>
          </p:cNvPr>
          <p:cNvSpPr>
            <a:spLocks noGrp="1"/>
          </p:cNvSpPr>
          <p:nvPr>
            <p:ph type="body" sz="quarter" idx="10"/>
          </p:nvPr>
        </p:nvSpPr>
        <p:spPr>
          <a:xfrm>
            <a:off x="535506" y="1302315"/>
            <a:ext cx="6369508" cy="5090624"/>
          </a:xfrm>
        </p:spPr>
        <p:txBody>
          <a:bodyPr/>
          <a:lstStyle/>
          <a:p>
            <a:pPr lvl="0"/>
            <a:r>
              <a:rPr lang="en-US" kern="0" dirty="0">
                <a:solidFill>
                  <a:srgbClr val="000000"/>
                </a:solidFill>
              </a:rPr>
              <a:t>Business to Business (B2B)</a:t>
            </a:r>
          </a:p>
          <a:p>
            <a:pPr lvl="1"/>
            <a:r>
              <a:rPr lang="en-US" sz="2400" kern="0" dirty="0">
                <a:solidFill>
                  <a:srgbClr val="000000"/>
                </a:solidFill>
              </a:rPr>
              <a:t>Inviting users from other Azure AD Tenants into your own organization tenant</a:t>
            </a:r>
          </a:p>
          <a:p>
            <a:pPr lvl="1">
              <a:spcAft>
                <a:spcPts val="1200"/>
              </a:spcAft>
            </a:pPr>
            <a:r>
              <a:rPr lang="en-US" sz="2400" kern="0" dirty="0">
                <a:solidFill>
                  <a:srgbClr val="000000"/>
                </a:solidFill>
              </a:rPr>
              <a:t>User provisioning is done by the invited party</a:t>
            </a:r>
          </a:p>
          <a:p>
            <a:pPr lvl="0"/>
            <a:r>
              <a:rPr lang="en-US" kern="0" dirty="0">
                <a:solidFill>
                  <a:srgbClr val="000000"/>
                </a:solidFill>
              </a:rPr>
              <a:t>Business to Consumer (B2C)</a:t>
            </a:r>
          </a:p>
          <a:p>
            <a:pPr lvl="1"/>
            <a:r>
              <a:rPr lang="en-US" sz="2400" kern="0" dirty="0">
                <a:solidFill>
                  <a:srgbClr val="000000"/>
                </a:solidFill>
              </a:rPr>
              <a:t>Inviting users from other social media Identity Tenants into your own organization tenant</a:t>
            </a:r>
          </a:p>
          <a:p>
            <a:pPr lvl="1"/>
            <a:r>
              <a:rPr lang="en-US" sz="2400" kern="0" dirty="0">
                <a:solidFill>
                  <a:srgbClr val="000000"/>
                </a:solidFill>
              </a:rPr>
              <a:t>User provisioning is done by the invited party; you are in control to invite the other side’s users</a:t>
            </a:r>
            <a:endParaRPr lang="en-US" dirty="0"/>
          </a:p>
        </p:txBody>
      </p:sp>
      <p:grpSp>
        <p:nvGrpSpPr>
          <p:cNvPr id="4" name="Group 3" descr="Cross-business connectivity using Azure AD B2B">
            <a:extLst>
              <a:ext uri="{FF2B5EF4-FFF2-40B4-BE49-F238E27FC236}">
                <a16:creationId xmlns:a16="http://schemas.microsoft.com/office/drawing/2014/main" id="{0D18EC80-F197-4F84-B72B-3427D5F9C60D}"/>
              </a:ext>
            </a:extLst>
          </p:cNvPr>
          <p:cNvGrpSpPr/>
          <p:nvPr/>
        </p:nvGrpSpPr>
        <p:grpSpPr>
          <a:xfrm>
            <a:off x="7092629" y="1325972"/>
            <a:ext cx="4734939" cy="1995306"/>
            <a:chOff x="4156812" y="2573933"/>
            <a:chExt cx="4734939" cy="1995306"/>
          </a:xfrm>
        </p:grpSpPr>
        <p:pic>
          <p:nvPicPr>
            <p:cNvPr id="5" name="Picture 4">
              <a:extLst>
                <a:ext uri="{FF2B5EF4-FFF2-40B4-BE49-F238E27FC236}">
                  <a16:creationId xmlns:a16="http://schemas.microsoft.com/office/drawing/2014/main" id="{A4909B06-029D-48B9-9042-7EB9BC9B3BB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a16="http://schemas.microsoft.com/office/drawing/2014/main" id="{6B1D77A3-2E10-4695-B437-03726BA08F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a16="http://schemas.microsoft.com/office/drawing/2014/main" id="{D5061230-7FDD-46D2-A88C-0083B26C64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a16="http://schemas.microsoft.com/office/drawing/2014/main" id="{3ABB88BB-3F98-4F06-9405-FCCC319152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a16="http://schemas.microsoft.com/office/drawing/2014/main" id="{8EDCBE86-D0E9-4C8F-83E3-3C2004FD5D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a16="http://schemas.microsoft.com/office/drawing/2014/main" id="{3D7248F1-FE51-4439-8C81-D6DFF46255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a16="http://schemas.microsoft.com/office/drawing/2014/main" id="{A033BD22-2841-403B-B422-B5C280EDE03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a16="http://schemas.microsoft.com/office/drawing/2014/main" id="{80A37CC1-9AD6-485B-B699-9550AAE6F2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a16="http://schemas.microsoft.com/office/drawing/2014/main" id="{967F124C-67B4-48BB-A379-380B2696D456}"/>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a16="http://schemas.microsoft.com/office/drawing/2014/main" id="{05405612-A2CE-407A-B7C5-66C9598F5A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a16="http://schemas.microsoft.com/office/drawing/2014/main" id="{1AB03473-5796-48A9-84D2-4CEFF4C4D768}"/>
                </a:ext>
              </a:extLst>
            </p:cNvPr>
            <p:cNvGrpSpPr/>
            <p:nvPr/>
          </p:nvGrpSpPr>
          <p:grpSpPr>
            <a:xfrm>
              <a:off x="5894282" y="2573933"/>
              <a:ext cx="1247372" cy="893646"/>
              <a:chOff x="8052740" y="-285162"/>
              <a:chExt cx="2303972" cy="1650617"/>
            </a:xfrm>
          </p:grpSpPr>
          <p:sp>
            <p:nvSpPr>
              <p:cNvPr id="43" name="Freeform 38">
                <a:extLst>
                  <a:ext uri="{FF2B5EF4-FFF2-40B4-BE49-F238E27FC236}">
                    <a16:creationId xmlns:a16="http://schemas.microsoft.com/office/drawing/2014/main" id="{8CADC7C4-82AB-4216-907D-4EBD4A70E98F}"/>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44" name="Picture 43">
                <a:extLst>
                  <a:ext uri="{FF2B5EF4-FFF2-40B4-BE49-F238E27FC236}">
                    <a16:creationId xmlns:a16="http://schemas.microsoft.com/office/drawing/2014/main" id="{D33ABF35-2F32-4BF0-A0DA-7F313D8CDF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45" name="Group 44">
                <a:extLst>
                  <a:ext uri="{FF2B5EF4-FFF2-40B4-BE49-F238E27FC236}">
                    <a16:creationId xmlns:a16="http://schemas.microsoft.com/office/drawing/2014/main" id="{2D453795-0884-4436-BAFC-89B8EB592EDD}"/>
                  </a:ext>
                </a:extLst>
              </p:cNvPr>
              <p:cNvGrpSpPr/>
              <p:nvPr/>
            </p:nvGrpSpPr>
            <p:grpSpPr>
              <a:xfrm>
                <a:off x="8387144" y="271929"/>
                <a:ext cx="369107" cy="368979"/>
                <a:chOff x="1477963" y="-1187450"/>
                <a:chExt cx="9232900" cy="9229725"/>
              </a:xfrm>
              <a:solidFill>
                <a:srgbClr val="002050"/>
              </a:solidFill>
            </p:grpSpPr>
            <p:sp>
              <p:nvSpPr>
                <p:cNvPr id="55" name="Freeform 9">
                  <a:extLst>
                    <a:ext uri="{FF2B5EF4-FFF2-40B4-BE49-F238E27FC236}">
                      <a16:creationId xmlns:a16="http://schemas.microsoft.com/office/drawing/2014/main" id="{EA31E03F-6E1A-4896-AD23-1EF64B3CAD9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6" name="Freeform 10">
                  <a:extLst>
                    <a:ext uri="{FF2B5EF4-FFF2-40B4-BE49-F238E27FC236}">
                      <a16:creationId xmlns:a16="http://schemas.microsoft.com/office/drawing/2014/main" id="{3D18F8FC-5537-473B-9AAC-EBFCB494F03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6" name="Group 45">
                <a:extLst>
                  <a:ext uri="{FF2B5EF4-FFF2-40B4-BE49-F238E27FC236}">
                    <a16:creationId xmlns:a16="http://schemas.microsoft.com/office/drawing/2014/main" id="{FA6E3A24-6002-40D2-AA27-C22F8170611F}"/>
                  </a:ext>
                </a:extLst>
              </p:cNvPr>
              <p:cNvGrpSpPr/>
              <p:nvPr/>
            </p:nvGrpSpPr>
            <p:grpSpPr>
              <a:xfrm>
                <a:off x="8824466" y="271929"/>
                <a:ext cx="369107" cy="368979"/>
                <a:chOff x="1477963" y="-1187450"/>
                <a:chExt cx="9232900" cy="9229725"/>
              </a:xfrm>
              <a:solidFill>
                <a:srgbClr val="002050"/>
              </a:solidFill>
            </p:grpSpPr>
            <p:sp>
              <p:nvSpPr>
                <p:cNvPr id="53" name="Freeform 9">
                  <a:extLst>
                    <a:ext uri="{FF2B5EF4-FFF2-40B4-BE49-F238E27FC236}">
                      <a16:creationId xmlns:a16="http://schemas.microsoft.com/office/drawing/2014/main" id="{36812628-796A-45E1-AAFF-0498CC41F55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4" name="Freeform 10">
                  <a:extLst>
                    <a:ext uri="{FF2B5EF4-FFF2-40B4-BE49-F238E27FC236}">
                      <a16:creationId xmlns:a16="http://schemas.microsoft.com/office/drawing/2014/main" id="{496E317B-CEC1-430A-9759-C6A8E187F7F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7" name="Group 46">
                <a:extLst>
                  <a:ext uri="{FF2B5EF4-FFF2-40B4-BE49-F238E27FC236}">
                    <a16:creationId xmlns:a16="http://schemas.microsoft.com/office/drawing/2014/main" id="{04960E0A-A943-4D42-AF6C-BB3915FEA366}"/>
                  </a:ext>
                </a:extLst>
              </p:cNvPr>
              <p:cNvGrpSpPr/>
              <p:nvPr/>
            </p:nvGrpSpPr>
            <p:grpSpPr>
              <a:xfrm>
                <a:off x="9261787" y="271929"/>
                <a:ext cx="369107" cy="368979"/>
                <a:chOff x="1477963" y="-1187450"/>
                <a:chExt cx="9232900" cy="9229725"/>
              </a:xfrm>
              <a:solidFill>
                <a:srgbClr val="002050"/>
              </a:solidFill>
            </p:grpSpPr>
            <p:sp>
              <p:nvSpPr>
                <p:cNvPr id="51" name="Freeform 9">
                  <a:extLst>
                    <a:ext uri="{FF2B5EF4-FFF2-40B4-BE49-F238E27FC236}">
                      <a16:creationId xmlns:a16="http://schemas.microsoft.com/office/drawing/2014/main" id="{62EBCB04-681F-4283-9841-7464F871860B}"/>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2" name="Freeform 10">
                  <a:extLst>
                    <a:ext uri="{FF2B5EF4-FFF2-40B4-BE49-F238E27FC236}">
                      <a16:creationId xmlns:a16="http://schemas.microsoft.com/office/drawing/2014/main" id="{279E8F72-DDC5-4869-83A9-BB34978BEC4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8" name="Group 47">
                <a:extLst>
                  <a:ext uri="{FF2B5EF4-FFF2-40B4-BE49-F238E27FC236}">
                    <a16:creationId xmlns:a16="http://schemas.microsoft.com/office/drawing/2014/main" id="{1D1EB348-F724-4C7E-8255-546E568FD1A5}"/>
                  </a:ext>
                </a:extLst>
              </p:cNvPr>
              <p:cNvGrpSpPr/>
              <p:nvPr/>
            </p:nvGrpSpPr>
            <p:grpSpPr>
              <a:xfrm>
                <a:off x="9610871" y="-285162"/>
                <a:ext cx="745841" cy="745841"/>
                <a:chOff x="8520706" y="2698015"/>
                <a:chExt cx="745841" cy="745841"/>
              </a:xfrm>
            </p:grpSpPr>
            <p:sp>
              <p:nvSpPr>
                <p:cNvPr id="49" name="Oval 48">
                  <a:extLst>
                    <a:ext uri="{FF2B5EF4-FFF2-40B4-BE49-F238E27FC236}">
                      <a16:creationId xmlns:a16="http://schemas.microsoft.com/office/drawing/2014/main" id="{F3FC1D92-50E9-4E19-972B-740A6FAF8CEC}"/>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50" name="Freeform 5">
                  <a:extLst>
                    <a:ext uri="{FF2B5EF4-FFF2-40B4-BE49-F238E27FC236}">
                      <a16:creationId xmlns:a16="http://schemas.microsoft.com/office/drawing/2014/main" id="{4D20AB2E-5022-4C8E-AA51-C69DCBE68869}"/>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16" name="Group 15">
              <a:extLst>
                <a:ext uri="{FF2B5EF4-FFF2-40B4-BE49-F238E27FC236}">
                  <a16:creationId xmlns:a16="http://schemas.microsoft.com/office/drawing/2014/main" id="{0C3B53AC-65DC-42A6-8B66-01C32F73F65A}"/>
                </a:ext>
              </a:extLst>
            </p:cNvPr>
            <p:cNvGrpSpPr/>
            <p:nvPr/>
          </p:nvGrpSpPr>
          <p:grpSpPr>
            <a:xfrm>
              <a:off x="7050804" y="3680595"/>
              <a:ext cx="259743" cy="259742"/>
              <a:chOff x="6529740" y="2534238"/>
              <a:chExt cx="745841" cy="745841"/>
            </a:xfrm>
          </p:grpSpPr>
          <p:sp>
            <p:nvSpPr>
              <p:cNvPr id="41" name="Oval 40">
                <a:extLst>
                  <a:ext uri="{FF2B5EF4-FFF2-40B4-BE49-F238E27FC236}">
                    <a16:creationId xmlns:a16="http://schemas.microsoft.com/office/drawing/2014/main" id="{FB980113-AED0-4F46-B952-9AB3FCA12CD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2" name="Freeform 5">
                <a:extLst>
                  <a:ext uri="{FF2B5EF4-FFF2-40B4-BE49-F238E27FC236}">
                    <a16:creationId xmlns:a16="http://schemas.microsoft.com/office/drawing/2014/main" id="{6416BF2C-73B7-4142-85EA-69FDE47D4C06}"/>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7" name="Group 16">
              <a:extLst>
                <a:ext uri="{FF2B5EF4-FFF2-40B4-BE49-F238E27FC236}">
                  <a16:creationId xmlns:a16="http://schemas.microsoft.com/office/drawing/2014/main" id="{8212A216-6EBF-436B-B9A6-0C24D3E2CA67}"/>
                </a:ext>
              </a:extLst>
            </p:cNvPr>
            <p:cNvGrpSpPr/>
            <p:nvPr/>
          </p:nvGrpSpPr>
          <p:grpSpPr>
            <a:xfrm>
              <a:off x="5092485" y="2945707"/>
              <a:ext cx="284645" cy="284643"/>
              <a:chOff x="6529740" y="2534238"/>
              <a:chExt cx="745841" cy="745841"/>
            </a:xfrm>
          </p:grpSpPr>
          <p:sp>
            <p:nvSpPr>
              <p:cNvPr id="39" name="Oval 38">
                <a:extLst>
                  <a:ext uri="{FF2B5EF4-FFF2-40B4-BE49-F238E27FC236}">
                    <a16:creationId xmlns:a16="http://schemas.microsoft.com/office/drawing/2014/main" id="{55D46BEF-0ADA-4597-9924-DEFA7A716BF8}"/>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0" name="Freeform 5">
                <a:extLst>
                  <a:ext uri="{FF2B5EF4-FFF2-40B4-BE49-F238E27FC236}">
                    <a16:creationId xmlns:a16="http://schemas.microsoft.com/office/drawing/2014/main" id="{DC17D002-C1A4-4EEF-8D5D-F5BAC264FBB2}"/>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8" name="Group 17">
              <a:extLst>
                <a:ext uri="{FF2B5EF4-FFF2-40B4-BE49-F238E27FC236}">
                  <a16:creationId xmlns:a16="http://schemas.microsoft.com/office/drawing/2014/main" id="{0A7D112A-351C-4F1A-A64B-4F2D79DCC65A}"/>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a16="http://schemas.microsoft.com/office/drawing/2014/main" id="{FD334265-F5C5-4124-B0F1-31DDD02D8FB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C8E44865-71FB-47FE-AFFE-DCAE6299AB2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9" name="Group 18">
              <a:extLst>
                <a:ext uri="{FF2B5EF4-FFF2-40B4-BE49-F238E27FC236}">
                  <a16:creationId xmlns:a16="http://schemas.microsoft.com/office/drawing/2014/main" id="{74135E5E-0F7F-479A-B2C2-75763A0D3FFF}"/>
                </a:ext>
              </a:extLst>
            </p:cNvPr>
            <p:cNvGrpSpPr/>
            <p:nvPr/>
          </p:nvGrpSpPr>
          <p:grpSpPr>
            <a:xfrm>
              <a:off x="5580797" y="4051434"/>
              <a:ext cx="196285" cy="196285"/>
              <a:chOff x="6529740" y="2534238"/>
              <a:chExt cx="745841" cy="745841"/>
            </a:xfrm>
          </p:grpSpPr>
          <p:sp>
            <p:nvSpPr>
              <p:cNvPr id="35" name="Oval 34">
                <a:extLst>
                  <a:ext uri="{FF2B5EF4-FFF2-40B4-BE49-F238E27FC236}">
                    <a16:creationId xmlns:a16="http://schemas.microsoft.com/office/drawing/2014/main" id="{1B4B626D-7680-4947-B80B-A12055AB111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6" name="Freeform 5">
                <a:extLst>
                  <a:ext uri="{FF2B5EF4-FFF2-40B4-BE49-F238E27FC236}">
                    <a16:creationId xmlns:a16="http://schemas.microsoft.com/office/drawing/2014/main" id="{3C511C0E-FD04-4602-8C7F-D90C25A7E4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20" name="Picture 19">
              <a:extLst>
                <a:ext uri="{FF2B5EF4-FFF2-40B4-BE49-F238E27FC236}">
                  <a16:creationId xmlns:a16="http://schemas.microsoft.com/office/drawing/2014/main" id="{C472D45B-8103-41D1-A6E5-38B8F6FAF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21" name="Picture 20">
              <a:extLst>
                <a:ext uri="{FF2B5EF4-FFF2-40B4-BE49-F238E27FC236}">
                  <a16:creationId xmlns:a16="http://schemas.microsoft.com/office/drawing/2014/main" id="{9C7D499A-FF1E-4850-9054-F85CA5FB4C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22" name="Group 21">
              <a:extLst>
                <a:ext uri="{FF2B5EF4-FFF2-40B4-BE49-F238E27FC236}">
                  <a16:creationId xmlns:a16="http://schemas.microsoft.com/office/drawing/2014/main" id="{5FE7B192-9D52-4AF1-9E70-39BC9FB2618D}"/>
                </a:ext>
              </a:extLst>
            </p:cNvPr>
            <p:cNvGrpSpPr/>
            <p:nvPr/>
          </p:nvGrpSpPr>
          <p:grpSpPr>
            <a:xfrm>
              <a:off x="4332020" y="3289267"/>
              <a:ext cx="402439" cy="402437"/>
              <a:chOff x="6529740" y="2534238"/>
              <a:chExt cx="745841" cy="745841"/>
            </a:xfrm>
          </p:grpSpPr>
          <p:sp>
            <p:nvSpPr>
              <p:cNvPr id="33" name="Oval 32">
                <a:extLst>
                  <a:ext uri="{FF2B5EF4-FFF2-40B4-BE49-F238E27FC236}">
                    <a16:creationId xmlns:a16="http://schemas.microsoft.com/office/drawing/2014/main" id="{CCDDF31E-EF33-4F4A-9B1F-BA32FC2B202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4" name="Freeform 5">
                <a:extLst>
                  <a:ext uri="{FF2B5EF4-FFF2-40B4-BE49-F238E27FC236}">
                    <a16:creationId xmlns:a16="http://schemas.microsoft.com/office/drawing/2014/main" id="{55A141D0-BD76-4162-8200-AA3D606229B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23" name="Elbow Connector 121">
              <a:extLst>
                <a:ext uri="{FF2B5EF4-FFF2-40B4-BE49-F238E27FC236}">
                  <a16:creationId xmlns:a16="http://schemas.microsoft.com/office/drawing/2014/main" id="{36A2D51A-32C8-47D1-925D-7501EFBAD618}"/>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24" name="Straight Connector 23">
              <a:extLst>
                <a:ext uri="{FF2B5EF4-FFF2-40B4-BE49-F238E27FC236}">
                  <a16:creationId xmlns:a16="http://schemas.microsoft.com/office/drawing/2014/main" id="{EF3EA4C1-8CBA-4D31-8B5E-F38A9AAFD678}"/>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25" name="Straight Connector 24">
              <a:extLst>
                <a:ext uri="{FF2B5EF4-FFF2-40B4-BE49-F238E27FC236}">
                  <a16:creationId xmlns:a16="http://schemas.microsoft.com/office/drawing/2014/main" id="{23BA7616-892B-4661-876A-ED493D49C8AC}"/>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26" name="Straight Connector 25">
              <a:extLst>
                <a:ext uri="{FF2B5EF4-FFF2-40B4-BE49-F238E27FC236}">
                  <a16:creationId xmlns:a16="http://schemas.microsoft.com/office/drawing/2014/main" id="{94982654-6605-44D5-A9D7-20CD1A40CBED}"/>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27" name="Straight Connector 26">
              <a:extLst>
                <a:ext uri="{FF2B5EF4-FFF2-40B4-BE49-F238E27FC236}">
                  <a16:creationId xmlns:a16="http://schemas.microsoft.com/office/drawing/2014/main" id="{C3A2F305-B5D9-4FF0-88F5-0B85B7892E70}"/>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28" name="Straight Arrow Connector 27">
              <a:extLst>
                <a:ext uri="{FF2B5EF4-FFF2-40B4-BE49-F238E27FC236}">
                  <a16:creationId xmlns:a16="http://schemas.microsoft.com/office/drawing/2014/main" id="{EB1AA9D2-F762-4643-AC98-9C6C87385A6A}"/>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29" name="Straight Arrow Connector 28">
              <a:extLst>
                <a:ext uri="{FF2B5EF4-FFF2-40B4-BE49-F238E27FC236}">
                  <a16:creationId xmlns:a16="http://schemas.microsoft.com/office/drawing/2014/main" id="{A42D3298-8922-45A2-9D8B-475160A8C0CB}"/>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0" name="Straight Arrow Connector 29">
              <a:extLst>
                <a:ext uri="{FF2B5EF4-FFF2-40B4-BE49-F238E27FC236}">
                  <a16:creationId xmlns:a16="http://schemas.microsoft.com/office/drawing/2014/main" id="{1D0A6C40-7DA7-4956-B8DD-4E6CE1C8CB3A}"/>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1" name="Elbow Connector 136">
              <a:extLst>
                <a:ext uri="{FF2B5EF4-FFF2-40B4-BE49-F238E27FC236}">
                  <a16:creationId xmlns:a16="http://schemas.microsoft.com/office/drawing/2014/main" id="{6612E5D0-5C20-4506-A161-F4E8851E4732}"/>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32" name="Straight Arrow Connector 31">
              <a:extLst>
                <a:ext uri="{FF2B5EF4-FFF2-40B4-BE49-F238E27FC236}">
                  <a16:creationId xmlns:a16="http://schemas.microsoft.com/office/drawing/2014/main" id="{49E61180-AF0A-46A9-AB70-CCB5D44EE619}"/>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grpSp>
        <p:nvGrpSpPr>
          <p:cNvPr id="57" name="Group 56" descr="Third-party native identities using Azure AD B2C">
            <a:extLst>
              <a:ext uri="{FF2B5EF4-FFF2-40B4-BE49-F238E27FC236}">
                <a16:creationId xmlns:a16="http://schemas.microsoft.com/office/drawing/2014/main" id="{5E99981B-4224-4875-912E-64D84D497E9A}"/>
              </a:ext>
            </a:extLst>
          </p:cNvPr>
          <p:cNvGrpSpPr/>
          <p:nvPr/>
        </p:nvGrpSpPr>
        <p:grpSpPr>
          <a:xfrm>
            <a:off x="7245851" y="3956498"/>
            <a:ext cx="4855641" cy="2114843"/>
            <a:chOff x="4083408" y="2630577"/>
            <a:chExt cx="4855641" cy="2114843"/>
          </a:xfrm>
        </p:grpSpPr>
        <p:pic>
          <p:nvPicPr>
            <p:cNvPr id="58" name="Picture 57">
              <a:extLst>
                <a:ext uri="{FF2B5EF4-FFF2-40B4-BE49-F238E27FC236}">
                  <a16:creationId xmlns:a16="http://schemas.microsoft.com/office/drawing/2014/main" id="{6B9195AD-5385-4B8D-9401-D41E33CD73E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59" name="Picture 58">
              <a:extLst>
                <a:ext uri="{FF2B5EF4-FFF2-40B4-BE49-F238E27FC236}">
                  <a16:creationId xmlns:a16="http://schemas.microsoft.com/office/drawing/2014/main" id="{AB8DA5CF-3B09-4413-A2CB-0C73FA5E77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60" name="Picture 59">
              <a:extLst>
                <a:ext uri="{FF2B5EF4-FFF2-40B4-BE49-F238E27FC236}">
                  <a16:creationId xmlns:a16="http://schemas.microsoft.com/office/drawing/2014/main" id="{7643C6AC-47F2-4551-B13F-D42433CDBD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61" name="Picture 60">
              <a:extLst>
                <a:ext uri="{FF2B5EF4-FFF2-40B4-BE49-F238E27FC236}">
                  <a16:creationId xmlns:a16="http://schemas.microsoft.com/office/drawing/2014/main" id="{CA5FBDCB-4964-49CA-8DE1-429CDD4628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62" name="Picture 61">
              <a:extLst>
                <a:ext uri="{FF2B5EF4-FFF2-40B4-BE49-F238E27FC236}">
                  <a16:creationId xmlns:a16="http://schemas.microsoft.com/office/drawing/2014/main" id="{C9582522-3B0E-494D-B4E1-2C5851339E7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63" name="Straight Connector 62">
              <a:extLst>
                <a:ext uri="{FF2B5EF4-FFF2-40B4-BE49-F238E27FC236}">
                  <a16:creationId xmlns:a16="http://schemas.microsoft.com/office/drawing/2014/main" id="{24F38F2E-4494-4572-B53D-49BEABC2E911}"/>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64" name="Picture 63">
              <a:extLst>
                <a:ext uri="{FF2B5EF4-FFF2-40B4-BE49-F238E27FC236}">
                  <a16:creationId xmlns:a16="http://schemas.microsoft.com/office/drawing/2014/main" id="{0F8A98C5-161A-4D56-AAAC-17CE4E4548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65" name="Group 64">
              <a:extLst>
                <a:ext uri="{FF2B5EF4-FFF2-40B4-BE49-F238E27FC236}">
                  <a16:creationId xmlns:a16="http://schemas.microsoft.com/office/drawing/2014/main" id="{8F6BAADB-59CE-45EC-B656-5C621103E3F6}"/>
                </a:ext>
              </a:extLst>
            </p:cNvPr>
            <p:cNvGrpSpPr/>
            <p:nvPr/>
          </p:nvGrpSpPr>
          <p:grpSpPr>
            <a:xfrm>
              <a:off x="5780749" y="2630577"/>
              <a:ext cx="1355223" cy="970912"/>
              <a:chOff x="8052740" y="-285162"/>
              <a:chExt cx="2303972" cy="1650617"/>
            </a:xfrm>
          </p:grpSpPr>
          <p:sp>
            <p:nvSpPr>
              <p:cNvPr id="96" name="Freeform 38">
                <a:extLst>
                  <a:ext uri="{FF2B5EF4-FFF2-40B4-BE49-F238E27FC236}">
                    <a16:creationId xmlns:a16="http://schemas.microsoft.com/office/drawing/2014/main" id="{E8EAA632-C12C-424F-A4A4-65F169C49D55}"/>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97" name="Picture 96">
                <a:extLst>
                  <a:ext uri="{FF2B5EF4-FFF2-40B4-BE49-F238E27FC236}">
                    <a16:creationId xmlns:a16="http://schemas.microsoft.com/office/drawing/2014/main" id="{1CCB8BED-EA0D-4D26-B58E-21AAC9CB40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98" name="Group 97">
                <a:extLst>
                  <a:ext uri="{FF2B5EF4-FFF2-40B4-BE49-F238E27FC236}">
                    <a16:creationId xmlns:a16="http://schemas.microsoft.com/office/drawing/2014/main" id="{9B39B4E3-43D2-4A9C-B8CF-4A61B5252AE3}"/>
                  </a:ext>
                </a:extLst>
              </p:cNvPr>
              <p:cNvGrpSpPr/>
              <p:nvPr/>
            </p:nvGrpSpPr>
            <p:grpSpPr>
              <a:xfrm>
                <a:off x="8387144" y="271929"/>
                <a:ext cx="369107" cy="368979"/>
                <a:chOff x="1477963" y="-1187450"/>
                <a:chExt cx="9232900" cy="9229725"/>
              </a:xfrm>
              <a:solidFill>
                <a:srgbClr val="002050"/>
              </a:solidFill>
            </p:grpSpPr>
            <p:sp>
              <p:nvSpPr>
                <p:cNvPr id="108" name="Freeform 9">
                  <a:extLst>
                    <a:ext uri="{FF2B5EF4-FFF2-40B4-BE49-F238E27FC236}">
                      <a16:creationId xmlns:a16="http://schemas.microsoft.com/office/drawing/2014/main" id="{EE231994-788A-45F3-AA12-BAF785009295}"/>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9" name="Freeform 10">
                  <a:extLst>
                    <a:ext uri="{FF2B5EF4-FFF2-40B4-BE49-F238E27FC236}">
                      <a16:creationId xmlns:a16="http://schemas.microsoft.com/office/drawing/2014/main" id="{0391540A-1008-4A7D-BC9F-C124C2AB60C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99" name="Group 98">
                <a:extLst>
                  <a:ext uri="{FF2B5EF4-FFF2-40B4-BE49-F238E27FC236}">
                    <a16:creationId xmlns:a16="http://schemas.microsoft.com/office/drawing/2014/main" id="{8D38F6BE-248C-4C79-894B-814939E10F0D}"/>
                  </a:ext>
                </a:extLst>
              </p:cNvPr>
              <p:cNvGrpSpPr/>
              <p:nvPr/>
            </p:nvGrpSpPr>
            <p:grpSpPr>
              <a:xfrm>
                <a:off x="8824466" y="271929"/>
                <a:ext cx="369107" cy="368979"/>
                <a:chOff x="1477963" y="-1187450"/>
                <a:chExt cx="9232900" cy="9229725"/>
              </a:xfrm>
              <a:solidFill>
                <a:srgbClr val="002050"/>
              </a:solidFill>
            </p:grpSpPr>
            <p:sp>
              <p:nvSpPr>
                <p:cNvPr id="106" name="Freeform 9">
                  <a:extLst>
                    <a:ext uri="{FF2B5EF4-FFF2-40B4-BE49-F238E27FC236}">
                      <a16:creationId xmlns:a16="http://schemas.microsoft.com/office/drawing/2014/main" id="{9729463E-0AFA-41D6-912B-8DD986A3E0EC}"/>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7" name="Freeform 10">
                  <a:extLst>
                    <a:ext uri="{FF2B5EF4-FFF2-40B4-BE49-F238E27FC236}">
                      <a16:creationId xmlns:a16="http://schemas.microsoft.com/office/drawing/2014/main" id="{ADA23F81-E26E-465F-B1B7-7991AF02C651}"/>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0" name="Group 99">
                <a:extLst>
                  <a:ext uri="{FF2B5EF4-FFF2-40B4-BE49-F238E27FC236}">
                    <a16:creationId xmlns:a16="http://schemas.microsoft.com/office/drawing/2014/main" id="{E2A55C24-1F8F-4F30-B1CE-40072E5E53A5}"/>
                  </a:ext>
                </a:extLst>
              </p:cNvPr>
              <p:cNvGrpSpPr/>
              <p:nvPr/>
            </p:nvGrpSpPr>
            <p:grpSpPr>
              <a:xfrm>
                <a:off x="9261787" y="271929"/>
                <a:ext cx="369107" cy="368979"/>
                <a:chOff x="1477963" y="-1187450"/>
                <a:chExt cx="9232900" cy="9229725"/>
              </a:xfrm>
              <a:solidFill>
                <a:srgbClr val="002050"/>
              </a:solidFill>
            </p:grpSpPr>
            <p:sp>
              <p:nvSpPr>
                <p:cNvPr id="104" name="Freeform 9">
                  <a:extLst>
                    <a:ext uri="{FF2B5EF4-FFF2-40B4-BE49-F238E27FC236}">
                      <a16:creationId xmlns:a16="http://schemas.microsoft.com/office/drawing/2014/main" id="{7A7BBE00-06E7-4120-A61E-F4F8222DE6C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5" name="Freeform 10">
                  <a:extLst>
                    <a:ext uri="{FF2B5EF4-FFF2-40B4-BE49-F238E27FC236}">
                      <a16:creationId xmlns:a16="http://schemas.microsoft.com/office/drawing/2014/main" id="{0D2C372F-4C7C-4715-9176-AEF87124F96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1" name="Group 100">
                <a:extLst>
                  <a:ext uri="{FF2B5EF4-FFF2-40B4-BE49-F238E27FC236}">
                    <a16:creationId xmlns:a16="http://schemas.microsoft.com/office/drawing/2014/main" id="{638B9BD3-6F87-43BC-A49D-1BF9C6A7AAC1}"/>
                  </a:ext>
                </a:extLst>
              </p:cNvPr>
              <p:cNvGrpSpPr/>
              <p:nvPr/>
            </p:nvGrpSpPr>
            <p:grpSpPr>
              <a:xfrm>
                <a:off x="9610871" y="-285162"/>
                <a:ext cx="745841" cy="745841"/>
                <a:chOff x="8520706" y="2698015"/>
                <a:chExt cx="745841" cy="745841"/>
              </a:xfrm>
            </p:grpSpPr>
            <p:sp>
              <p:nvSpPr>
                <p:cNvPr id="102" name="Oval 101">
                  <a:extLst>
                    <a:ext uri="{FF2B5EF4-FFF2-40B4-BE49-F238E27FC236}">
                      <a16:creationId xmlns:a16="http://schemas.microsoft.com/office/drawing/2014/main" id="{EC2EAFF4-9D06-47A3-9A0B-89CBDF5B0151}"/>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103" name="Freeform 5">
                  <a:extLst>
                    <a:ext uri="{FF2B5EF4-FFF2-40B4-BE49-F238E27FC236}">
                      <a16:creationId xmlns:a16="http://schemas.microsoft.com/office/drawing/2014/main" id="{9242A241-267C-4741-8C7C-FAF6EA03AA3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66" name="Group 65">
              <a:extLst>
                <a:ext uri="{FF2B5EF4-FFF2-40B4-BE49-F238E27FC236}">
                  <a16:creationId xmlns:a16="http://schemas.microsoft.com/office/drawing/2014/main" id="{EC4ED3B8-8319-47F9-A51E-291C8B93CBCA}"/>
                </a:ext>
              </a:extLst>
            </p:cNvPr>
            <p:cNvGrpSpPr/>
            <p:nvPr/>
          </p:nvGrpSpPr>
          <p:grpSpPr>
            <a:xfrm>
              <a:off x="7037261" y="3832922"/>
              <a:ext cx="282200" cy="282199"/>
              <a:chOff x="6529740" y="2534238"/>
              <a:chExt cx="745841" cy="745841"/>
            </a:xfrm>
          </p:grpSpPr>
          <p:sp>
            <p:nvSpPr>
              <p:cNvPr id="94" name="Oval 93">
                <a:extLst>
                  <a:ext uri="{FF2B5EF4-FFF2-40B4-BE49-F238E27FC236}">
                    <a16:creationId xmlns:a16="http://schemas.microsoft.com/office/drawing/2014/main" id="{F941A46C-BC9D-43FA-B6F8-7B5D2A8B81B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5" name="Freeform 5">
                <a:extLst>
                  <a:ext uri="{FF2B5EF4-FFF2-40B4-BE49-F238E27FC236}">
                    <a16:creationId xmlns:a16="http://schemas.microsoft.com/office/drawing/2014/main" id="{638B6B18-CF61-4D68-95B8-1370A23F6FED}"/>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7" name="Group 66">
              <a:extLst>
                <a:ext uri="{FF2B5EF4-FFF2-40B4-BE49-F238E27FC236}">
                  <a16:creationId xmlns:a16="http://schemas.microsoft.com/office/drawing/2014/main" id="{254A8F48-F219-49D9-A554-E0F6DC7066CD}"/>
                </a:ext>
              </a:extLst>
            </p:cNvPr>
            <p:cNvGrpSpPr/>
            <p:nvPr/>
          </p:nvGrpSpPr>
          <p:grpSpPr>
            <a:xfrm>
              <a:off x="4909624" y="3034495"/>
              <a:ext cx="309256" cy="309253"/>
              <a:chOff x="6529740" y="2534238"/>
              <a:chExt cx="745841" cy="745841"/>
            </a:xfrm>
          </p:grpSpPr>
          <p:sp>
            <p:nvSpPr>
              <p:cNvPr id="92" name="Oval 91">
                <a:extLst>
                  <a:ext uri="{FF2B5EF4-FFF2-40B4-BE49-F238E27FC236}">
                    <a16:creationId xmlns:a16="http://schemas.microsoft.com/office/drawing/2014/main" id="{86DF6DB9-7A76-4093-A90A-47D343FA4CD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3" name="Freeform 5">
                <a:extLst>
                  <a:ext uri="{FF2B5EF4-FFF2-40B4-BE49-F238E27FC236}">
                    <a16:creationId xmlns:a16="http://schemas.microsoft.com/office/drawing/2014/main" id="{838C97DC-4FDF-496A-B6E8-DF94637902E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8" name="Group 67">
              <a:extLst>
                <a:ext uri="{FF2B5EF4-FFF2-40B4-BE49-F238E27FC236}">
                  <a16:creationId xmlns:a16="http://schemas.microsoft.com/office/drawing/2014/main" id="{2CBB79BC-DC55-4606-AA9E-4EEBCF9FDE01}"/>
                </a:ext>
              </a:extLst>
            </p:cNvPr>
            <p:cNvGrpSpPr/>
            <p:nvPr/>
          </p:nvGrpSpPr>
          <p:grpSpPr>
            <a:xfrm>
              <a:off x="7506485" y="3917316"/>
              <a:ext cx="213256" cy="213256"/>
              <a:chOff x="6529740" y="2534238"/>
              <a:chExt cx="745841" cy="745841"/>
            </a:xfrm>
          </p:grpSpPr>
          <p:sp>
            <p:nvSpPr>
              <p:cNvPr id="90" name="Oval 89">
                <a:extLst>
                  <a:ext uri="{FF2B5EF4-FFF2-40B4-BE49-F238E27FC236}">
                    <a16:creationId xmlns:a16="http://schemas.microsoft.com/office/drawing/2014/main" id="{873D0D68-382D-41F9-84B1-6433A0D9B12B}"/>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1" name="Freeform 5">
                <a:extLst>
                  <a:ext uri="{FF2B5EF4-FFF2-40B4-BE49-F238E27FC236}">
                    <a16:creationId xmlns:a16="http://schemas.microsoft.com/office/drawing/2014/main" id="{1DFAF6F5-5C22-4E8D-AE9A-AE3B4AC8FD5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9" name="Group 68">
              <a:extLst>
                <a:ext uri="{FF2B5EF4-FFF2-40B4-BE49-F238E27FC236}">
                  <a16:creationId xmlns:a16="http://schemas.microsoft.com/office/drawing/2014/main" id="{CC36427C-3B99-41F7-8CAA-0926811320BC}"/>
                </a:ext>
              </a:extLst>
            </p:cNvPr>
            <p:cNvGrpSpPr/>
            <p:nvPr/>
          </p:nvGrpSpPr>
          <p:grpSpPr>
            <a:xfrm>
              <a:off x="5440155" y="4235824"/>
              <a:ext cx="213256" cy="213256"/>
              <a:chOff x="6529740" y="2534238"/>
              <a:chExt cx="745841" cy="745841"/>
            </a:xfrm>
          </p:grpSpPr>
          <p:sp>
            <p:nvSpPr>
              <p:cNvPr id="88" name="Oval 87">
                <a:extLst>
                  <a:ext uri="{FF2B5EF4-FFF2-40B4-BE49-F238E27FC236}">
                    <a16:creationId xmlns:a16="http://schemas.microsoft.com/office/drawing/2014/main" id="{21015F3F-A995-474B-BE59-29E909DFC96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9" name="Freeform 5">
                <a:extLst>
                  <a:ext uri="{FF2B5EF4-FFF2-40B4-BE49-F238E27FC236}">
                    <a16:creationId xmlns:a16="http://schemas.microsoft.com/office/drawing/2014/main" id="{1D0DD16D-CEC4-4A2F-9249-8A2E0380B0C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70" name="Group 69">
              <a:extLst>
                <a:ext uri="{FF2B5EF4-FFF2-40B4-BE49-F238E27FC236}">
                  <a16:creationId xmlns:a16="http://schemas.microsoft.com/office/drawing/2014/main" id="{94C68C62-80CE-4978-B3A7-D9D94ECA5550}"/>
                </a:ext>
              </a:extLst>
            </p:cNvPr>
            <p:cNvGrpSpPr/>
            <p:nvPr/>
          </p:nvGrpSpPr>
          <p:grpSpPr>
            <a:xfrm>
              <a:off x="4083408" y="3407760"/>
              <a:ext cx="437234" cy="437232"/>
              <a:chOff x="6529740" y="2534238"/>
              <a:chExt cx="745841" cy="745841"/>
            </a:xfrm>
          </p:grpSpPr>
          <p:sp>
            <p:nvSpPr>
              <p:cNvPr id="86" name="Oval 85">
                <a:extLst>
                  <a:ext uri="{FF2B5EF4-FFF2-40B4-BE49-F238E27FC236}">
                    <a16:creationId xmlns:a16="http://schemas.microsoft.com/office/drawing/2014/main" id="{2821FF89-4744-4675-8164-7652173E6A5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7" name="Freeform 5">
                <a:extLst>
                  <a:ext uri="{FF2B5EF4-FFF2-40B4-BE49-F238E27FC236}">
                    <a16:creationId xmlns:a16="http://schemas.microsoft.com/office/drawing/2014/main" id="{B09899C3-3B03-44EE-B4C1-4D0E82B6473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71" name="Elbow Connector 121">
              <a:extLst>
                <a:ext uri="{FF2B5EF4-FFF2-40B4-BE49-F238E27FC236}">
                  <a16:creationId xmlns:a16="http://schemas.microsoft.com/office/drawing/2014/main" id="{8D166FC4-DE79-4B0D-9781-ED1A612F8FB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72" name="Straight Connector 71">
              <a:extLst>
                <a:ext uri="{FF2B5EF4-FFF2-40B4-BE49-F238E27FC236}">
                  <a16:creationId xmlns:a16="http://schemas.microsoft.com/office/drawing/2014/main" id="{42BA3CAA-6EA6-4F6C-B43D-8C8D4F35C728}"/>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73" name="Straight Connector 72">
              <a:extLst>
                <a:ext uri="{FF2B5EF4-FFF2-40B4-BE49-F238E27FC236}">
                  <a16:creationId xmlns:a16="http://schemas.microsoft.com/office/drawing/2014/main" id="{4512F7E2-CC48-45B9-9782-C5274AB621DD}"/>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74" name="Straight Connector 73">
              <a:extLst>
                <a:ext uri="{FF2B5EF4-FFF2-40B4-BE49-F238E27FC236}">
                  <a16:creationId xmlns:a16="http://schemas.microsoft.com/office/drawing/2014/main" id="{AA04C8EB-8B27-45BB-A096-2D3A80B07014}"/>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75" name="Straight Connector 74">
              <a:extLst>
                <a:ext uri="{FF2B5EF4-FFF2-40B4-BE49-F238E27FC236}">
                  <a16:creationId xmlns:a16="http://schemas.microsoft.com/office/drawing/2014/main" id="{800AFB5B-1519-46C5-9A72-3B7BA9DB25D4}"/>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76" name="Straight Arrow Connector 75">
              <a:extLst>
                <a:ext uri="{FF2B5EF4-FFF2-40B4-BE49-F238E27FC236}">
                  <a16:creationId xmlns:a16="http://schemas.microsoft.com/office/drawing/2014/main" id="{2BEC543E-127D-44B8-B80F-B31967C78E77}"/>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7" name="Straight Arrow Connector 76">
              <a:extLst>
                <a:ext uri="{FF2B5EF4-FFF2-40B4-BE49-F238E27FC236}">
                  <a16:creationId xmlns:a16="http://schemas.microsoft.com/office/drawing/2014/main" id="{A0C0B70A-C54B-4FB1-9C3F-89CE477416C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8" name="Straight Arrow Connector 77">
              <a:extLst>
                <a:ext uri="{FF2B5EF4-FFF2-40B4-BE49-F238E27FC236}">
                  <a16:creationId xmlns:a16="http://schemas.microsoft.com/office/drawing/2014/main" id="{089B00D6-5F1F-4ECE-B87C-9BD35815E97E}"/>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9" name="Elbow Connector 136">
              <a:extLst>
                <a:ext uri="{FF2B5EF4-FFF2-40B4-BE49-F238E27FC236}">
                  <a16:creationId xmlns:a16="http://schemas.microsoft.com/office/drawing/2014/main" id="{B90D9DEA-F939-48E7-8D6C-EFA03E34E2D7}"/>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80" name="Straight Arrow Connector 79">
              <a:extLst>
                <a:ext uri="{FF2B5EF4-FFF2-40B4-BE49-F238E27FC236}">
                  <a16:creationId xmlns:a16="http://schemas.microsoft.com/office/drawing/2014/main" id="{6EA6A741-4408-4257-8266-71DC89610BB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81" name="Picture 80">
              <a:extLst>
                <a:ext uri="{FF2B5EF4-FFF2-40B4-BE49-F238E27FC236}">
                  <a16:creationId xmlns:a16="http://schemas.microsoft.com/office/drawing/2014/main" id="{F3752C9E-CAA4-4945-91DE-0B07FAEFF72A}"/>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1D959D50-3115-4100-84F0-FE3955911E58}"/>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488D8A91-B61C-40C9-9CB7-47B21D7F49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84" name="Picture 83">
              <a:extLst>
                <a:ext uri="{FF2B5EF4-FFF2-40B4-BE49-F238E27FC236}">
                  <a16:creationId xmlns:a16="http://schemas.microsoft.com/office/drawing/2014/main" id="{3A7A93E6-3C53-49A3-A2EA-7E4242121D13}"/>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DA6C011D-576A-4169-9E5F-3E8D81DB4D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Tree>
    <p:extLst>
      <p:ext uri="{BB962C8B-B14F-4D97-AF65-F5344CB8AC3E}">
        <p14:creationId xmlns:p14="http://schemas.microsoft.com/office/powerpoint/2010/main" val="10596390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3" name="Text Placeholder 2">
            <a:extLst>
              <a:ext uri="{FF2B5EF4-FFF2-40B4-BE49-F238E27FC236}">
                <a16:creationId xmlns:a16="http://schemas.microsoft.com/office/drawing/2014/main" id="{17CAFD0A-A31F-4B5C-A9E4-356B4DFC20B6}"/>
              </a:ext>
            </a:extLst>
          </p:cNvPr>
          <p:cNvSpPr>
            <a:spLocks noGrp="1"/>
          </p:cNvSpPr>
          <p:nvPr>
            <p:ph type="body" sz="quarter" idx="10"/>
          </p:nvPr>
        </p:nvSpPr>
        <p:spPr/>
        <p:txBody>
          <a:bodyPr/>
          <a:lstStyle/>
          <a:p>
            <a:r>
              <a:rPr lang="en-US" dirty="0"/>
              <a:t>Determine domain information</a:t>
            </a:r>
          </a:p>
          <a:p>
            <a:r>
              <a:rPr lang="en-US" dirty="0"/>
              <a:t>Explore user accounts</a:t>
            </a:r>
          </a:p>
          <a:p>
            <a:r>
              <a:rPr lang="en-US" dirty="0"/>
              <a:t>Explore group accounts</a:t>
            </a:r>
          </a:p>
          <a:p>
            <a:r>
              <a:rPr lang="en-US" dirty="0"/>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909098"/>
            <a:ext cx="9308592" cy="498598"/>
          </a:xfrm>
        </p:spPr>
        <p:txBody>
          <a:bodyPr/>
          <a:lstStyle/>
          <a:p>
            <a:r>
              <a:rPr lang="en-US" dirty="0">
                <a:cs typeface="Segoe UI"/>
              </a:rPr>
              <a:t>Lesson 03: Module 01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3028521"/>
          </a:xfrm>
        </p:spPr>
        <p:txBody>
          <a:bodyPr vert="horz" wrap="square" lIns="0" tIns="0" rIns="0" bIns="0" rtlCol="0" anchor="t">
            <a:spAutoFit/>
          </a:bodyPr>
          <a:lstStyle/>
          <a:p>
            <a:r>
              <a:rPr lang="en-US" sz="2400" dirty="0"/>
              <a:t>1hr = Complete Lab01, labs1+2+3</a:t>
            </a:r>
          </a:p>
          <a:p>
            <a:endParaRPr lang="en-US" sz="2400" dirty="0"/>
          </a:p>
          <a:p>
            <a:r>
              <a:rPr lang="en-US" sz="2400" dirty="0"/>
              <a:t>1hr = Lunch</a:t>
            </a:r>
          </a:p>
          <a:p>
            <a:endParaRPr lang="en-US" sz="2400" dirty="0"/>
          </a:p>
          <a:p>
            <a:r>
              <a:rPr lang="en-US" sz="2400" dirty="0"/>
              <a:t>Resume 2pm </a:t>
            </a:r>
            <a:r>
              <a:rPr lang="en-US" sz="2400"/>
              <a:t>Norway time</a:t>
            </a:r>
            <a:endParaRPr lang="en-US" sz="2400" dirty="0"/>
          </a:p>
          <a:p>
            <a:endParaRPr lang="en-US" sz="2400" dirty="0"/>
          </a:p>
          <a:p>
            <a:endParaRPr lang="en-US" sz="2400" dirty="0"/>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97647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Azure users and groups in Azure Active Directory</a:t>
            </a:r>
          </a:p>
          <a:p>
            <a:pPr marL="685800" lvl="1" indent="-457200">
              <a:buFont typeface="Arial" panose="020B0604020202020204" pitchFamily="34" charset="0"/>
              <a:buChar char="•"/>
            </a:pPr>
            <a:r>
              <a:rPr lang="en-US" sz="2400" dirty="0"/>
              <a:t>Manage users and groups in Azure Active Directory</a:t>
            </a:r>
          </a:p>
          <a:p>
            <a:pPr marL="685800" lvl="1" indent="-457200">
              <a:buFont typeface="Arial" panose="020B0604020202020204" pitchFamily="34" charset="0"/>
              <a:buChar char="•"/>
            </a:pPr>
            <a:r>
              <a:rPr lang="en-US" sz="2400" dirty="0"/>
              <a:t>Secure your Azure resources with role-based access control (RBAC)</a:t>
            </a:r>
          </a:p>
          <a:p>
            <a:pPr marL="685800" lvl="1" indent="-457200">
              <a:buFont typeface="Arial" panose="020B0604020202020204" pitchFamily="34" charset="0"/>
              <a:buChar char="•"/>
            </a:pPr>
            <a:r>
              <a:rPr lang="en-US" sz="2400" dirty="0"/>
              <a:t>Secure Azure Active Directory users with Multi-Factor Authentication</a:t>
            </a:r>
          </a:p>
          <a:p>
            <a:pPr marL="685800" lvl="1" indent="-457200">
              <a:buFont typeface="Arial" panose="020B0604020202020204" pitchFamily="34" charset="0"/>
              <a:buChar char="•"/>
            </a:pPr>
            <a:r>
              <a:rPr lang="en-US" sz="2400" dirty="0"/>
              <a:t>Allow users to reset their password with Azure Active Directory self-service password reset</a:t>
            </a:r>
          </a:p>
          <a:p>
            <a:pPr marL="685800" lvl="1" indent="-457200">
              <a:buFont typeface="Arial" panose="020B0604020202020204" pitchFamily="34" charset="0"/>
              <a:buChar char="•"/>
            </a:pPr>
            <a:r>
              <a:rPr lang="en-US" sz="2400" dirty="0"/>
              <a:t>Secure your application by using OpenID Connect and Azure AD</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Active Directory</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Azure Active Directory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377462"/>
            <a:ext cx="11018520" cy="3533275"/>
          </a:xfrm>
        </p:spPr>
        <p:txBody>
          <a:bodyPr/>
          <a:lstStyle/>
          <a:p>
            <a:r>
              <a:rPr lang="en-US" dirty="0"/>
              <a:t>Azure Active Directory</a:t>
            </a:r>
          </a:p>
          <a:p>
            <a:r>
              <a:rPr lang="en-US" dirty="0">
                <a:solidFill>
                  <a:schemeClr val="tx1"/>
                </a:solidFill>
              </a:rPr>
              <a:t>Azure AD Concepts</a:t>
            </a:r>
          </a:p>
          <a:p>
            <a:r>
              <a:rPr lang="en-US" dirty="0">
                <a:solidFill>
                  <a:schemeClr val="tx1"/>
                </a:solidFill>
              </a:rPr>
              <a:t>AD DS vs. Azure Active Directory</a:t>
            </a:r>
          </a:p>
          <a:p>
            <a:r>
              <a:rPr lang="en-US" dirty="0">
                <a:solidFill>
                  <a:schemeClr val="tx1"/>
                </a:solidFill>
              </a:rPr>
              <a:t>Azure Active Directory Editions</a:t>
            </a:r>
          </a:p>
          <a:p>
            <a:r>
              <a:rPr lang="en-US" dirty="0">
                <a:solidFill>
                  <a:schemeClr val="tx1"/>
                </a:solidFill>
              </a:rPr>
              <a:t>Azure AD Join</a:t>
            </a:r>
          </a:p>
          <a:p>
            <a:r>
              <a:rPr lang="en-US" dirty="0">
                <a:solidFill>
                  <a:schemeClr val="tx1"/>
                </a:solidFill>
              </a:rPr>
              <a:t>Multi-Factor Authentication</a:t>
            </a:r>
          </a:p>
          <a:p>
            <a:r>
              <a:rPr lang="en-US" dirty="0">
                <a:solidFill>
                  <a:schemeClr val="tx1"/>
                </a:solidFill>
              </a:rPr>
              <a:t>Self-Service Password Reset</a:t>
            </a:r>
          </a:p>
        </p:txBody>
      </p:sp>
    </p:spTree>
    <p:extLst>
      <p:ext uri="{BB962C8B-B14F-4D97-AF65-F5344CB8AC3E}">
        <p14:creationId xmlns:p14="http://schemas.microsoft.com/office/powerpoint/2010/main" val="9783984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Azure Active Directory</a:t>
            </a:r>
          </a:p>
        </p:txBody>
      </p:sp>
      <p:sp>
        <p:nvSpPr>
          <p:cNvPr id="4" name="Text Placeholder 3">
            <a:extLst>
              <a:ext uri="{FF2B5EF4-FFF2-40B4-BE49-F238E27FC236}">
                <a16:creationId xmlns:a16="http://schemas.microsoft.com/office/drawing/2014/main" id="{D37299B8-9613-4EF7-8176-9314CE437272}"/>
              </a:ext>
            </a:extLst>
          </p:cNvPr>
          <p:cNvSpPr>
            <a:spLocks noGrp="1"/>
          </p:cNvSpPr>
          <p:nvPr>
            <p:ph type="body" sz="quarter" idx="10"/>
          </p:nvPr>
        </p:nvSpPr>
        <p:spPr>
          <a:xfrm>
            <a:off x="461027" y="4767801"/>
            <a:ext cx="10727437" cy="1477328"/>
          </a:xfrm>
        </p:spPr>
        <p:txBody>
          <a:bodyPr vert="horz" wrap="square" lIns="0" tIns="0" rIns="0" bIns="0" rtlCol="0" anchor="t">
            <a:spAutoFit/>
          </a:bodyPr>
          <a:lstStyle/>
          <a:p>
            <a:r>
              <a:rPr lang="en-US" sz="2400" dirty="0">
                <a:solidFill>
                  <a:srgbClr val="333333"/>
                </a:solidFill>
                <a:latin typeface="Segoe UI Semilight"/>
                <a:cs typeface="Segoe UI Semilight"/>
              </a:rPr>
              <a:t>A cloud-based suite of identity management capabilities that enables you to securely manage access to Azure services and resources for your users</a:t>
            </a:r>
            <a:endParaRPr lang="en-US" dirty="0"/>
          </a:p>
          <a:p>
            <a:pPr>
              <a:spcBef>
                <a:spcPts val="0"/>
              </a:spcBef>
              <a:spcAft>
                <a:spcPts val="700"/>
              </a:spcAft>
            </a:pPr>
            <a:r>
              <a:rPr lang="en-US" sz="2400" dirty="0">
                <a:solidFill>
                  <a:srgbClr val="333333"/>
                </a:solidFill>
                <a:latin typeface="Segoe UI Semilight"/>
                <a:cs typeface="Segoe UI Semilight"/>
              </a:rPr>
              <a:t>Provides application management, authentication, device management, and hybrid identity</a:t>
            </a:r>
            <a:endParaRPr lang="en-US" sz="2400" dirty="0">
              <a:latin typeface="Segoe UI Semilight"/>
              <a:cs typeface="Segoe UI Semilight"/>
            </a:endParaRPr>
          </a:p>
        </p:txBody>
      </p:sp>
      <p:pic>
        <p:nvPicPr>
          <p:cNvPr id="2" name="Picture 1" descr="Windows Server AD is using Kerberos and NTLM authentication to on-premises apps. Azure AD is using SAML, Oauth, Open ID, WS-Federation authentication to Cloud apps. Windows Server AD and Azure AD overlap with users, groups, authentication, and authorization. ">
            <a:extLst>
              <a:ext uri="{FF2B5EF4-FFF2-40B4-BE49-F238E27FC236}">
                <a16:creationId xmlns:a16="http://schemas.microsoft.com/office/drawing/2014/main" id="{A99428E2-73F9-46FB-9CEF-3E7BB3DB3688}"/>
              </a:ext>
            </a:extLst>
          </p:cNvPr>
          <p:cNvPicPr>
            <a:picLocks noChangeAspect="1"/>
          </p:cNvPicPr>
          <p:nvPr/>
        </p:nvPicPr>
        <p:blipFill>
          <a:blip r:embed="rId3"/>
          <a:stretch>
            <a:fillRect/>
          </a:stretch>
        </p:blipFill>
        <p:spPr>
          <a:xfrm>
            <a:off x="551596" y="1104832"/>
            <a:ext cx="8578224" cy="3719162"/>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Azure AD Concepts</a:t>
            </a:r>
            <a:endParaRPr lang="en-US" dirty="0"/>
          </a:p>
        </p:txBody>
      </p:sp>
      <p:graphicFrame>
        <p:nvGraphicFramePr>
          <p:cNvPr id="6" name="Table 6">
            <a:extLst>
              <a:ext uri="{FF2B5EF4-FFF2-40B4-BE49-F238E27FC236}">
                <a16:creationId xmlns:a16="http://schemas.microsoft.com/office/drawing/2014/main" id="{00E6254F-351D-4B78-84FE-1203EA307AD8}"/>
              </a:ext>
            </a:extLst>
          </p:cNvPr>
          <p:cNvGraphicFramePr>
            <a:graphicFrameLocks noGrp="1"/>
          </p:cNvGraphicFramePr>
          <p:nvPr>
            <p:extLst>
              <p:ext uri="{D42A27DB-BD31-4B8C-83A1-F6EECF244321}">
                <p14:modId xmlns:p14="http://schemas.microsoft.com/office/powerpoint/2010/main" val="2297667683"/>
              </p:ext>
            </p:extLst>
          </p:nvPr>
        </p:nvGraphicFramePr>
        <p:xfrm>
          <a:off x="567612" y="1391816"/>
          <a:ext cx="10442463" cy="4129434"/>
        </p:xfrm>
        <a:graphic>
          <a:graphicData uri="http://schemas.openxmlformats.org/drawingml/2006/table">
            <a:tbl>
              <a:tblPr firstRow="1" bandRow="1">
                <a:tableStyleId>{5C22544A-7EE6-4342-B048-85BDC9FD1C3A}</a:tableStyleId>
              </a:tblPr>
              <a:tblGrid>
                <a:gridCol w="2952150">
                  <a:extLst>
                    <a:ext uri="{9D8B030D-6E8A-4147-A177-3AD203B41FA5}">
                      <a16:colId xmlns:a16="http://schemas.microsoft.com/office/drawing/2014/main" val="1289156279"/>
                    </a:ext>
                  </a:extLst>
                </a:gridCol>
                <a:gridCol w="7490313">
                  <a:extLst>
                    <a:ext uri="{9D8B030D-6E8A-4147-A177-3AD203B41FA5}">
                      <a16:colId xmlns:a16="http://schemas.microsoft.com/office/drawing/2014/main" val="2759990731"/>
                    </a:ext>
                  </a:extLst>
                </a:gridCol>
              </a:tblGrid>
              <a:tr h="396551">
                <a:tc>
                  <a:txBody>
                    <a:bodyPr/>
                    <a:lstStyle/>
                    <a:p>
                      <a:pPr algn="ctr"/>
                      <a:r>
                        <a:rPr lang="en-US" b="0" dirty="0"/>
                        <a:t>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7835809"/>
                  </a:ext>
                </a:extLst>
              </a:tr>
              <a:tr h="466530">
                <a:tc>
                  <a:txBody>
                    <a:bodyPr/>
                    <a:lstStyle/>
                    <a:p>
                      <a:r>
                        <a:rPr lang="en-US" dirty="0"/>
                        <a:t>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object that can be authenticated.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8139117"/>
                  </a:ext>
                </a:extLst>
              </a:tr>
              <a:tr h="482081">
                <a:tc>
                  <a:txBody>
                    <a:bodyPr/>
                    <a:lstStyle/>
                    <a:p>
                      <a:r>
                        <a:rPr lang="en-US" dirty="0"/>
                        <a:t>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that has data associated with 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439219"/>
                  </a:ext>
                </a:extLst>
              </a:tr>
              <a:tr h="614896">
                <a:tc>
                  <a:txBody>
                    <a:bodyPr/>
                    <a:lstStyle/>
                    <a:p>
                      <a:r>
                        <a:rPr lang="en-US" dirty="0"/>
                        <a:t>Azure AD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created through Azure AD or another Microsoft cloud service.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8512727"/>
                  </a:ext>
                </a:extLst>
              </a:tr>
              <a:tr h="660026">
                <a:tc>
                  <a:txBody>
                    <a:bodyPr/>
                    <a:lstStyle/>
                    <a:p>
                      <a:r>
                        <a:rPr lang="en-US" dirty="0"/>
                        <a:t>Azure tenant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 dedicated and trusted instance of Azure AD that's automatically created when your organization signs up for a Microsoft cloud service subscription.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84497"/>
                  </a:ext>
                </a:extLst>
              </a:tr>
              <a:tr h="614896">
                <a:tc>
                  <a:txBody>
                    <a:bodyPr/>
                    <a:lstStyle/>
                    <a:p>
                      <a:pPr lvl="0">
                        <a:buNone/>
                      </a:pPr>
                      <a:r>
                        <a:rPr lang="en-US" dirty="0"/>
                        <a:t>Azure AD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t>Each Azure tenant has a dedicated and trusted Azure AD directory.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8446895"/>
                  </a:ext>
                </a:extLst>
              </a:tr>
              <a:tr h="614896">
                <a:tc>
                  <a:txBody>
                    <a:bodyPr/>
                    <a:lstStyle/>
                    <a:p>
                      <a:pPr lvl="0">
                        <a:buNone/>
                      </a:pPr>
                      <a:r>
                        <a:rPr lang="en-US" dirty="0"/>
                        <a:t>User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Used to pay for Azure cloud services.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AD DS vs Azure Active Directory</a:t>
            </a:r>
          </a:p>
        </p:txBody>
      </p:sp>
      <p:sp>
        <p:nvSpPr>
          <p:cNvPr id="9" name="Text Placeholder 8">
            <a:extLst>
              <a:ext uri="{FF2B5EF4-FFF2-40B4-BE49-F238E27FC236}">
                <a16:creationId xmlns:a16="http://schemas.microsoft.com/office/drawing/2014/main" id="{DF067D0F-55EE-42A8-A4B3-407F6619EB22}"/>
              </a:ext>
            </a:extLst>
          </p:cNvPr>
          <p:cNvSpPr>
            <a:spLocks noGrp="1"/>
          </p:cNvSpPr>
          <p:nvPr>
            <p:ph type="body" sz="quarter" idx="10"/>
          </p:nvPr>
        </p:nvSpPr>
        <p:spPr>
          <a:xfrm>
            <a:off x="584200" y="1435497"/>
            <a:ext cx="11018520" cy="5170646"/>
          </a:xfrm>
        </p:spPr>
        <p:txBody>
          <a:bodyPr/>
          <a:lstStyle/>
          <a:p>
            <a:pPr lvl="0"/>
            <a:r>
              <a:rPr lang="en-US" dirty="0"/>
              <a:t>Azure AD is primarily an identity solution, and designed for HTTP and HTTPS communications</a:t>
            </a:r>
          </a:p>
          <a:p>
            <a:pPr lvl="0"/>
            <a:r>
              <a:rPr lang="en-US" dirty="0"/>
              <a:t>Queried using the REST API over HTTP and HTTPS. Instead of LDAP.</a:t>
            </a:r>
          </a:p>
          <a:p>
            <a:pPr lvl="0"/>
            <a:r>
              <a:rPr lang="en-US" dirty="0"/>
              <a:t>Uses HTTP and HTTPS protocols such as SAML, WS-Federation, and OpenID Connect for authentication (and OAuth for authorization). Instead of Kerberos</a:t>
            </a:r>
          </a:p>
          <a:p>
            <a:pPr lvl="0"/>
            <a:r>
              <a:rPr lang="en-US" dirty="0"/>
              <a:t>Includes federation services, and many third-party services (such as Facebook)</a:t>
            </a:r>
          </a:p>
          <a:p>
            <a:pPr lvl="0"/>
            <a:r>
              <a:rPr lang="en-US" dirty="0"/>
              <a:t>Azure AD users and groups are created in a flat structure, and there are no Organizational Units (OUs) or Group Policy Objects (GPOs)</a:t>
            </a:r>
          </a:p>
          <a:p>
            <a:endParaRPr lang="en-US" dirty="0"/>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Editions</a:t>
            </a:r>
          </a:p>
        </p:txBody>
      </p:sp>
      <p:graphicFrame>
        <p:nvGraphicFramePr>
          <p:cNvPr id="7" name="Table 6">
            <a:extLst>
              <a:ext uri="{FF2B5EF4-FFF2-40B4-BE49-F238E27FC236}">
                <a16:creationId xmlns:a16="http://schemas.microsoft.com/office/drawing/2014/main" id="{D8754810-7D43-42CC-8F7A-44E660379712}"/>
              </a:ext>
            </a:extLst>
          </p:cNvPr>
          <p:cNvGraphicFramePr>
            <a:graphicFrameLocks noGrp="1"/>
          </p:cNvGraphicFramePr>
          <p:nvPr/>
        </p:nvGraphicFramePr>
        <p:xfrm>
          <a:off x="583405" y="1269730"/>
          <a:ext cx="10924416" cy="5061712"/>
        </p:xfrm>
        <a:graphic>
          <a:graphicData uri="http://schemas.openxmlformats.org/drawingml/2006/table">
            <a:tbl>
              <a:tblPr firstRow="1" firstCol="1" bandRow="1">
                <a:tableStyleId>{5C22544A-7EE6-4342-B048-85BDC9FD1C3A}</a:tableStyleId>
              </a:tblPr>
              <a:tblGrid>
                <a:gridCol w="3352836">
                  <a:extLst>
                    <a:ext uri="{9D8B030D-6E8A-4147-A177-3AD203B41FA5}">
                      <a16:colId xmlns:a16="http://schemas.microsoft.com/office/drawing/2014/main" val="3909572094"/>
                    </a:ext>
                  </a:extLst>
                </a:gridCol>
                <a:gridCol w="1836391">
                  <a:extLst>
                    <a:ext uri="{9D8B030D-6E8A-4147-A177-3AD203B41FA5}">
                      <a16:colId xmlns:a16="http://schemas.microsoft.com/office/drawing/2014/main" val="426167829"/>
                    </a:ext>
                  </a:extLst>
                </a:gridCol>
                <a:gridCol w="1941402">
                  <a:extLst>
                    <a:ext uri="{9D8B030D-6E8A-4147-A177-3AD203B41FA5}">
                      <a16:colId xmlns:a16="http://schemas.microsoft.com/office/drawing/2014/main" val="2113313439"/>
                    </a:ext>
                  </a:extLst>
                </a:gridCol>
                <a:gridCol w="2007155">
                  <a:extLst>
                    <a:ext uri="{9D8B030D-6E8A-4147-A177-3AD203B41FA5}">
                      <a16:colId xmlns:a16="http://schemas.microsoft.com/office/drawing/2014/main" val="716184289"/>
                    </a:ext>
                  </a:extLst>
                </a:gridCol>
                <a:gridCol w="1786632">
                  <a:extLst>
                    <a:ext uri="{9D8B030D-6E8A-4147-A177-3AD203B41FA5}">
                      <a16:colId xmlns:a16="http://schemas.microsoft.com/office/drawing/2014/main" val="939645357"/>
                    </a:ext>
                  </a:extLst>
                </a:gridCol>
              </a:tblGrid>
              <a:tr h="248153">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 </a:t>
                      </a: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Feature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Free</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Office 365 Apps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Premium P1</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P2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8549739"/>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Directory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500,000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720062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Single Sign-On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124035"/>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Core Identity and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787900"/>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B2B Collaboration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9445213"/>
                  </a:ext>
                </a:extLst>
              </a:tr>
              <a:tr h="520192">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&amp; Access for O365</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05746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Features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1705207"/>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Hybrid Identities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9744496"/>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Advanced Group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6222110"/>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Conditional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52503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Protection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58555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Governance</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Azure AD Join</a:t>
            </a:r>
          </a:p>
        </p:txBody>
      </p:sp>
      <p:sp>
        <p:nvSpPr>
          <p:cNvPr id="3" name="Text Placeholder 2">
            <a:extLst>
              <a:ext uri="{FF2B5EF4-FFF2-40B4-BE49-F238E27FC236}">
                <a16:creationId xmlns:a16="http://schemas.microsoft.com/office/drawing/2014/main" id="{779A7499-F4DA-499A-9A40-846D2E8A0307}"/>
              </a:ext>
            </a:extLst>
          </p:cNvPr>
          <p:cNvSpPr>
            <a:spLocks noGrp="1"/>
          </p:cNvSpPr>
          <p:nvPr>
            <p:ph type="body" sz="quarter" idx="10"/>
          </p:nvPr>
        </p:nvSpPr>
        <p:spPr>
          <a:xfrm>
            <a:off x="584200" y="1435100"/>
            <a:ext cx="6351859" cy="4739759"/>
          </a:xfrm>
        </p:spPr>
        <p:txBody>
          <a:bodyPr/>
          <a:lstStyle/>
          <a:p>
            <a:pPr lvl="0"/>
            <a:r>
              <a:rPr lang="en-US" dirty="0"/>
              <a:t>Single-Sign-On to your Azure managed SaaS apps and services</a:t>
            </a:r>
          </a:p>
          <a:p>
            <a:pPr lvl="0"/>
            <a:r>
              <a:rPr lang="en-US" dirty="0"/>
              <a:t>Enterprise compliant roaming of user settings across joined devices</a:t>
            </a:r>
          </a:p>
          <a:p>
            <a:pPr lvl="0"/>
            <a:r>
              <a:rPr lang="en-US" dirty="0"/>
              <a:t>Access to Microsoft Store for Business </a:t>
            </a:r>
          </a:p>
          <a:p>
            <a:pPr lvl="0"/>
            <a:r>
              <a:rPr lang="en-US" dirty="0"/>
              <a:t>Windows Hello support </a:t>
            </a:r>
          </a:p>
          <a:p>
            <a:pPr lvl="0"/>
            <a:r>
              <a:rPr lang="en-US" dirty="0"/>
              <a:t>Restriction of access to apps from only compliant devices </a:t>
            </a:r>
          </a:p>
          <a:p>
            <a:pPr lvl="0"/>
            <a:r>
              <a:rPr lang="en-US" dirty="0"/>
              <a:t>Seamless access to on-premise resources </a:t>
            </a:r>
          </a:p>
        </p:txBody>
      </p:sp>
      <p:pic>
        <p:nvPicPr>
          <p:cNvPr id="4" name="Picture 3" descr="A device is shown connecting to Azure AD. Azure AD is shown connecting with On-premises AD. ">
            <a:extLst>
              <a:ext uri="{FF2B5EF4-FFF2-40B4-BE49-F238E27FC236}">
                <a16:creationId xmlns:a16="http://schemas.microsoft.com/office/drawing/2014/main" id="{0DB0ADF1-1024-4F59-BD87-BABE6AB35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69512" y="2377982"/>
            <a:ext cx="4348975" cy="2115959"/>
          </a:xfrm>
          <a:prstGeom prst="rect">
            <a:avLst/>
          </a:prstGeom>
          <a:noFill/>
        </p:spPr>
      </p:pic>
    </p:spTree>
    <p:extLst>
      <p:ext uri="{BB962C8B-B14F-4D97-AF65-F5344CB8AC3E}">
        <p14:creationId xmlns:p14="http://schemas.microsoft.com/office/powerpoint/2010/main" val="426215182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1709</Words>
  <Application>Microsoft Office PowerPoint</Application>
  <PresentationFormat>Widescreen</PresentationFormat>
  <Paragraphs>233</Paragraphs>
  <Slides>25</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Segoe UI</vt:lpstr>
      <vt:lpstr>Segoe UI Light</vt:lpstr>
      <vt:lpstr>Segoe UI Semibold</vt:lpstr>
      <vt:lpstr>Segoe UI Semilight</vt:lpstr>
      <vt:lpstr>Segoe UI VSS (Regular)</vt:lpstr>
      <vt:lpstr>Wingdings</vt:lpstr>
      <vt:lpstr>WHITE TEMPLATE</vt:lpstr>
      <vt:lpstr>AZ-104T00A Module 01:  Identity</vt:lpstr>
      <vt:lpstr>Module Overview</vt:lpstr>
      <vt:lpstr>Lesson 01: Azure Active Directory</vt:lpstr>
      <vt:lpstr>Azure Active Directory Overview</vt:lpstr>
      <vt:lpstr>Azure Active Directory</vt:lpstr>
      <vt:lpstr>Azure AD Concepts</vt:lpstr>
      <vt:lpstr>AD DS vs Azure Active Directory</vt:lpstr>
      <vt:lpstr>Azure Active Directory Editions</vt:lpstr>
      <vt:lpstr>Azure AD Join</vt:lpstr>
      <vt:lpstr>Multi-Factor Authentication</vt:lpstr>
      <vt:lpstr>Self-Service Password Reset</vt:lpstr>
      <vt:lpstr>Lesson 02: Users and Groups</vt:lpstr>
      <vt:lpstr>Users and Groups Overview</vt:lpstr>
      <vt:lpstr>User Accounts</vt:lpstr>
      <vt:lpstr>Managing User Accounts</vt:lpstr>
      <vt:lpstr>Bulk User Accounts</vt:lpstr>
      <vt:lpstr>Group Accounts</vt:lpstr>
      <vt:lpstr>Azure AD Connect</vt:lpstr>
      <vt:lpstr>Azure AD Connect Health</vt:lpstr>
      <vt:lpstr>Managing Multiple Directories</vt:lpstr>
      <vt:lpstr>Azure AD B2B and B2C</vt:lpstr>
      <vt:lpstr>Demonstration – Users and Groups</vt:lpstr>
      <vt:lpstr>Lesson 03: Module 01 Lab and Review</vt:lpstr>
      <vt:lpstr>Lab 01 - Manage Azure Active Directory Identities</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2020-03-16T13:27:16Z</dcterms:created>
  <dcterms:modified xsi:type="dcterms:W3CDTF">2020-04-20T10:08:30Z</dcterms:modified>
</cp:coreProperties>
</file>