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2011" r:id="rId13"/>
    <p:sldId id="2016" r:id="rId14"/>
    <p:sldId id="1971" r:id="rId15"/>
    <p:sldId id="1875" r:id="rId16"/>
    <p:sldId id="1876" r:id="rId17"/>
    <p:sldId id="1877" r:id="rId18"/>
    <p:sldId id="1878" r:id="rId19"/>
    <p:sldId id="1879" r:id="rId20"/>
    <p:sldId id="1880" r:id="rId21"/>
    <p:sldId id="2019" r:id="rId22"/>
    <p:sldId id="1872" r:id="rId23"/>
    <p:sldId id="2574" r:id="rId24"/>
    <p:sldId id="2576" r:id="rId25"/>
    <p:sldId id="1906" r:id="rId26"/>
    <p:sldId id="2573" r:id="rId27"/>
    <p:sldId id="1899" r:id="rId28"/>
    <p:sldId id="1905" r:id="rId29"/>
    <p:sldId id="1898" r:id="rId30"/>
    <p:sldId id="1966" r:id="rId31"/>
    <p:sldId id="2007" r:id="rId32"/>
    <p:sldId id="2571" r:id="rId33"/>
    <p:sldId id="2572" r:id="rId34"/>
    <p:sldId id="2241" r:id="rId35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9CAE-2E18-4165-A8F3-D5EE1306D903}" v="29" dt="2020-02-28T08:50:42.180"/>
    <p1510:client id="{12FE825C-79E2-466A-A94E-63647CE33054}" v="55" dt="2020-03-10T20:45:03.325"/>
    <p1510:client id="{328AC450-530B-422F-967E-CAA41B0E37FA}" v="54" dt="2020-03-10T22:03:03.610"/>
    <p1510:client id="{4EBB241A-C68B-4FDC-9486-792C9459FB2B}" v="30" dt="2020-02-28T18:04:07.480"/>
    <p1510:client id="{5C9C2A9D-0076-4643-8046-23289030CBE2}" v="2" dt="2020-02-27T18:48:59.066"/>
    <p1510:client id="{A5F65CF4-CAF4-4AF4-887F-B8B163959AA5}" v="2" dt="2020-02-27T16:07:14.431"/>
    <p1510:client id="{D70504C2-0A12-4E44-B291-FFB989B50580}" v="1" dt="2020-03-11T13:03:13.228"/>
    <p1510:client id="{F5F8031B-867C-48AD-BA1F-808263323673}" v="12" dt="2020-02-28T05:37:06.443"/>
    <p1510:client id="{FDBFDF11-578A-429A-B7EF-54ABE71E681E}" v="18" dt="2020-02-28T17:12:37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 10:36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Documentation - https://docs.microsoft.com/azure/azure-policy/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next topics step you through creating an Azure policy.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Even if you have only a few Policy Definitions, we recommend creating an Initiative Definition.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✔️ Policy Definitions have a specific JSON format.  As an Azure Administrator you will not need to create files in this format, but you may want to take a look so you are familiar.  Review the available definitions in the portal and in GitHub.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Can you see how this will require some planning to organize your policies?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Currently, an Initiative Definition can have up to 100 policies. 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format and syntax of an Azure</a:t>
            </a:r>
            <a:r>
              <a:rPr lang="en-US" baseline="0" dirty="0"/>
              <a:t> RBAC</a:t>
            </a:r>
            <a:r>
              <a:rPr lang="en-US" dirty="0"/>
              <a:t> role definition.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Do you know how many subscriptions your organization has? Do you know how resources are organized into resource groups?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Which subscription model are you most interested in? </a:t>
            </a:r>
          </a:p>
          <a:p>
            <a:endParaRPr lang="en-US" dirty="0"/>
          </a:p>
          <a:p>
            <a:r>
              <a:rPr lang="en-US" dirty="0"/>
              <a:t>Solution providers - https://www.microsoft.com/en-us/solution-providers/home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Credit card information is used for identity verification only. You won’t be charged for any services until you upgrade.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If you must create a lot of tags you will want to do that programmatically. You can use PowerShell or the CLI.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3/20/2020 10:36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savings - https://docs.microsoft.com/en-us/learn/modules/predict-costs-and-optimize-spending/4-save-on-infrastructure-costs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Policy</a:t>
            </a:r>
          </a:p>
        </p:txBody>
      </p:sp>
    </p:spTree>
    <p:extLst>
      <p:ext uri="{BB962C8B-B14F-4D97-AF65-F5344CB8AC3E}">
        <p14:creationId xmlns:p14="http://schemas.microsoft.com/office/powerpoint/2010/main" val="20002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Management Groups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Azure Policy</a:t>
            </a:r>
            <a:endParaRPr lang="en-US" dirty="0"/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Determine Compliance</a:t>
            </a:r>
          </a:p>
          <a:p>
            <a:r>
              <a:rPr lang="en-US" dirty="0"/>
              <a:t>Demonstration – Azure Policy</a:t>
            </a:r>
          </a:p>
        </p:txBody>
      </p:sp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2073" cy="4217158"/>
          </a:xfrm>
        </p:spPr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Enforcement and compliance</a:t>
            </a:r>
          </a:p>
          <a:p>
            <a:pPr lvl="1"/>
            <a:r>
              <a:rPr lang="en-US" sz="2400" dirty="0"/>
              <a:t>Apply policies at scale</a:t>
            </a:r>
          </a:p>
          <a:p>
            <a:pPr lvl="1"/>
            <a:r>
              <a:rPr lang="en-US" sz="2400" dirty="0"/>
              <a:t>Remediation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46DC19-A3CC-43D4-860D-67C56B3C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5591"/>
              </p:ext>
            </p:extLst>
          </p:nvPr>
        </p:nvGraphicFramePr>
        <p:xfrm>
          <a:off x="7217064" y="1011198"/>
          <a:ext cx="4597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78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340724"/>
            <a:ext cx="11018520" cy="2499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Browse Policy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the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3" name="Picture 2" descr="Several policy definitions are grouped into an initiative and assigned to resources.">
            <a:extLst>
              <a:ext uri="{FF2B5EF4-FFF2-40B4-BE49-F238E27FC236}">
                <a16:creationId xmlns:a16="http://schemas.microsoft.com/office/drawing/2014/main" id="{3FA1541F-3061-42E4-994B-81C63929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4" y="1512168"/>
            <a:ext cx="8292621" cy="24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768" y="1569087"/>
            <a:ext cx="6255512" cy="3360920"/>
          </a:xfrm>
        </p:spPr>
        <p:txBody>
          <a:bodyPr/>
          <a:lstStyle/>
          <a:p>
            <a:r>
              <a:rPr lang="en-US" dirty="0"/>
              <a:t>Many policy definitions are available</a:t>
            </a:r>
          </a:p>
          <a:p>
            <a:r>
              <a:rPr lang="en-US" dirty="0"/>
              <a:t>You can import policies from GitHub</a:t>
            </a:r>
          </a:p>
          <a:p>
            <a:r>
              <a:rPr lang="en-US" dirty="0"/>
              <a:t>Policy Definitions have a specific JSON format </a:t>
            </a:r>
          </a:p>
          <a:p>
            <a:r>
              <a:rPr lang="en-US" dirty="0"/>
              <a:t>You can create custom policy definitions</a:t>
            </a:r>
          </a:p>
          <a:p>
            <a:endParaRPr lang="en-US" dirty="0"/>
          </a:p>
        </p:txBody>
      </p:sp>
      <p:pic>
        <p:nvPicPr>
          <p:cNvPr id="5" name="Picture 6" descr="Screenshot of the Policy definition page. the import sample policy definition from GitHub link is highlighted.  ">
            <a:extLst>
              <a:ext uri="{FF2B5EF4-FFF2-40B4-BE49-F238E27FC236}">
                <a16:creationId xmlns:a16="http://schemas.microsoft.com/office/drawing/2014/main" id="{59D2E40A-48F6-4CD7-A0C4-A26D57E9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6" y="1011198"/>
            <a:ext cx="3212210" cy="529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D1CF0-95BA-44EB-9EE8-1B4E091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Initiative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05FD-56F5-4BE9-82B8-BC2227C3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Group policy definitions</a:t>
            </a:r>
          </a:p>
          <a:p>
            <a:r>
              <a:rPr lang="en-US" dirty="0"/>
              <a:t>Include one or more policies</a:t>
            </a:r>
          </a:p>
          <a:p>
            <a:r>
              <a:rPr lang="en-US" dirty="0"/>
              <a:t>Requires planning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4" descr="Screenshot of the New Initiative definition page. Options shown for Definition location, Name, Description, and Category. POLICIES is highlighted with examples of policies that be used to create Initiative definitions.">
            <a:extLst>
              <a:ext uri="{FF2B5EF4-FFF2-40B4-BE49-F238E27FC236}">
                <a16:creationId xmlns:a16="http://schemas.microsoft.com/office/drawing/2014/main" id="{99110E7A-9EDD-425F-9D10-BA6AB65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4976"/>
            <a:ext cx="6152908" cy="4812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930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2499146"/>
          </a:xfrm>
        </p:spPr>
        <p:txBody>
          <a:bodyPr/>
          <a:lstStyle/>
          <a:p>
            <a:r>
              <a:rPr lang="en-US" dirty="0"/>
              <a:t>Assign the definition to a scope</a:t>
            </a:r>
          </a:p>
          <a:p>
            <a:r>
              <a:rPr lang="en-US" dirty="0"/>
              <a:t>The scope enforces the policy</a:t>
            </a:r>
          </a:p>
          <a:p>
            <a:r>
              <a:rPr lang="en-US" dirty="0"/>
              <a:t>Select the subscription, and optionally the resource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2" descr="Screenshot of the Definitions page for assigning an Initiative Definition to resources or groups or resources.">
            <a:extLst>
              <a:ext uri="{FF2B5EF4-FFF2-40B4-BE49-F238E27FC236}">
                <a16:creationId xmlns:a16="http://schemas.microsoft.com/office/drawing/2014/main" id="{D956FA3C-2509-4E6B-B402-3ED698C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1300783"/>
            <a:ext cx="10884060" cy="2891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/>
              <a:t>Lesson 02: Azure Policy</a:t>
            </a:r>
          </a:p>
          <a:p>
            <a:r>
              <a:rPr lang="en-US" dirty="0"/>
              <a:t>Lesson 03: Role-based Access Control</a:t>
            </a:r>
          </a:p>
          <a:p>
            <a:r>
              <a:rPr lang="en-US" dirty="0"/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1982081"/>
          </a:xfrm>
        </p:spPr>
        <p:txBody>
          <a:bodyPr/>
          <a:lstStyle/>
          <a:p>
            <a:r>
              <a:rPr lang="en-US" dirty="0"/>
              <a:t>Non-compliant initiatives</a:t>
            </a:r>
          </a:p>
          <a:p>
            <a:r>
              <a:rPr lang="en-US" dirty="0"/>
              <a:t>Non-compliant policies</a:t>
            </a:r>
          </a:p>
          <a:p>
            <a:r>
              <a:rPr lang="en-US" dirty="0"/>
              <a:t>Non-compliant resources</a:t>
            </a:r>
          </a:p>
          <a:p>
            <a:endParaRPr lang="en-US" dirty="0"/>
          </a:p>
        </p:txBody>
      </p:sp>
      <p:pic>
        <p:nvPicPr>
          <p:cNvPr id="2" name="Picture 2" descr="Screenshot of the Compliance blade. The East Region policy is selected. There are choices for non-compliant initiatives, non-compliant policies, and non-compliant resources.">
            <a:extLst>
              <a:ext uri="{FF2B5EF4-FFF2-40B4-BE49-F238E27FC236}">
                <a16:creationId xmlns:a16="http://schemas.microsoft.com/office/drawing/2014/main" id="{D64EAF2C-89F3-4776-A8DF-347DCAB6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" y="1281468"/>
            <a:ext cx="10855124" cy="2983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7465-720B-4261-972B-C0E07DB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3483-A30D-4384-88F2-DAED41163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Assign a policy</a:t>
            </a:r>
          </a:p>
          <a:p>
            <a:r>
              <a:rPr lang="en-US" dirty="0"/>
              <a:t>Create and assign an initiative definition</a:t>
            </a:r>
          </a:p>
          <a:p>
            <a:r>
              <a:rPr lang="en-US" dirty="0"/>
              <a:t>Check for compliance</a:t>
            </a:r>
          </a:p>
          <a:p>
            <a:r>
              <a:rPr lang="en-US" dirty="0"/>
              <a:t>Check for remediation tasks</a:t>
            </a:r>
          </a:p>
          <a:p>
            <a:r>
              <a:rPr lang="en-US" dirty="0"/>
              <a:t>Remove your policy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18907842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03: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46024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can only be set by Azure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74160-0DCC-434D-8702-ECA8BD6168AD}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398E2-DD93-4FAF-BDD9-48A85F7CC3EA}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349E4-B53A-49D3-8011-1D8CCEFD9DD0}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9CE6F-E55B-4688-AF13-91504361B2CD}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721F3-7E7C-4DD6-9C7D-F835BB6DE2DB}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EEAD99-9C40-40AB-A13E-B604AD24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Administrator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9322"/>
              </p:ext>
            </p:extLst>
          </p:nvPr>
        </p:nvGraphicFramePr>
        <p:xfrm>
          <a:off x="586390" y="2062064"/>
          <a:ext cx="11018520" cy="3439553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administrator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639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Support</a:t>
                      </a:r>
                      <a:r>
                        <a:rPr lang="en-US" sz="2000" b="0" baseline="0" dirty="0">
                          <a:effectLst/>
                        </a:rPr>
                        <a:t> custom roles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Does</a:t>
                      </a:r>
                      <a:r>
                        <a:rPr lang="en-US" sz="2000" baseline="0" dirty="0">
                          <a:effectLst/>
                        </a:rPr>
                        <a:t> not support custom roles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63738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93"/>
              </p:ext>
            </p:extLst>
          </p:nvPr>
        </p:nvGraphicFramePr>
        <p:xfrm>
          <a:off x="588263" y="1444153"/>
          <a:ext cx="11018520" cy="47961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98646">
                  <a:extLst>
                    <a:ext uri="{9D8B030D-6E8A-4147-A177-3AD203B41FA5}">
                      <a16:colId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13" y="2969388"/>
            <a:ext cx="9308592" cy="498598"/>
          </a:xfrm>
        </p:spPr>
        <p:txBody>
          <a:bodyPr/>
          <a:lstStyle/>
          <a:p>
            <a:r>
              <a:rPr lang="en-US" dirty="0">
                <a:cs typeface="Segoe UI"/>
              </a:rPr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947-3F02-48BF-A456-13B4C0F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02a - Manage Subscriptions and Azure RBAC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0B-8C8C-4869-9F65-35DDBF5D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5358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the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using management groups for the Contoso's Azure subscriptions.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granting user permissions for submitting support requests. This user would only be able to create support request tickets and view resource groups.</a:t>
            </a:r>
            <a:endParaRPr lang="en-US" sz="2400" dirty="0"/>
          </a:p>
          <a:p>
            <a:endParaRPr lang="en-US" sz="2400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Implement Management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Create custom RBAC roles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Assign RBAC roles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787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304-3FF6-43CA-82FB-F9BD37CA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02b - Manage Governance via Azure 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B2C-CBCD-498D-A601-6CED2C36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tagging resource groups that include only infrastructure resources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ensuring that only properly tagged infrastructure resources can be added to infrastructure resource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remediating any non-compliant resources</a:t>
            </a:r>
            <a:endParaRPr lang="en-US" sz="2400" dirty="0"/>
          </a:p>
          <a:p>
            <a:endParaRPr lang="en-US" sz="2400" b="1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Create and assign tags via the Azure portal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Enforce tagging via an Azure policy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Apply tagging via an Azure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743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058598" cy="478900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costs and create budgets with Azure Cost Management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costs and optimize spending for Azure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Control and organize Azure resources with Azure Resource Manager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Apply and monitor infrastructure standards with Azure Policy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Create custom roles for Azure resources with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Manage access to an Azure subscription by using Azure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Secure your Azure resources with role-based access control (RBAC)</a:t>
            </a:r>
            <a:endParaRPr lang="en-US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Regions are paired for high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50+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1799653"/>
            <a:ext cx="5489275" cy="2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Microsoft Office PowerPoint</Application>
  <PresentationFormat>Widescreen</PresentationFormat>
  <Paragraphs>386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Lesson 02: Azure Policy</vt:lpstr>
      <vt:lpstr>Azure Policy Overview</vt:lpstr>
      <vt:lpstr>Management Groups</vt:lpstr>
      <vt:lpstr>Azure Policy</vt:lpstr>
      <vt:lpstr>Implementing Azure Policy</vt:lpstr>
      <vt:lpstr>Policy Definitions</vt:lpstr>
      <vt:lpstr>Create Initiative Definitions</vt:lpstr>
      <vt:lpstr>Scope the Initiative Definition</vt:lpstr>
      <vt:lpstr>Determine Compliance</vt:lpstr>
      <vt:lpstr>Demonstration – Azure Policy</vt:lpstr>
      <vt:lpstr>Lesson 03: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Administrator Roles</vt:lpstr>
      <vt:lpstr>RBAC Authentication</vt:lpstr>
      <vt:lpstr>Azure RBAC Roles</vt:lpstr>
      <vt:lpstr>Demonstration – Azure RBAC</vt:lpstr>
      <vt:lpstr>Lesson 04: Module 02 Lab and Review</vt:lpstr>
      <vt:lpstr>Lab 02a - Manage Subscriptions and Azure RBAC</vt:lpstr>
      <vt:lpstr>Lab 02b - Manage Governance via Azure Policy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2020-03-20T17:41:51Z</dcterms:modified>
</cp:coreProperties>
</file>