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46"/>
  </p:notesMasterIdLst>
  <p:sldIdLst>
    <p:sldId id="1719" r:id="rId2"/>
    <p:sldId id="2009" r:id="rId3"/>
    <p:sldId id="2238" r:id="rId4"/>
    <p:sldId id="2004" r:id="rId5"/>
    <p:sldId id="1994" r:id="rId6"/>
    <p:sldId id="1995" r:id="rId7"/>
    <p:sldId id="1891" r:id="rId8"/>
    <p:sldId id="1892" r:id="rId9"/>
    <p:sldId id="1893" r:id="rId10"/>
    <p:sldId id="2242" r:id="rId11"/>
    <p:sldId id="1670" r:id="rId12"/>
    <p:sldId id="1996" r:id="rId13"/>
    <p:sldId id="1866" r:id="rId14"/>
    <p:sldId id="2008" r:id="rId15"/>
    <p:sldId id="1992" r:id="rId16"/>
    <p:sldId id="1993" r:id="rId17"/>
    <p:sldId id="1997" r:id="rId18"/>
    <p:sldId id="1990" r:id="rId19"/>
    <p:sldId id="1999" r:id="rId20"/>
    <p:sldId id="1867" r:id="rId21"/>
    <p:sldId id="2006" r:id="rId22"/>
    <p:sldId id="1981" r:id="rId23"/>
    <p:sldId id="1980" r:id="rId24"/>
    <p:sldId id="2000" r:id="rId25"/>
    <p:sldId id="1986" r:id="rId26"/>
    <p:sldId id="2002" r:id="rId27"/>
    <p:sldId id="1868" r:id="rId28"/>
    <p:sldId id="2007" r:id="rId29"/>
    <p:sldId id="1884" r:id="rId30"/>
    <p:sldId id="1899" r:id="rId31"/>
    <p:sldId id="1901" r:id="rId32"/>
    <p:sldId id="1903" r:id="rId33"/>
    <p:sldId id="1900" r:id="rId34"/>
    <p:sldId id="1902" r:id="rId35"/>
    <p:sldId id="1904" r:id="rId36"/>
    <p:sldId id="1908" r:id="rId37"/>
    <p:sldId id="1905" r:id="rId38"/>
    <p:sldId id="1906" r:id="rId39"/>
    <p:sldId id="2010" r:id="rId40"/>
    <p:sldId id="1907" r:id="rId41"/>
    <p:sldId id="2239" r:id="rId42"/>
    <p:sldId id="2240" r:id="rId43"/>
    <p:sldId id="2241" r:id="rId44"/>
    <p:sldId id="2237"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F8DF23-BBFD-450B-B5C7-458CBED6652A}" v="1" dt="2020-02-25T03:41:13.669"/>
    <p1510:client id="{3918580C-383E-46F5-A3C0-1AC286BD351E}" v="12" dt="2020-03-10T22:19:10.456"/>
    <p1510:client id="{430ABB0E-ABB4-43BB-88CD-21210BC5809E}" v="77" dt="2020-03-11T00:46:18.285"/>
    <p1510:client id="{52EBEF75-1558-4958-A2F7-45A66A69BFCC}" v="18" dt="2020-02-25T04:42:31.781"/>
    <p1510:client id="{69132C16-C159-44B1-B79A-8597ADBA7B8C}" v="76" dt="2020-02-24T15:51:57.179"/>
    <p1510:client id="{837EC249-960E-447B-BA13-DBE26000530D}" v="2" dt="2020-03-11T13:14:04.419"/>
    <p1510:client id="{8F7D28F1-D594-4316-BF46-4D1468FA024E}" v="12" dt="2020-02-24T14:35:01.179"/>
    <p1510:client id="{C4F79211-1AA7-4CC6-8068-D62786C61E20}" v="2" dt="2020-02-25T15:26:47.093"/>
    <p1510:client id="{EE7AF18C-0C35-40AD-9DFD-7BEA4554B2C3}" v="19" dt="2020-03-10T22:52:10.8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92247" autoAdjust="0"/>
  </p:normalViewPr>
  <p:slideViewPr>
    <p:cSldViewPr snapToGrid="0">
      <p:cViewPr varScale="1">
        <p:scale>
          <a:sx n="116" d="100"/>
          <a:sy n="116" d="100"/>
        </p:scale>
        <p:origin x="138" y="150"/>
      </p:cViewPr>
      <p:guideLst/>
    </p:cSldViewPr>
  </p:slideViewPr>
  <p:notesTextViewPr>
    <p:cViewPr>
      <p:scale>
        <a:sx n="1" d="1"/>
        <a:sy n="1" d="1"/>
      </p:scale>
      <p:origin x="0" y="0"/>
    </p:cViewPr>
  </p:notesTextViewPr>
  <p:sorterViewPr>
    <p:cViewPr varScale="1">
      <p:scale>
        <a:sx n="100" d="100"/>
        <a:sy n="100" d="100"/>
      </p:scale>
      <p:origin x="0" y="-37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CF66F0-0810-43B6-89CA-8A60532D42CE}" type="datetimeFigureOut">
              <a:rPr lang="en-US" smtClean="0"/>
              <a:t>3/20/2020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07DC7E-BC41-4478-BA30-CBCC3A644F0A}" type="slidenum">
              <a:rPr lang="en-US" smtClean="0"/>
              <a:t>‹#›</a:t>
            </a:fld>
            <a:endParaRPr lang="en-US" dirty="0"/>
          </a:p>
        </p:txBody>
      </p:sp>
    </p:spTree>
    <p:extLst>
      <p:ext uri="{BB962C8B-B14F-4D97-AF65-F5344CB8AC3E}">
        <p14:creationId xmlns:p14="http://schemas.microsoft.com/office/powerpoint/2010/main" val="2786079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3/20/2020 10:42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Always consider having students walk-through the demonstrations themselves. Also, consider the overlap with the  formal labs and your best use of time.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17</a:t>
            </a:fld>
            <a:endParaRPr lang="en-US" dirty="0"/>
          </a:p>
        </p:txBody>
      </p:sp>
    </p:spTree>
    <p:extLst>
      <p:ext uri="{BB962C8B-B14F-4D97-AF65-F5344CB8AC3E}">
        <p14:creationId xmlns:p14="http://schemas.microsoft.com/office/powerpoint/2010/main" val="40846234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18</a:t>
            </a:fld>
            <a:endParaRPr lang="en-US" dirty="0"/>
          </a:p>
        </p:txBody>
      </p:sp>
    </p:spTree>
    <p:extLst>
      <p:ext uri="{BB962C8B-B14F-4D97-AF65-F5344CB8AC3E}">
        <p14:creationId xmlns:p14="http://schemas.microsoft.com/office/powerpoint/2010/main" val="40615813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Always consider having students walk-through the demonstrations themselves. Also, consider the overlap with the  formal labs and your best use of time.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19</a:t>
            </a:fld>
            <a:endParaRPr lang="en-US" dirty="0"/>
          </a:p>
        </p:txBody>
      </p:sp>
    </p:spTree>
    <p:extLst>
      <p:ext uri="{BB962C8B-B14F-4D97-AF65-F5344CB8AC3E}">
        <p14:creationId xmlns:p14="http://schemas.microsoft.com/office/powerpoint/2010/main" val="12846510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21</a:t>
            </a:fld>
            <a:endParaRPr lang="en-US" dirty="0"/>
          </a:p>
        </p:txBody>
      </p:sp>
    </p:spTree>
    <p:extLst>
      <p:ext uri="{BB962C8B-B14F-4D97-AF65-F5344CB8AC3E}">
        <p14:creationId xmlns:p14="http://schemas.microsoft.com/office/powerpoint/2010/main" val="19410756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3/20/2020 10:42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9217908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about the classes experience with PowerShell and Azure PowerShell </a:t>
            </a:r>
          </a:p>
        </p:txBody>
      </p:sp>
      <p:sp>
        <p:nvSpPr>
          <p:cNvPr id="4" name="Slide Number Placeholder 3"/>
          <p:cNvSpPr>
            <a:spLocks noGrp="1"/>
          </p:cNvSpPr>
          <p:nvPr>
            <p:ph type="sldNum" sz="quarter" idx="5"/>
          </p:nvPr>
        </p:nvSpPr>
        <p:spPr/>
        <p:txBody>
          <a:bodyPr/>
          <a:lstStyle/>
          <a:p>
            <a:fld id="{8507DC7E-BC41-4478-BA30-CBCC3A644F0A}" type="slidenum">
              <a:rPr lang="en-US" smtClean="0"/>
              <a:t>23</a:t>
            </a:fld>
            <a:endParaRPr lang="en-US" dirty="0"/>
          </a:p>
        </p:txBody>
      </p:sp>
    </p:spTree>
    <p:extLst>
      <p:ext uri="{BB962C8B-B14F-4D97-AF65-F5344CB8AC3E}">
        <p14:creationId xmlns:p14="http://schemas.microsoft.com/office/powerpoint/2010/main" val="8352294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Always consider having students walk-through the demonstrations themselves. Also, consider the overlap with the  formal labs and your best use of time.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24</a:t>
            </a:fld>
            <a:endParaRPr lang="en-US" dirty="0"/>
          </a:p>
        </p:txBody>
      </p:sp>
    </p:spTree>
    <p:extLst>
      <p:ext uri="{BB962C8B-B14F-4D97-AF65-F5344CB8AC3E}">
        <p14:creationId xmlns:p14="http://schemas.microsoft.com/office/powerpoint/2010/main" val="23639160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about the students experience with CLI.</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3/20/2020 10:42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8663149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Always consider having students walk-through the demonstrations themselves. Also, consider the overlap with the  formal labs and your best use of time.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26</a:t>
            </a:fld>
            <a:endParaRPr lang="en-US" dirty="0"/>
          </a:p>
        </p:txBody>
      </p:sp>
    </p:spTree>
    <p:extLst>
      <p:ext uri="{BB962C8B-B14F-4D97-AF65-F5344CB8AC3E}">
        <p14:creationId xmlns:p14="http://schemas.microsoft.com/office/powerpoint/2010/main" val="25908988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same template across deployments so the resources are identical.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3/20/2020 10:42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928865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dirty="0"/>
          </a:p>
        </p:txBody>
      </p:sp>
    </p:spTree>
    <p:extLst>
      <p:ext uri="{BB962C8B-B14F-4D97-AF65-F5344CB8AC3E}">
        <p14:creationId xmlns:p14="http://schemas.microsoft.com/office/powerpoint/2010/main" val="27830945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3/20/2020 10:42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18822152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3/20/2020 10:42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1131824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dirty="0"/>
              <a:t>https://azure.microsoft.com/en-us/resources/templates/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3/20/2020 10:42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2649055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Always consider having students walk-through the demonstrations themselves. Also, consider the overlap with the  formal labs and your best use of time.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37</a:t>
            </a:fld>
            <a:endParaRPr lang="en-US" dirty="0"/>
          </a:p>
        </p:txBody>
      </p:sp>
    </p:spTree>
    <p:extLst>
      <p:ext uri="{BB962C8B-B14F-4D97-AF65-F5344CB8AC3E}">
        <p14:creationId xmlns:p14="http://schemas.microsoft.com/office/powerpoint/2010/main" val="21722130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Always consider having students walk-through the demonstrations themselves. Also, consider the overlap with the  formal labs and your best use of time.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38</a:t>
            </a:fld>
            <a:endParaRPr lang="en-US" dirty="0"/>
          </a:p>
        </p:txBody>
      </p:sp>
    </p:spTree>
    <p:extLst>
      <p:ext uri="{BB962C8B-B14F-4D97-AF65-F5344CB8AC3E}">
        <p14:creationId xmlns:p14="http://schemas.microsoft.com/office/powerpoint/2010/main" val="21476871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Pick the lab(s) most appropriate for your audience.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39</a:t>
            </a:fld>
            <a:endParaRPr lang="en-US" dirty="0"/>
          </a:p>
        </p:txBody>
      </p:sp>
    </p:spTree>
    <p:extLst>
      <p:ext uri="{BB962C8B-B14F-4D97-AF65-F5344CB8AC3E}">
        <p14:creationId xmlns:p14="http://schemas.microsoft.com/office/powerpoint/2010/main" val="3372728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3/20/2020 10:42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3610651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44</a:t>
            </a:fld>
            <a:endParaRPr lang="en-US" dirty="0"/>
          </a:p>
        </p:txBody>
      </p:sp>
    </p:spTree>
    <p:extLst>
      <p:ext uri="{BB962C8B-B14F-4D97-AF65-F5344CB8AC3E}">
        <p14:creationId xmlns:p14="http://schemas.microsoft.com/office/powerpoint/2010/main" val="3191949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4</a:t>
            </a:fld>
            <a:endParaRPr lang="en-US" dirty="0"/>
          </a:p>
        </p:txBody>
      </p:sp>
    </p:spTree>
    <p:extLst>
      <p:ext uri="{BB962C8B-B14F-4D97-AF65-F5344CB8AC3E}">
        <p14:creationId xmlns:p14="http://schemas.microsoft.com/office/powerpoint/2010/main" val="7775691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3/20/2020 10:42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2462506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Only Owner and User Access Administrator roles can create or delete management locks. </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Lock resources to prevent unexpected changes: https://docs.microsoft.com/en-us/azure/azure-resource-manager/resource-group-lock-resources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3/20/2020 10:42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54864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Just because a service can be moved doesn’t mean there aren’t restrictions. For example, you can move a virtual network, but you must also move its dependent resources, like gateways. Learn more at the reference link. </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Move resources to new resource group or subscription - https://docs.microsoft.com/en-us/azure/azure-resource-manager/resource-group-move-resources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3/20/2020 10:42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116205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3/20/2020 10:42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9063430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12</a:t>
            </a:fld>
            <a:endParaRPr lang="en-US" dirty="0"/>
          </a:p>
        </p:txBody>
      </p:sp>
    </p:spTree>
    <p:extLst>
      <p:ext uri="{BB962C8B-B14F-4D97-AF65-F5344CB8AC3E}">
        <p14:creationId xmlns:p14="http://schemas.microsoft.com/office/powerpoint/2010/main" val="25743450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14</a:t>
            </a:fld>
            <a:endParaRPr lang="en-US" dirty="0"/>
          </a:p>
        </p:txBody>
      </p:sp>
    </p:spTree>
    <p:extLst>
      <p:ext uri="{BB962C8B-B14F-4D97-AF65-F5344CB8AC3E}">
        <p14:creationId xmlns:p14="http://schemas.microsoft.com/office/powerpoint/2010/main" val="13336040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208284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287971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2312997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8533759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0290309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0907674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36873693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2319699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530237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86346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909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2422856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4545225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33611835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09669242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80139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29548813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1656831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1881082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289797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4904618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8493600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54581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2063" y="1965462"/>
            <a:ext cx="4803515" cy="1661993"/>
          </a:xfrm>
        </p:spPr>
        <p:txBody>
          <a:bodyPr/>
          <a:lstStyle/>
          <a:p>
            <a:r>
              <a:rPr lang="en-US" dirty="0"/>
              <a:t>AZ-104T00A</a:t>
            </a:r>
            <a:br>
              <a:rPr lang="en-US" dirty="0"/>
            </a:br>
            <a:r>
              <a:rPr lang="en-US" dirty="0"/>
              <a:t>Module 03: </a:t>
            </a:r>
            <a:br>
              <a:rPr lang="en-US" dirty="0"/>
            </a:br>
            <a:r>
              <a:rPr lang="en-US" dirty="0"/>
              <a:t>Azure Administration</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A89E4-1853-490B-B6C5-8A412B615407}"/>
              </a:ext>
            </a:extLst>
          </p:cNvPr>
          <p:cNvSpPr>
            <a:spLocks noGrp="1"/>
          </p:cNvSpPr>
          <p:nvPr>
            <p:ph type="title"/>
          </p:nvPr>
        </p:nvSpPr>
        <p:spPr/>
        <p:txBody>
          <a:bodyPr/>
          <a:lstStyle/>
          <a:p>
            <a:r>
              <a:rPr lang="en-US" dirty="0">
                <a:cs typeface="Segoe UI"/>
              </a:rPr>
              <a:t>Removing Resources and Resource Groups</a:t>
            </a:r>
            <a:endParaRPr lang="en-US" dirty="0"/>
          </a:p>
        </p:txBody>
      </p:sp>
      <p:sp>
        <p:nvSpPr>
          <p:cNvPr id="3" name="Text Placeholder 2">
            <a:extLst>
              <a:ext uri="{FF2B5EF4-FFF2-40B4-BE49-F238E27FC236}">
                <a16:creationId xmlns:a16="http://schemas.microsoft.com/office/drawing/2014/main" id="{C8BFB2CD-047D-4187-BA07-160D28C4F5F7}"/>
              </a:ext>
            </a:extLst>
          </p:cNvPr>
          <p:cNvSpPr>
            <a:spLocks noGrp="1"/>
          </p:cNvSpPr>
          <p:nvPr>
            <p:ph type="body" sz="quarter" idx="10"/>
          </p:nvPr>
        </p:nvSpPr>
        <p:spPr>
          <a:xfrm>
            <a:off x="584200" y="1435497"/>
            <a:ext cx="11018520" cy="1982081"/>
          </a:xfrm>
        </p:spPr>
        <p:txBody>
          <a:bodyPr vert="horz" wrap="square" lIns="0" tIns="0" rIns="0" bIns="0" rtlCol="0" anchor="t">
            <a:spAutoFit/>
          </a:bodyPr>
          <a:lstStyle/>
          <a:p>
            <a:r>
              <a:rPr lang="en-US" dirty="0">
                <a:latin typeface="Segoe UI Semilight"/>
                <a:cs typeface="Segoe UI Semilight"/>
              </a:rPr>
              <a:t>Remove Azure resources that you no longer use</a:t>
            </a:r>
          </a:p>
          <a:p>
            <a:r>
              <a:rPr lang="en-US" dirty="0">
                <a:latin typeface="Segoe UI Semilight"/>
                <a:cs typeface="Segoe UI Semilight"/>
              </a:rPr>
              <a:t>Ensures you will not see unexpected charges</a:t>
            </a:r>
          </a:p>
          <a:p>
            <a:r>
              <a:rPr lang="en-US" dirty="0">
                <a:latin typeface="Segoe UI Semilight"/>
                <a:cs typeface="Segoe UI Semilight"/>
              </a:rPr>
              <a:t>Remove individual resources or remove the resource group</a:t>
            </a:r>
          </a:p>
          <a:p>
            <a:endParaRPr lang="en-US" dirty="0"/>
          </a:p>
        </p:txBody>
      </p:sp>
      <p:pic>
        <p:nvPicPr>
          <p:cNvPr id="4" name="Picture 4" descr="A resource group with resource. The Delete individual resource portal page is displayed. ">
            <a:extLst>
              <a:ext uri="{FF2B5EF4-FFF2-40B4-BE49-F238E27FC236}">
                <a16:creationId xmlns:a16="http://schemas.microsoft.com/office/drawing/2014/main" id="{064EE80C-DEB8-44CB-A490-FD204B969975}"/>
              </a:ext>
            </a:extLst>
          </p:cNvPr>
          <p:cNvPicPr>
            <a:picLocks noChangeAspect="1"/>
          </p:cNvPicPr>
          <p:nvPr/>
        </p:nvPicPr>
        <p:blipFill>
          <a:blip r:embed="rId2"/>
          <a:stretch>
            <a:fillRect/>
          </a:stretch>
        </p:blipFill>
        <p:spPr>
          <a:xfrm>
            <a:off x="782216" y="3276990"/>
            <a:ext cx="10005526" cy="2325653"/>
          </a:xfrm>
          <a:prstGeom prst="rect">
            <a:avLst/>
          </a:prstGeom>
        </p:spPr>
      </p:pic>
      <p:pic>
        <p:nvPicPr>
          <p:cNvPr id="6" name="Picture 6" descr="A close up of a logo&#10;&#10;Description generated with very high confidence">
            <a:extLst>
              <a:ext uri="{FF2B5EF4-FFF2-40B4-BE49-F238E27FC236}">
                <a16:creationId xmlns:a16="http://schemas.microsoft.com/office/drawing/2014/main" id="{BC5885DE-628B-4E58-A679-F92A799E6DED}"/>
              </a:ext>
            </a:extLst>
          </p:cNvPr>
          <p:cNvPicPr>
            <a:picLocks noChangeAspect="1"/>
          </p:cNvPicPr>
          <p:nvPr/>
        </p:nvPicPr>
        <p:blipFill>
          <a:blip r:embed="rId3"/>
          <a:stretch>
            <a:fillRect/>
          </a:stretch>
        </p:blipFill>
        <p:spPr>
          <a:xfrm>
            <a:off x="712236" y="5577214"/>
            <a:ext cx="10075506" cy="524389"/>
          </a:xfrm>
          <a:prstGeom prst="rect">
            <a:avLst/>
          </a:prstGeom>
        </p:spPr>
      </p:pic>
    </p:spTree>
    <p:extLst>
      <p:ext uri="{BB962C8B-B14F-4D97-AF65-F5344CB8AC3E}">
        <p14:creationId xmlns:p14="http://schemas.microsoft.com/office/powerpoint/2010/main" val="27866124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rPr>
              <a:t>Resource Limits</a:t>
            </a:r>
          </a:p>
        </p:txBody>
      </p:sp>
      <p:sp>
        <p:nvSpPr>
          <p:cNvPr id="6" name="Text Placeholder 5"/>
          <p:cNvSpPr>
            <a:spLocks noGrp="1"/>
          </p:cNvSpPr>
          <p:nvPr>
            <p:ph type="body" sz="quarter" idx="10"/>
          </p:nvPr>
        </p:nvSpPr>
        <p:spPr>
          <a:xfrm>
            <a:off x="584200" y="4340724"/>
            <a:ext cx="11018520" cy="1895904"/>
          </a:xfrm>
        </p:spPr>
        <p:txBody>
          <a:bodyPr vert="horz" wrap="square" lIns="0" tIns="0" rIns="0" bIns="0" rtlCol="0" anchor="t">
            <a:spAutoFit/>
          </a:bodyPr>
          <a:lstStyle/>
          <a:p>
            <a:r>
              <a:rPr lang="en-US" dirty="0">
                <a:latin typeface="Segoe UI Semilight"/>
                <a:cs typeface="Segoe UI Semilight"/>
              </a:rPr>
              <a:t>Resources have a default limit also known as quota</a:t>
            </a:r>
            <a:endParaRPr lang="en-US" dirty="0"/>
          </a:p>
          <a:p>
            <a:r>
              <a:rPr lang="en-US" dirty="0"/>
              <a:t>Helpful to track current usage, and plan for future use</a:t>
            </a:r>
          </a:p>
          <a:p>
            <a:r>
              <a:rPr lang="en-US" dirty="0">
                <a:latin typeface="Segoe UI Semilight"/>
                <a:cs typeface="Segoe UI Semilight"/>
              </a:rPr>
              <a:t>You can open a free support case to increase limits to published maximums</a:t>
            </a:r>
            <a:endParaRPr lang="en-US" dirty="0"/>
          </a:p>
        </p:txBody>
      </p:sp>
      <p:pic>
        <p:nvPicPr>
          <p:cNvPr id="2" name="Picture 2" descr="Screenshot of the Subscription usage and quotas page. It shows quotas for Network Watchers, Public IP Addresses, Route Tables, and Virtual Networks by their location with the usage numbers by percent used and number of resources.">
            <a:extLst>
              <a:ext uri="{FF2B5EF4-FFF2-40B4-BE49-F238E27FC236}">
                <a16:creationId xmlns:a16="http://schemas.microsoft.com/office/drawing/2014/main" id="{49B9EB0A-77E8-4391-B117-AB32AB9FBEC5}"/>
              </a:ext>
            </a:extLst>
          </p:cNvPr>
          <p:cNvPicPr>
            <a:picLocks noChangeAspect="1"/>
          </p:cNvPicPr>
          <p:nvPr/>
        </p:nvPicPr>
        <p:blipFill>
          <a:blip r:embed="rId3"/>
          <a:stretch>
            <a:fillRect/>
          </a:stretch>
        </p:blipFill>
        <p:spPr>
          <a:xfrm>
            <a:off x="696686" y="1175801"/>
            <a:ext cx="9406812" cy="2935744"/>
          </a:xfrm>
          <a:prstGeom prst="rect">
            <a:avLst/>
          </a:prstGeom>
        </p:spPr>
      </p:pic>
    </p:spTree>
    <p:extLst>
      <p:ext uri="{BB962C8B-B14F-4D97-AF65-F5344CB8AC3E}">
        <p14:creationId xmlns:p14="http://schemas.microsoft.com/office/powerpoint/2010/main" val="1073760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59C67-A34E-4FF0-8143-35AC8C41766B}"/>
              </a:ext>
            </a:extLst>
          </p:cNvPr>
          <p:cNvSpPr>
            <a:spLocks noGrp="1"/>
          </p:cNvSpPr>
          <p:nvPr>
            <p:ph type="title"/>
          </p:nvPr>
        </p:nvSpPr>
        <p:spPr/>
        <p:txBody>
          <a:bodyPr/>
          <a:lstStyle/>
          <a:p>
            <a:r>
              <a:rPr lang="en-US" dirty="0"/>
              <a:t>Demonstration – Resource Groups</a:t>
            </a:r>
          </a:p>
        </p:txBody>
      </p:sp>
      <p:sp>
        <p:nvSpPr>
          <p:cNvPr id="3" name="Text Placeholder 2">
            <a:extLst>
              <a:ext uri="{FF2B5EF4-FFF2-40B4-BE49-F238E27FC236}">
                <a16:creationId xmlns:a16="http://schemas.microsoft.com/office/drawing/2014/main" id="{178E3A5E-8E7C-4A42-A597-555886E8B5F5}"/>
              </a:ext>
            </a:extLst>
          </p:cNvPr>
          <p:cNvSpPr>
            <a:spLocks noGrp="1"/>
          </p:cNvSpPr>
          <p:nvPr>
            <p:ph type="body" sz="quarter" idx="10"/>
          </p:nvPr>
        </p:nvSpPr>
        <p:spPr>
          <a:xfrm>
            <a:off x="584200" y="1435497"/>
            <a:ext cx="11018520" cy="1317284"/>
          </a:xfrm>
        </p:spPr>
        <p:txBody>
          <a:bodyPr/>
          <a:lstStyle/>
          <a:p>
            <a:r>
              <a:rPr lang="en-US" dirty="0"/>
              <a:t>Manage resource groups in the portal</a:t>
            </a:r>
          </a:p>
          <a:p>
            <a:r>
              <a:rPr lang="en-US" dirty="0"/>
              <a:t>Manage resource groups with PowerShell</a:t>
            </a:r>
          </a:p>
          <a:p>
            <a:pPr lvl="1"/>
            <a:endParaRPr lang="en-US" sz="1800" dirty="0"/>
          </a:p>
        </p:txBody>
      </p:sp>
    </p:spTree>
    <p:extLst>
      <p:ext uri="{BB962C8B-B14F-4D97-AF65-F5344CB8AC3E}">
        <p14:creationId xmlns:p14="http://schemas.microsoft.com/office/powerpoint/2010/main" val="88240332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02: Azure Portal and Cloud Shell</a:t>
            </a:r>
          </a:p>
        </p:txBody>
      </p:sp>
    </p:spTree>
    <p:extLst>
      <p:ext uri="{BB962C8B-B14F-4D97-AF65-F5344CB8AC3E}">
        <p14:creationId xmlns:p14="http://schemas.microsoft.com/office/powerpoint/2010/main" val="1021348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72A81-8C75-4163-9D28-302E0F8DD1CA}"/>
              </a:ext>
            </a:extLst>
          </p:cNvPr>
          <p:cNvSpPr>
            <a:spLocks noGrp="1"/>
          </p:cNvSpPr>
          <p:nvPr>
            <p:ph type="title"/>
          </p:nvPr>
        </p:nvSpPr>
        <p:spPr/>
        <p:txBody>
          <a:bodyPr/>
          <a:lstStyle/>
          <a:p>
            <a:r>
              <a:rPr lang="en-US" dirty="0"/>
              <a:t>Azure Portal and Cloud Shell Overview</a:t>
            </a:r>
          </a:p>
        </p:txBody>
      </p:sp>
      <p:sp>
        <p:nvSpPr>
          <p:cNvPr id="3" name="Text Placeholder 2">
            <a:extLst>
              <a:ext uri="{FF2B5EF4-FFF2-40B4-BE49-F238E27FC236}">
                <a16:creationId xmlns:a16="http://schemas.microsoft.com/office/drawing/2014/main" id="{01AE166B-BDB6-4E58-A02A-84513FDED0E7}"/>
              </a:ext>
            </a:extLst>
          </p:cNvPr>
          <p:cNvSpPr>
            <a:spLocks noGrp="1"/>
          </p:cNvSpPr>
          <p:nvPr>
            <p:ph type="body" sz="quarter" idx="10"/>
          </p:nvPr>
        </p:nvSpPr>
        <p:spPr>
          <a:xfrm>
            <a:off x="584200" y="1435497"/>
            <a:ext cx="11018520" cy="3016210"/>
          </a:xfrm>
        </p:spPr>
        <p:txBody>
          <a:bodyPr/>
          <a:lstStyle/>
          <a:p>
            <a:r>
              <a:rPr lang="en-US" dirty="0"/>
              <a:t>Azure Portal</a:t>
            </a:r>
          </a:p>
          <a:p>
            <a:r>
              <a:rPr lang="en-US" dirty="0"/>
              <a:t>Azure Mobile App</a:t>
            </a:r>
          </a:p>
          <a:p>
            <a:r>
              <a:rPr lang="en-US" dirty="0"/>
              <a:t>Demonstration – Azure Portal</a:t>
            </a:r>
          </a:p>
          <a:p>
            <a:r>
              <a:rPr lang="en-US" dirty="0"/>
              <a:t>Azure Cloud Shell</a:t>
            </a:r>
          </a:p>
          <a:p>
            <a:r>
              <a:rPr lang="en-US" dirty="0"/>
              <a:t>Demonstration – Cloud Shell</a:t>
            </a:r>
          </a:p>
          <a:p>
            <a:endParaRPr lang="en-US" dirty="0"/>
          </a:p>
        </p:txBody>
      </p:sp>
    </p:spTree>
    <p:extLst>
      <p:ext uri="{BB962C8B-B14F-4D97-AF65-F5344CB8AC3E}">
        <p14:creationId xmlns:p14="http://schemas.microsoft.com/office/powerpoint/2010/main" val="372242429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A9C61-791D-49FC-BDEC-BD2305F29900}"/>
              </a:ext>
            </a:extLst>
          </p:cNvPr>
          <p:cNvSpPr>
            <a:spLocks noGrp="1"/>
          </p:cNvSpPr>
          <p:nvPr>
            <p:ph type="title"/>
          </p:nvPr>
        </p:nvSpPr>
        <p:spPr/>
        <p:txBody>
          <a:bodyPr/>
          <a:lstStyle/>
          <a:p>
            <a:r>
              <a:rPr lang="en-US" dirty="0"/>
              <a:t>Azure Portal</a:t>
            </a:r>
          </a:p>
        </p:txBody>
      </p:sp>
      <p:sp>
        <p:nvSpPr>
          <p:cNvPr id="3" name="Text Placeholder 2">
            <a:extLst>
              <a:ext uri="{FF2B5EF4-FFF2-40B4-BE49-F238E27FC236}">
                <a16:creationId xmlns:a16="http://schemas.microsoft.com/office/drawing/2014/main" id="{1C48C24E-6D49-4059-9617-C5F9D5D2637F}"/>
              </a:ext>
            </a:extLst>
          </p:cNvPr>
          <p:cNvSpPr>
            <a:spLocks noGrp="1"/>
          </p:cNvSpPr>
          <p:nvPr>
            <p:ph type="body" sz="quarter" idx="10"/>
          </p:nvPr>
        </p:nvSpPr>
        <p:spPr>
          <a:xfrm>
            <a:off x="584200" y="1435497"/>
            <a:ext cx="4800600" cy="3877985"/>
          </a:xfrm>
        </p:spPr>
        <p:txBody>
          <a:bodyPr/>
          <a:lstStyle/>
          <a:p>
            <a:r>
              <a:rPr lang="en-US" dirty="0"/>
              <a:t>Search resources, services, and docs</a:t>
            </a:r>
          </a:p>
          <a:p>
            <a:r>
              <a:rPr lang="en-US" dirty="0"/>
              <a:t>Manage resources</a:t>
            </a:r>
          </a:p>
          <a:p>
            <a:r>
              <a:rPr lang="en-US" dirty="0"/>
              <a:t>Create customized dashboards and favorites</a:t>
            </a:r>
          </a:p>
          <a:p>
            <a:r>
              <a:rPr lang="en-US" dirty="0"/>
              <a:t>Access the Cloud Shell</a:t>
            </a:r>
          </a:p>
          <a:p>
            <a:r>
              <a:rPr lang="en-US" dirty="0"/>
              <a:t>Receive notifications</a:t>
            </a:r>
          </a:p>
          <a:p>
            <a:endParaRPr lang="en-US" dirty="0"/>
          </a:p>
        </p:txBody>
      </p:sp>
      <p:pic>
        <p:nvPicPr>
          <p:cNvPr id="4" name="Picture 3" descr="Screenshot of the Azure portal dashboard page. ">
            <a:extLst>
              <a:ext uri="{FF2B5EF4-FFF2-40B4-BE49-F238E27FC236}">
                <a16:creationId xmlns:a16="http://schemas.microsoft.com/office/drawing/2014/main" id="{814F2CFB-1CC5-4E8F-AEF8-05F0784C1829}"/>
              </a:ext>
            </a:extLst>
          </p:cNvPr>
          <p:cNvPicPr>
            <a:picLocks noChangeAspect="1"/>
          </p:cNvPicPr>
          <p:nvPr/>
        </p:nvPicPr>
        <p:blipFill>
          <a:blip r:embed="rId2"/>
          <a:stretch>
            <a:fillRect/>
          </a:stretch>
        </p:blipFill>
        <p:spPr>
          <a:xfrm>
            <a:off x="5398890" y="1368436"/>
            <a:ext cx="6455184" cy="4379221"/>
          </a:xfrm>
          <a:prstGeom prst="rect">
            <a:avLst/>
          </a:prstGeom>
          <a:ln>
            <a:solidFill>
              <a:schemeClr val="tx1"/>
            </a:solidFill>
          </a:ln>
        </p:spPr>
      </p:pic>
    </p:spTree>
    <p:extLst>
      <p:ext uri="{BB962C8B-B14F-4D97-AF65-F5344CB8AC3E}">
        <p14:creationId xmlns:p14="http://schemas.microsoft.com/office/powerpoint/2010/main" val="70445303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FEA75-25FC-4C09-98C3-69D01367898B}"/>
              </a:ext>
            </a:extLst>
          </p:cNvPr>
          <p:cNvSpPr>
            <a:spLocks noGrp="1"/>
          </p:cNvSpPr>
          <p:nvPr>
            <p:ph type="title"/>
          </p:nvPr>
        </p:nvSpPr>
        <p:spPr/>
        <p:txBody>
          <a:bodyPr/>
          <a:lstStyle/>
          <a:p>
            <a:r>
              <a:rPr lang="en-US" dirty="0"/>
              <a:t>Azure Mobile App</a:t>
            </a:r>
          </a:p>
        </p:txBody>
      </p:sp>
      <p:sp>
        <p:nvSpPr>
          <p:cNvPr id="3" name="Text Placeholder 2">
            <a:extLst>
              <a:ext uri="{FF2B5EF4-FFF2-40B4-BE49-F238E27FC236}">
                <a16:creationId xmlns:a16="http://schemas.microsoft.com/office/drawing/2014/main" id="{92D2425E-0200-4004-A31E-E16B934A73B7}"/>
              </a:ext>
            </a:extLst>
          </p:cNvPr>
          <p:cNvSpPr>
            <a:spLocks noGrp="1"/>
          </p:cNvSpPr>
          <p:nvPr>
            <p:ph type="body" sz="quarter" idx="10"/>
          </p:nvPr>
        </p:nvSpPr>
        <p:spPr>
          <a:xfrm>
            <a:off x="584200" y="4189986"/>
            <a:ext cx="11018520" cy="2499146"/>
          </a:xfrm>
        </p:spPr>
        <p:txBody>
          <a:bodyPr/>
          <a:lstStyle/>
          <a:p>
            <a:r>
              <a:rPr lang="en-US" b="1" dirty="0"/>
              <a:t>Stay connected to the cloud </a:t>
            </a:r>
          </a:p>
          <a:p>
            <a:r>
              <a:rPr lang="en-US" b="1" dirty="0"/>
              <a:t>Check status and critical metrics anytime, anywhere</a:t>
            </a:r>
            <a:endParaRPr lang="en-US" dirty="0"/>
          </a:p>
          <a:p>
            <a:r>
              <a:rPr lang="en-US" b="1" dirty="0"/>
              <a:t>Diagnose and fix issues quickly </a:t>
            </a:r>
          </a:p>
          <a:p>
            <a:r>
              <a:rPr lang="en-US" b="1" dirty="0"/>
              <a:t>Run commands to manage your Azure resources</a:t>
            </a:r>
            <a:endParaRPr lang="en-US" dirty="0"/>
          </a:p>
          <a:p>
            <a:endParaRPr lang="en-US" dirty="0"/>
          </a:p>
        </p:txBody>
      </p:sp>
      <p:pic>
        <p:nvPicPr>
          <p:cNvPr id="6" name="Picture 5" descr="Two devices are shown. One has the diagnostic page and the other has the cloud shell console. ">
            <a:extLst>
              <a:ext uri="{FF2B5EF4-FFF2-40B4-BE49-F238E27FC236}">
                <a16:creationId xmlns:a16="http://schemas.microsoft.com/office/drawing/2014/main" id="{002622AD-4417-4C47-B0FC-B019CFD70C1A}"/>
              </a:ext>
            </a:extLst>
          </p:cNvPr>
          <p:cNvPicPr>
            <a:picLocks noChangeAspect="1"/>
          </p:cNvPicPr>
          <p:nvPr/>
        </p:nvPicPr>
        <p:blipFill>
          <a:blip r:embed="rId2"/>
          <a:stretch>
            <a:fillRect/>
          </a:stretch>
        </p:blipFill>
        <p:spPr>
          <a:xfrm>
            <a:off x="2271712" y="1415476"/>
            <a:ext cx="6886575" cy="2505075"/>
          </a:xfrm>
          <a:prstGeom prst="rect">
            <a:avLst/>
          </a:prstGeom>
          <a:ln>
            <a:solidFill>
              <a:schemeClr val="tx1"/>
            </a:solidFill>
          </a:ln>
        </p:spPr>
      </p:pic>
    </p:spTree>
    <p:extLst>
      <p:ext uri="{BB962C8B-B14F-4D97-AF65-F5344CB8AC3E}">
        <p14:creationId xmlns:p14="http://schemas.microsoft.com/office/powerpoint/2010/main" val="378571897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A3944-CBE3-4DBE-88DB-E267C38DC4E1}"/>
              </a:ext>
            </a:extLst>
          </p:cNvPr>
          <p:cNvSpPr>
            <a:spLocks noGrp="1"/>
          </p:cNvSpPr>
          <p:nvPr>
            <p:ph type="title"/>
          </p:nvPr>
        </p:nvSpPr>
        <p:spPr/>
        <p:txBody>
          <a:bodyPr/>
          <a:lstStyle/>
          <a:p>
            <a:r>
              <a:rPr lang="en-US" dirty="0"/>
              <a:t>Demonstration – Azure Portal</a:t>
            </a:r>
          </a:p>
        </p:txBody>
      </p:sp>
      <p:sp>
        <p:nvSpPr>
          <p:cNvPr id="3" name="Text Placeholder 2">
            <a:extLst>
              <a:ext uri="{FF2B5EF4-FFF2-40B4-BE49-F238E27FC236}">
                <a16:creationId xmlns:a16="http://schemas.microsoft.com/office/drawing/2014/main" id="{B1FB2AFE-FB06-4E8B-AA6B-91F5507C9A54}"/>
              </a:ext>
            </a:extLst>
          </p:cNvPr>
          <p:cNvSpPr>
            <a:spLocks noGrp="1"/>
          </p:cNvSpPr>
          <p:nvPr>
            <p:ph type="body" sz="quarter" idx="10"/>
          </p:nvPr>
        </p:nvSpPr>
        <p:spPr>
          <a:xfrm>
            <a:off x="584200" y="1435497"/>
            <a:ext cx="11018520" cy="947952"/>
          </a:xfrm>
        </p:spPr>
        <p:txBody>
          <a:bodyPr/>
          <a:lstStyle/>
          <a:p>
            <a:r>
              <a:rPr lang="en-US" dirty="0"/>
              <a:t>Help and keyboard shortcuts</a:t>
            </a:r>
          </a:p>
          <a:p>
            <a:r>
              <a:rPr lang="en-US" dirty="0"/>
              <a:t>Customizing your experience</a:t>
            </a:r>
          </a:p>
        </p:txBody>
      </p:sp>
    </p:spTree>
    <p:extLst>
      <p:ext uri="{BB962C8B-B14F-4D97-AF65-F5344CB8AC3E}">
        <p14:creationId xmlns:p14="http://schemas.microsoft.com/office/powerpoint/2010/main" val="18027242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BEBC05-3F24-4A4D-AB9A-0763C4DF72DB}"/>
              </a:ext>
            </a:extLst>
          </p:cNvPr>
          <p:cNvSpPr>
            <a:spLocks noGrp="1"/>
          </p:cNvSpPr>
          <p:nvPr>
            <p:ph type="title"/>
          </p:nvPr>
        </p:nvSpPr>
        <p:spPr/>
        <p:txBody>
          <a:bodyPr/>
          <a:lstStyle/>
          <a:p>
            <a:r>
              <a:rPr lang="en-US" dirty="0"/>
              <a:t>Azure Cloud Shell</a:t>
            </a:r>
          </a:p>
        </p:txBody>
      </p:sp>
      <p:sp>
        <p:nvSpPr>
          <p:cNvPr id="4" name="Text Placeholder 3">
            <a:extLst>
              <a:ext uri="{FF2B5EF4-FFF2-40B4-BE49-F238E27FC236}">
                <a16:creationId xmlns:a16="http://schemas.microsoft.com/office/drawing/2014/main" id="{DA7F5B72-B294-4371-A434-ADCA1F9C1021}"/>
              </a:ext>
            </a:extLst>
          </p:cNvPr>
          <p:cNvSpPr>
            <a:spLocks noGrp="1"/>
          </p:cNvSpPr>
          <p:nvPr>
            <p:ph type="body" sz="quarter" idx="10"/>
          </p:nvPr>
        </p:nvSpPr>
        <p:spPr>
          <a:xfrm>
            <a:off x="584199" y="1435497"/>
            <a:ext cx="7069667" cy="4912114"/>
          </a:xfrm>
        </p:spPr>
        <p:txBody>
          <a:bodyPr/>
          <a:lstStyle/>
          <a:p>
            <a:r>
              <a:rPr lang="en-US" dirty="0"/>
              <a:t>Interactive, browser-accessible shell</a:t>
            </a:r>
          </a:p>
          <a:p>
            <a:r>
              <a:rPr lang="en-US" dirty="0"/>
              <a:t>Offers either Bash or PowerShell</a:t>
            </a:r>
          </a:p>
          <a:p>
            <a:r>
              <a:rPr lang="en-US" dirty="0"/>
              <a:t>Is temporary and provided on a per-session, per-user basis</a:t>
            </a:r>
          </a:p>
          <a:p>
            <a:r>
              <a:rPr lang="en-US" dirty="0"/>
              <a:t>Requires a resource group, storage account, and Azure File share</a:t>
            </a:r>
          </a:p>
          <a:p>
            <a:r>
              <a:rPr lang="en-US" dirty="0"/>
              <a:t>Authenticates automatically</a:t>
            </a:r>
          </a:p>
          <a:p>
            <a:r>
              <a:rPr lang="en-US" dirty="0"/>
              <a:t>Integrated graphical text editor</a:t>
            </a:r>
          </a:p>
          <a:p>
            <a:r>
              <a:rPr lang="en-US" dirty="0"/>
              <a:t>Is assigned one machine per user account</a:t>
            </a:r>
          </a:p>
          <a:p>
            <a:r>
              <a:rPr lang="en-US" dirty="0"/>
              <a:t>Times out after 20 minutes</a:t>
            </a:r>
          </a:p>
        </p:txBody>
      </p:sp>
      <p:pic>
        <p:nvPicPr>
          <p:cNvPr id="5" name="Picture 4" descr="Cloud shell icon with choice for Bash or PowerShell. ">
            <a:extLst>
              <a:ext uri="{FF2B5EF4-FFF2-40B4-BE49-F238E27FC236}">
                <a16:creationId xmlns:a16="http://schemas.microsoft.com/office/drawing/2014/main" id="{366A92B6-C411-4DAA-95E2-5C16E0F968CD}"/>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7830343" y="1774727"/>
            <a:ext cx="3643313" cy="2879567"/>
          </a:xfrm>
          <a:prstGeom prst="rect">
            <a:avLst/>
          </a:prstGeom>
        </p:spPr>
      </p:pic>
    </p:spTree>
    <p:extLst>
      <p:ext uri="{BB962C8B-B14F-4D97-AF65-F5344CB8AC3E}">
        <p14:creationId xmlns:p14="http://schemas.microsoft.com/office/powerpoint/2010/main" val="171563699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8D6FC-8BC6-4FB9-ABC0-671D5C825B09}"/>
              </a:ext>
            </a:extLst>
          </p:cNvPr>
          <p:cNvSpPr>
            <a:spLocks noGrp="1"/>
          </p:cNvSpPr>
          <p:nvPr>
            <p:ph type="title"/>
          </p:nvPr>
        </p:nvSpPr>
        <p:spPr/>
        <p:txBody>
          <a:bodyPr/>
          <a:lstStyle/>
          <a:p>
            <a:r>
              <a:rPr lang="en-US" dirty="0"/>
              <a:t>Demonstration – Cloud Shell</a:t>
            </a:r>
          </a:p>
        </p:txBody>
      </p:sp>
      <p:sp>
        <p:nvSpPr>
          <p:cNvPr id="3" name="Text Placeholder 2">
            <a:extLst>
              <a:ext uri="{FF2B5EF4-FFF2-40B4-BE49-F238E27FC236}">
                <a16:creationId xmlns:a16="http://schemas.microsoft.com/office/drawing/2014/main" id="{EF7B44F8-0D3E-4131-BC1E-F1FBD2E3D4FD}"/>
              </a:ext>
            </a:extLst>
          </p:cNvPr>
          <p:cNvSpPr>
            <a:spLocks noGrp="1"/>
          </p:cNvSpPr>
          <p:nvPr>
            <p:ph type="body" sz="quarter" idx="10"/>
          </p:nvPr>
        </p:nvSpPr>
        <p:spPr>
          <a:xfrm>
            <a:off x="584200" y="1435497"/>
            <a:ext cx="11018520" cy="1698927"/>
          </a:xfrm>
        </p:spPr>
        <p:txBody>
          <a:bodyPr/>
          <a:lstStyle/>
          <a:p>
            <a:r>
              <a:rPr lang="en-US" sz="2400" dirty="0"/>
              <a:t>Configure the Cloud Shell</a:t>
            </a:r>
          </a:p>
          <a:p>
            <a:r>
              <a:rPr lang="en-US" sz="2400" dirty="0"/>
              <a:t>Experiment with Azure PowerShell</a:t>
            </a:r>
          </a:p>
          <a:p>
            <a:r>
              <a:rPr lang="en-US" sz="2400" dirty="0"/>
              <a:t>Experiment with Bash shell</a:t>
            </a:r>
          </a:p>
          <a:p>
            <a:r>
              <a:rPr lang="en-US" sz="2400" dirty="0"/>
              <a:t>Experiment with the Cloud Editor</a:t>
            </a:r>
            <a:endParaRPr lang="en-US" sz="2000" dirty="0"/>
          </a:p>
        </p:txBody>
      </p:sp>
    </p:spTree>
    <p:extLst>
      <p:ext uri="{BB962C8B-B14F-4D97-AF65-F5344CB8AC3E}">
        <p14:creationId xmlns:p14="http://schemas.microsoft.com/office/powerpoint/2010/main" val="357057483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72A81-8C75-4163-9D28-302E0F8DD1CA}"/>
              </a:ext>
            </a:extLst>
          </p:cNvPr>
          <p:cNvSpPr>
            <a:spLocks noGrp="1"/>
          </p:cNvSpPr>
          <p:nvPr>
            <p:ph type="title"/>
          </p:nvPr>
        </p:nvSpPr>
        <p:spPr/>
        <p:txBody>
          <a:bodyPr/>
          <a:lstStyle/>
          <a:p>
            <a:r>
              <a:rPr lang="en-US" dirty="0"/>
              <a:t>Module Overview</a:t>
            </a:r>
          </a:p>
        </p:txBody>
      </p:sp>
      <p:sp>
        <p:nvSpPr>
          <p:cNvPr id="3" name="Text Placeholder 2">
            <a:extLst>
              <a:ext uri="{FF2B5EF4-FFF2-40B4-BE49-F238E27FC236}">
                <a16:creationId xmlns:a16="http://schemas.microsoft.com/office/drawing/2014/main" id="{01AE166B-BDB6-4E58-A02A-84513FDED0E7}"/>
              </a:ext>
            </a:extLst>
          </p:cNvPr>
          <p:cNvSpPr>
            <a:spLocks noGrp="1"/>
          </p:cNvSpPr>
          <p:nvPr>
            <p:ph type="body" sz="quarter" idx="10"/>
          </p:nvPr>
        </p:nvSpPr>
        <p:spPr>
          <a:xfrm>
            <a:off x="584200" y="1435497"/>
            <a:ext cx="11018520" cy="3533275"/>
          </a:xfrm>
        </p:spPr>
        <p:txBody>
          <a:bodyPr/>
          <a:lstStyle/>
          <a:p>
            <a:r>
              <a:rPr lang="en-US" dirty="0"/>
              <a:t>Lesson 01: Resource Manager</a:t>
            </a:r>
          </a:p>
          <a:p>
            <a:r>
              <a:rPr lang="en-US" dirty="0"/>
              <a:t>Lesson 02: Azure Portal and Cloud Shell</a:t>
            </a:r>
          </a:p>
          <a:p>
            <a:r>
              <a:rPr lang="en-US" dirty="0"/>
              <a:t>Lesson 03: Azure PowerShell and CLI</a:t>
            </a:r>
          </a:p>
          <a:p>
            <a:r>
              <a:rPr lang="en-US" dirty="0"/>
              <a:t>Lesson 04: ARM Templates</a:t>
            </a:r>
          </a:p>
          <a:p>
            <a:r>
              <a:rPr lang="en-US" dirty="0"/>
              <a:t>Lesson 05: Module 03 Lab and Review</a:t>
            </a:r>
          </a:p>
          <a:p>
            <a:endParaRPr lang="en-US" dirty="0"/>
          </a:p>
          <a:p>
            <a:endParaRPr lang="en-US" dirty="0"/>
          </a:p>
        </p:txBody>
      </p:sp>
    </p:spTree>
    <p:extLst>
      <p:ext uri="{BB962C8B-B14F-4D97-AF65-F5344CB8AC3E}">
        <p14:creationId xmlns:p14="http://schemas.microsoft.com/office/powerpoint/2010/main" val="347503702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03: Azure PowerShell and CLI</a:t>
            </a:r>
          </a:p>
        </p:txBody>
      </p:sp>
    </p:spTree>
    <p:extLst>
      <p:ext uri="{BB962C8B-B14F-4D97-AF65-F5344CB8AC3E}">
        <p14:creationId xmlns:p14="http://schemas.microsoft.com/office/powerpoint/2010/main" val="1474251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72A81-8C75-4163-9D28-302E0F8DD1CA}"/>
              </a:ext>
            </a:extLst>
          </p:cNvPr>
          <p:cNvSpPr>
            <a:spLocks noGrp="1"/>
          </p:cNvSpPr>
          <p:nvPr>
            <p:ph type="title"/>
          </p:nvPr>
        </p:nvSpPr>
        <p:spPr/>
        <p:txBody>
          <a:bodyPr/>
          <a:lstStyle/>
          <a:p>
            <a:r>
              <a:rPr lang="en-US" dirty="0"/>
              <a:t>Azure PowerShell and CLI Overview</a:t>
            </a:r>
          </a:p>
        </p:txBody>
      </p:sp>
      <p:sp>
        <p:nvSpPr>
          <p:cNvPr id="3" name="Text Placeholder 2">
            <a:extLst>
              <a:ext uri="{FF2B5EF4-FFF2-40B4-BE49-F238E27FC236}">
                <a16:creationId xmlns:a16="http://schemas.microsoft.com/office/drawing/2014/main" id="{01AE166B-BDB6-4E58-A02A-84513FDED0E7}"/>
              </a:ext>
            </a:extLst>
          </p:cNvPr>
          <p:cNvSpPr>
            <a:spLocks noGrp="1"/>
          </p:cNvSpPr>
          <p:nvPr>
            <p:ph type="body" sz="quarter" idx="10"/>
          </p:nvPr>
        </p:nvSpPr>
        <p:spPr>
          <a:xfrm>
            <a:off x="584200" y="1435497"/>
            <a:ext cx="11018520" cy="2499146"/>
          </a:xfrm>
        </p:spPr>
        <p:txBody>
          <a:bodyPr/>
          <a:lstStyle/>
          <a:p>
            <a:r>
              <a:rPr lang="en-US" dirty="0"/>
              <a:t>Azure PowerShell</a:t>
            </a:r>
          </a:p>
          <a:p>
            <a:r>
              <a:rPr lang="en-US" dirty="0"/>
              <a:t>PowerShell Cmdlets and Modules</a:t>
            </a:r>
          </a:p>
          <a:p>
            <a:r>
              <a:rPr lang="en-US" dirty="0"/>
              <a:t>Demonstration – Working with PowerShell Locally</a:t>
            </a:r>
          </a:p>
          <a:p>
            <a:r>
              <a:rPr lang="en-US" dirty="0"/>
              <a:t>Azure CLI</a:t>
            </a:r>
          </a:p>
          <a:p>
            <a:r>
              <a:rPr lang="en-US" dirty="0"/>
              <a:t>Demonstration – Working with Azure CLI Locally</a:t>
            </a:r>
          </a:p>
        </p:txBody>
      </p:sp>
    </p:spTree>
    <p:extLst>
      <p:ext uri="{BB962C8B-B14F-4D97-AF65-F5344CB8AC3E}">
        <p14:creationId xmlns:p14="http://schemas.microsoft.com/office/powerpoint/2010/main" val="403980883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PowerShell</a:t>
            </a:r>
          </a:p>
        </p:txBody>
      </p:sp>
      <p:sp>
        <p:nvSpPr>
          <p:cNvPr id="2" name="Text Placeholder 1">
            <a:extLst>
              <a:ext uri="{FF2B5EF4-FFF2-40B4-BE49-F238E27FC236}">
                <a16:creationId xmlns:a16="http://schemas.microsoft.com/office/drawing/2014/main" id="{FB03F3B8-5E7F-4023-BE2E-4D5C2956F3C8}"/>
              </a:ext>
            </a:extLst>
          </p:cNvPr>
          <p:cNvSpPr>
            <a:spLocks noGrp="1"/>
          </p:cNvSpPr>
          <p:nvPr>
            <p:ph type="body" sz="quarter" idx="10"/>
          </p:nvPr>
        </p:nvSpPr>
        <p:spPr>
          <a:xfrm>
            <a:off x="496079" y="3556681"/>
            <a:ext cx="11018520" cy="2499146"/>
          </a:xfrm>
        </p:spPr>
        <p:txBody>
          <a:bodyPr/>
          <a:lstStyle/>
          <a:p>
            <a:pPr marL="457200" indent="-457200">
              <a:buFont typeface="Arial" panose="020B0604020202020204" pitchFamily="34" charset="0"/>
              <a:buChar char="•"/>
            </a:pPr>
            <a:r>
              <a:rPr lang="en-US" dirty="0"/>
              <a:t>Lets you connect to your Azure subscription and manage resources</a:t>
            </a:r>
          </a:p>
          <a:p>
            <a:pPr marL="457200" indent="-457200">
              <a:buFont typeface="Arial" panose="020B0604020202020204" pitchFamily="34" charset="0"/>
              <a:buChar char="•"/>
            </a:pPr>
            <a:r>
              <a:rPr lang="en-US" dirty="0"/>
              <a:t>Adds the Azure-specific commands – new </a:t>
            </a:r>
            <a:r>
              <a:rPr lang="en-US" b="1" dirty="0"/>
              <a:t>Az</a:t>
            </a:r>
            <a:r>
              <a:rPr lang="en-US" dirty="0"/>
              <a:t> module</a:t>
            </a:r>
          </a:p>
          <a:p>
            <a:pPr marL="457200" indent="-457200">
              <a:buFont typeface="Arial" panose="020B0604020202020204" pitchFamily="34" charset="0"/>
              <a:buChar char="•"/>
            </a:pPr>
            <a:r>
              <a:rPr lang="en-US" dirty="0"/>
              <a:t>Available inside a browser via the Azure Cloud Shell</a:t>
            </a:r>
          </a:p>
          <a:p>
            <a:pPr marL="457200" indent="-457200">
              <a:buFont typeface="Arial" panose="020B0604020202020204" pitchFamily="34" charset="0"/>
              <a:buChar char="•"/>
            </a:pPr>
            <a:r>
              <a:rPr lang="en-US" dirty="0"/>
              <a:t>Available as a local installation on Linux, macOS, or Windows</a:t>
            </a:r>
          </a:p>
          <a:p>
            <a:pPr marL="457200" indent="-457200">
              <a:buFont typeface="Arial" panose="020B0604020202020204" pitchFamily="34" charset="0"/>
              <a:buChar char="•"/>
            </a:pPr>
            <a:r>
              <a:rPr lang="en-US" dirty="0"/>
              <a:t>Has an interactive and a scripting mode</a:t>
            </a:r>
          </a:p>
        </p:txBody>
      </p:sp>
      <p:sp>
        <p:nvSpPr>
          <p:cNvPr id="4" name="Rectangle 3">
            <a:extLst>
              <a:ext uri="{FF2B5EF4-FFF2-40B4-BE49-F238E27FC236}">
                <a16:creationId xmlns:a16="http://schemas.microsoft.com/office/drawing/2014/main" id="{AFCA2EA0-8A84-4109-87A4-B758AF7CDD59}"/>
              </a:ext>
            </a:extLst>
          </p:cNvPr>
          <p:cNvSpPr/>
          <p:nvPr/>
        </p:nvSpPr>
        <p:spPr>
          <a:xfrm>
            <a:off x="1794935" y="1433672"/>
            <a:ext cx="8556978" cy="1938992"/>
          </a:xfrm>
          <a:prstGeom prst="rect">
            <a:avLst/>
          </a:prstGeom>
        </p:spPr>
        <p:txBody>
          <a:bodyPr wrap="square">
            <a:spAutoFit/>
          </a:bodyPr>
          <a:lstStyle/>
          <a:p>
            <a:pPr>
              <a:tabLst>
                <a:tab pos="282575" algn="l"/>
              </a:tabLst>
            </a:pPr>
            <a:r>
              <a:rPr lang="en-US" sz="2400" dirty="0">
                <a:latin typeface="Consolas" panose="020B0609020204030204" pitchFamily="49" charset="0"/>
              </a:rPr>
              <a:t>New-AzVm ` </a:t>
            </a:r>
          </a:p>
          <a:p>
            <a:pPr>
              <a:tabLst>
                <a:tab pos="282575" algn="l"/>
              </a:tabLst>
            </a:pPr>
            <a:r>
              <a:rPr lang="en-US" sz="2400" dirty="0">
                <a:latin typeface="Consolas" panose="020B0609020204030204" pitchFamily="49" charset="0"/>
              </a:rPr>
              <a:t>	-ResourceGroupName "CrmTestingResourceGroup" ` </a:t>
            </a:r>
          </a:p>
          <a:p>
            <a:pPr>
              <a:tabLst>
                <a:tab pos="282575" algn="l"/>
              </a:tabLst>
            </a:pPr>
            <a:r>
              <a:rPr lang="en-US" sz="2400" dirty="0">
                <a:latin typeface="Consolas" panose="020B0609020204030204" pitchFamily="49" charset="0"/>
              </a:rPr>
              <a:t>	-Name "CrmUnitTests" ` </a:t>
            </a:r>
          </a:p>
          <a:p>
            <a:pPr>
              <a:tabLst>
                <a:tab pos="282575" algn="l"/>
              </a:tabLst>
            </a:pPr>
            <a:r>
              <a:rPr lang="en-US" sz="2400" dirty="0">
                <a:latin typeface="Consolas" panose="020B0609020204030204" pitchFamily="49" charset="0"/>
              </a:rPr>
              <a:t>	-Image "UbuntuLTS" `</a:t>
            </a:r>
          </a:p>
          <a:p>
            <a:pPr>
              <a:tabLst>
                <a:tab pos="282575" algn="l"/>
              </a:tabLst>
            </a:pPr>
            <a:r>
              <a:rPr lang="en-US" sz="2400" dirty="0">
                <a:latin typeface="Consolas" panose="020B0609020204030204" pitchFamily="49" charset="0"/>
              </a:rPr>
              <a:t>...</a:t>
            </a:r>
          </a:p>
        </p:txBody>
      </p:sp>
    </p:spTree>
    <p:extLst>
      <p:ext uri="{BB962C8B-B14F-4D97-AF65-F5344CB8AC3E}">
        <p14:creationId xmlns:p14="http://schemas.microsoft.com/office/powerpoint/2010/main" val="3408870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23FF3-F566-4321-8297-7D3E296856FF}"/>
              </a:ext>
            </a:extLst>
          </p:cNvPr>
          <p:cNvSpPr>
            <a:spLocks noGrp="1"/>
          </p:cNvSpPr>
          <p:nvPr>
            <p:ph type="title"/>
          </p:nvPr>
        </p:nvSpPr>
        <p:spPr/>
        <p:txBody>
          <a:bodyPr/>
          <a:lstStyle/>
          <a:p>
            <a:r>
              <a:rPr lang="en-US" dirty="0"/>
              <a:t>PowerShell Cmdlets and Modules</a:t>
            </a:r>
          </a:p>
        </p:txBody>
      </p:sp>
      <p:sp>
        <p:nvSpPr>
          <p:cNvPr id="3" name="Text Placeholder 2">
            <a:extLst>
              <a:ext uri="{FF2B5EF4-FFF2-40B4-BE49-F238E27FC236}">
                <a16:creationId xmlns:a16="http://schemas.microsoft.com/office/drawing/2014/main" id="{99FBF45B-26BC-47C8-BE5F-05978CDEB8EE}"/>
              </a:ext>
            </a:extLst>
          </p:cNvPr>
          <p:cNvSpPr>
            <a:spLocks noGrp="1"/>
          </p:cNvSpPr>
          <p:nvPr>
            <p:ph type="body" sz="quarter" idx="10"/>
          </p:nvPr>
        </p:nvSpPr>
        <p:spPr>
          <a:xfrm>
            <a:off x="437444" y="4506075"/>
            <a:ext cx="10738556" cy="1982081"/>
          </a:xfrm>
        </p:spPr>
        <p:txBody>
          <a:bodyPr/>
          <a:lstStyle/>
          <a:p>
            <a:r>
              <a:rPr lang="en-US" dirty="0"/>
              <a:t>Cmdlets follow a verb-noun naming convention; shipped in modules</a:t>
            </a:r>
          </a:p>
          <a:p>
            <a:r>
              <a:rPr lang="en-US" dirty="0"/>
              <a:t>Modules are a DLL file with the code to process each cmdlet</a:t>
            </a:r>
          </a:p>
          <a:p>
            <a:r>
              <a:rPr lang="en-US" dirty="0"/>
              <a:t>Load cmdlets by loading the module containing them</a:t>
            </a:r>
          </a:p>
          <a:p>
            <a:r>
              <a:rPr lang="en-US" dirty="0"/>
              <a:t>Use </a:t>
            </a:r>
            <a:r>
              <a:rPr lang="en-US" b="1" dirty="0"/>
              <a:t>Get-Modules </a:t>
            </a:r>
            <a:r>
              <a:rPr lang="en-US" dirty="0"/>
              <a:t>to see a list of loaded modules</a:t>
            </a:r>
          </a:p>
        </p:txBody>
      </p:sp>
      <p:sp>
        <p:nvSpPr>
          <p:cNvPr id="4" name="Rectangle 3" descr="The Get-Module PowerShell command is shown with module and version output.">
            <a:extLst>
              <a:ext uri="{FF2B5EF4-FFF2-40B4-BE49-F238E27FC236}">
                <a16:creationId xmlns:a16="http://schemas.microsoft.com/office/drawing/2014/main" id="{83BECBDB-C270-425B-B0F7-7E797CECF76F}"/>
              </a:ext>
            </a:extLst>
          </p:cNvPr>
          <p:cNvSpPr/>
          <p:nvPr/>
        </p:nvSpPr>
        <p:spPr>
          <a:xfrm>
            <a:off x="1952978" y="1343360"/>
            <a:ext cx="8376356" cy="2862322"/>
          </a:xfrm>
          <a:prstGeom prst="rect">
            <a:avLst/>
          </a:prstGeom>
        </p:spPr>
        <p:txBody>
          <a:bodyPr wrap="square">
            <a:spAutoFit/>
          </a:bodyPr>
          <a:lstStyle/>
          <a:p>
            <a:r>
              <a:rPr lang="en-US" sz="2000" b="1" dirty="0">
                <a:latin typeface="Consolas" panose="020B0609020204030204" pitchFamily="49" charset="0"/>
              </a:rPr>
              <a:t>Get-Module</a:t>
            </a:r>
          </a:p>
          <a:p>
            <a:r>
              <a:rPr lang="en-US" sz="2000" dirty="0">
                <a:latin typeface="Consolas" panose="020B0609020204030204" pitchFamily="49" charset="0"/>
              </a:rPr>
              <a:t># Output</a:t>
            </a:r>
          </a:p>
          <a:p>
            <a:r>
              <a:rPr lang="en-US" sz="2000" dirty="0">
                <a:latin typeface="Consolas" panose="020B0609020204030204" pitchFamily="49" charset="0"/>
              </a:rPr>
              <a:t>ModuleType Version    Name </a:t>
            </a:r>
          </a:p>
          <a:p>
            <a:r>
              <a:rPr lang="en-US" sz="2000" dirty="0">
                <a:latin typeface="Consolas" panose="020B0609020204030204" pitchFamily="49" charset="0"/>
              </a:rPr>
              <a:t>---------- -------    ----                                </a:t>
            </a:r>
          </a:p>
          <a:p>
            <a:pPr>
              <a:tabLst>
                <a:tab pos="3081338" algn="l"/>
              </a:tabLst>
            </a:pPr>
            <a:r>
              <a:rPr lang="en-US" sz="2000" dirty="0">
                <a:latin typeface="Consolas" panose="020B0609020204030204" pitchFamily="49" charset="0"/>
              </a:rPr>
              <a:t>Manifest   3.1.0.0    Microsoft.PowerShell.Management     </a:t>
            </a:r>
          </a:p>
          <a:p>
            <a:pPr>
              <a:tabLst>
                <a:tab pos="3081338" algn="l"/>
              </a:tabLst>
            </a:pPr>
            <a:r>
              <a:rPr lang="en-US" sz="2000" dirty="0">
                <a:latin typeface="Consolas" panose="020B0609020204030204" pitchFamily="49" charset="0"/>
              </a:rPr>
              <a:t>Manifest   3.1.0.0    Microsoft.PowerShell.Utility</a:t>
            </a:r>
          </a:p>
          <a:p>
            <a:pPr>
              <a:tabLst>
                <a:tab pos="3081338" algn="l"/>
              </a:tabLst>
            </a:pPr>
            <a:r>
              <a:rPr lang="en-US" sz="2000" dirty="0">
                <a:latin typeface="Consolas" panose="020B0609020204030204" pitchFamily="49" charset="0"/>
              </a:rPr>
              <a:t>Binary     1.0.0.1	PackageManagement</a:t>
            </a:r>
          </a:p>
          <a:p>
            <a:pPr>
              <a:tabLst>
                <a:tab pos="3081338" algn="l"/>
              </a:tabLst>
            </a:pPr>
            <a:r>
              <a:rPr lang="en-US" sz="2000" dirty="0">
                <a:latin typeface="Consolas" panose="020B0609020204030204" pitchFamily="49" charset="0"/>
              </a:rPr>
              <a:t>Script     1.0.0.1	PowerShellGet</a:t>
            </a:r>
          </a:p>
          <a:p>
            <a:pPr>
              <a:tabLst>
                <a:tab pos="3081338" algn="l"/>
              </a:tabLst>
            </a:pPr>
            <a:r>
              <a:rPr lang="en-US" sz="2000" dirty="0">
                <a:latin typeface="Consolas" panose="020B0609020204030204" pitchFamily="49" charset="0"/>
              </a:rPr>
              <a:t>Script     2.0.0      PSReadline                          </a:t>
            </a:r>
            <a:endParaRPr lang="en-US" dirty="0">
              <a:latin typeface="Consolas" panose="020B0609020204030204" pitchFamily="49" charset="0"/>
            </a:endParaRPr>
          </a:p>
        </p:txBody>
      </p:sp>
    </p:spTree>
    <p:extLst>
      <p:ext uri="{BB962C8B-B14F-4D97-AF65-F5344CB8AC3E}">
        <p14:creationId xmlns:p14="http://schemas.microsoft.com/office/powerpoint/2010/main" val="281743711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2F27D-7A0B-45ED-8175-6A57E819B540}"/>
              </a:ext>
            </a:extLst>
          </p:cNvPr>
          <p:cNvSpPr>
            <a:spLocks noGrp="1"/>
          </p:cNvSpPr>
          <p:nvPr>
            <p:ph type="title"/>
          </p:nvPr>
        </p:nvSpPr>
        <p:spPr/>
        <p:txBody>
          <a:bodyPr/>
          <a:lstStyle/>
          <a:p>
            <a:r>
              <a:rPr lang="en-US" dirty="0"/>
              <a:t>Demonstration – Working with PowerShell</a:t>
            </a:r>
          </a:p>
        </p:txBody>
      </p:sp>
      <p:sp>
        <p:nvSpPr>
          <p:cNvPr id="3" name="Text Placeholder 2">
            <a:extLst>
              <a:ext uri="{FF2B5EF4-FFF2-40B4-BE49-F238E27FC236}">
                <a16:creationId xmlns:a16="http://schemas.microsoft.com/office/drawing/2014/main" id="{C1CB35A2-6D38-4E09-800A-348065E13C54}"/>
              </a:ext>
            </a:extLst>
          </p:cNvPr>
          <p:cNvSpPr>
            <a:spLocks noGrp="1"/>
          </p:cNvSpPr>
          <p:nvPr>
            <p:ph type="body" sz="quarter" idx="10"/>
          </p:nvPr>
        </p:nvSpPr>
        <p:spPr>
          <a:xfrm>
            <a:off x="584200" y="1435100"/>
            <a:ext cx="10123424" cy="2597634"/>
          </a:xfrm>
        </p:spPr>
        <p:txBody>
          <a:bodyPr/>
          <a:lstStyle/>
          <a:p>
            <a:pPr marL="342900" indent="-342900">
              <a:spcBef>
                <a:spcPts val="0"/>
              </a:spcBef>
              <a:buFont typeface="Arial" panose="020B0604020202020204" pitchFamily="34" charset="0"/>
              <a:buChar char="•"/>
            </a:pPr>
            <a:r>
              <a:rPr lang="en-US" dirty="0"/>
              <a:t>Install the Az module</a:t>
            </a:r>
          </a:p>
          <a:p>
            <a:pPr marL="342900" indent="-342900">
              <a:spcBef>
                <a:spcPts val="0"/>
              </a:spcBef>
              <a:buFont typeface="Arial" panose="020B0604020202020204" pitchFamily="34" charset="0"/>
              <a:buChar char="•"/>
            </a:pPr>
            <a:r>
              <a:rPr lang="en-US" dirty="0"/>
              <a:t>Install NuGet (if needed)</a:t>
            </a:r>
          </a:p>
          <a:p>
            <a:pPr marL="342900" indent="-342900">
              <a:spcBef>
                <a:spcPts val="0"/>
              </a:spcBef>
              <a:buFont typeface="Arial" panose="020B0604020202020204" pitchFamily="34" charset="0"/>
              <a:buChar char="•"/>
            </a:pPr>
            <a:r>
              <a:rPr lang="en-US" dirty="0"/>
              <a:t>Trust the repository</a:t>
            </a:r>
          </a:p>
          <a:p>
            <a:pPr marL="342900" indent="-342900">
              <a:spcBef>
                <a:spcPts val="0"/>
              </a:spcBef>
              <a:buFont typeface="Arial" panose="020B0604020202020204" pitchFamily="34" charset="0"/>
              <a:buChar char="•"/>
            </a:pPr>
            <a:r>
              <a:rPr lang="en-US" dirty="0"/>
              <a:t>Connect to Azure and view your subscription information</a:t>
            </a:r>
          </a:p>
          <a:p>
            <a:pPr marL="342900" indent="-342900">
              <a:spcBef>
                <a:spcPts val="0"/>
              </a:spcBef>
              <a:buFont typeface="Arial" panose="020B0604020202020204" pitchFamily="34" charset="0"/>
              <a:buChar char="•"/>
            </a:pPr>
            <a:r>
              <a:rPr lang="en-US" dirty="0"/>
              <a:t>Create resources</a:t>
            </a:r>
          </a:p>
          <a:p>
            <a:pPr marL="598488" lvl="1"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14675903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CLI</a:t>
            </a:r>
          </a:p>
        </p:txBody>
      </p:sp>
      <p:sp>
        <p:nvSpPr>
          <p:cNvPr id="2" name="Text Placeholder 1">
            <a:extLst>
              <a:ext uri="{FF2B5EF4-FFF2-40B4-BE49-F238E27FC236}">
                <a16:creationId xmlns:a16="http://schemas.microsoft.com/office/drawing/2014/main" id="{65E08EC5-BB6E-4A07-880B-689CE6033B48}"/>
              </a:ext>
            </a:extLst>
          </p:cNvPr>
          <p:cNvSpPr>
            <a:spLocks noGrp="1"/>
          </p:cNvSpPr>
          <p:nvPr>
            <p:ph type="body" sz="quarter" idx="10"/>
          </p:nvPr>
        </p:nvSpPr>
        <p:spPr>
          <a:xfrm>
            <a:off x="640644" y="2496653"/>
            <a:ext cx="11018520" cy="3016210"/>
          </a:xfrm>
        </p:spPr>
        <p:txBody>
          <a:bodyPr/>
          <a:lstStyle/>
          <a:p>
            <a:r>
              <a:rPr lang="en-US" dirty="0"/>
              <a:t>Cross-platform command-line program</a:t>
            </a:r>
          </a:p>
          <a:p>
            <a:r>
              <a:rPr lang="en-US" dirty="0"/>
              <a:t>Runs on Linux, macOS, and Windows</a:t>
            </a:r>
          </a:p>
          <a:p>
            <a:r>
              <a:rPr lang="en-US" dirty="0"/>
              <a:t>Can be used interactively or through scripts</a:t>
            </a:r>
          </a:p>
          <a:p>
            <a:r>
              <a:rPr lang="en-US" dirty="0"/>
              <a:t>Commands are structured in </a:t>
            </a:r>
            <a:r>
              <a:rPr lang="en-US" i="1" dirty="0"/>
              <a:t>_groups_</a:t>
            </a:r>
            <a:r>
              <a:rPr lang="en-US" dirty="0"/>
              <a:t> and </a:t>
            </a:r>
            <a:r>
              <a:rPr lang="en-US" i="1" dirty="0"/>
              <a:t>_subgroups_</a:t>
            </a:r>
          </a:p>
          <a:p>
            <a:r>
              <a:rPr lang="en-US" dirty="0"/>
              <a:t>Use </a:t>
            </a:r>
            <a:r>
              <a:rPr lang="en-US" i="1" dirty="0"/>
              <a:t>find </a:t>
            </a:r>
            <a:r>
              <a:rPr lang="en-US" dirty="0"/>
              <a:t>to locate commands</a:t>
            </a:r>
          </a:p>
          <a:p>
            <a:r>
              <a:rPr lang="en-US" dirty="0"/>
              <a:t>Use </a:t>
            </a:r>
            <a:r>
              <a:rPr lang="en-US" i="1" dirty="0"/>
              <a:t>--help </a:t>
            </a:r>
            <a:r>
              <a:rPr lang="en-US" dirty="0"/>
              <a:t>for more detailed information</a:t>
            </a:r>
          </a:p>
        </p:txBody>
      </p:sp>
      <p:sp>
        <p:nvSpPr>
          <p:cNvPr id="4" name="Rectangle 3">
            <a:extLst>
              <a:ext uri="{FF2B5EF4-FFF2-40B4-BE49-F238E27FC236}">
                <a16:creationId xmlns:a16="http://schemas.microsoft.com/office/drawing/2014/main" id="{8063CEE5-49B1-4257-98DD-FF1FA9915E3A}"/>
              </a:ext>
            </a:extLst>
          </p:cNvPr>
          <p:cNvSpPr/>
          <p:nvPr/>
        </p:nvSpPr>
        <p:spPr>
          <a:xfrm>
            <a:off x="1403049" y="1463817"/>
            <a:ext cx="8556978" cy="523220"/>
          </a:xfrm>
          <a:prstGeom prst="rect">
            <a:avLst/>
          </a:prstGeom>
        </p:spPr>
        <p:txBody>
          <a:bodyPr wrap="square">
            <a:spAutoFit/>
          </a:bodyPr>
          <a:lstStyle/>
          <a:p>
            <a:pPr>
              <a:tabLst>
                <a:tab pos="282575" algn="l"/>
              </a:tabLst>
            </a:pPr>
            <a:r>
              <a:rPr lang="en-US" sz="2800" dirty="0">
                <a:latin typeface="Consolas" panose="020B0609020204030204" pitchFamily="49" charset="0"/>
              </a:rPr>
              <a:t> az vm restart -g MyResourceGroup -n MyVm</a:t>
            </a:r>
          </a:p>
        </p:txBody>
      </p:sp>
    </p:spTree>
    <p:extLst>
      <p:ext uri="{BB962C8B-B14F-4D97-AF65-F5344CB8AC3E}">
        <p14:creationId xmlns:p14="http://schemas.microsoft.com/office/powerpoint/2010/main" val="25668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2F27D-7A0B-45ED-8175-6A57E819B540}"/>
              </a:ext>
            </a:extLst>
          </p:cNvPr>
          <p:cNvSpPr>
            <a:spLocks noGrp="1"/>
          </p:cNvSpPr>
          <p:nvPr>
            <p:ph type="title"/>
          </p:nvPr>
        </p:nvSpPr>
        <p:spPr/>
        <p:txBody>
          <a:bodyPr/>
          <a:lstStyle/>
          <a:p>
            <a:r>
              <a:rPr lang="en-US" dirty="0"/>
              <a:t>Demonstration – Working with the CLI</a:t>
            </a:r>
          </a:p>
        </p:txBody>
      </p:sp>
      <p:sp>
        <p:nvSpPr>
          <p:cNvPr id="3" name="Text Placeholder 2">
            <a:extLst>
              <a:ext uri="{FF2B5EF4-FFF2-40B4-BE49-F238E27FC236}">
                <a16:creationId xmlns:a16="http://schemas.microsoft.com/office/drawing/2014/main" id="{C1CB35A2-6D38-4E09-800A-348065E13C54}"/>
              </a:ext>
            </a:extLst>
          </p:cNvPr>
          <p:cNvSpPr>
            <a:spLocks noGrp="1"/>
          </p:cNvSpPr>
          <p:nvPr>
            <p:ph type="body" sz="quarter" idx="10"/>
          </p:nvPr>
        </p:nvSpPr>
        <p:spPr>
          <a:xfrm>
            <a:off x="584200" y="1435100"/>
            <a:ext cx="10123424" cy="2597634"/>
          </a:xfrm>
        </p:spPr>
        <p:txBody>
          <a:bodyPr/>
          <a:lstStyle/>
          <a:p>
            <a:pPr marL="342900" indent="-342900">
              <a:spcBef>
                <a:spcPts val="0"/>
              </a:spcBef>
              <a:buFont typeface="Arial" panose="020B0604020202020204" pitchFamily="34" charset="0"/>
              <a:buChar char="•"/>
            </a:pPr>
            <a:r>
              <a:rPr lang="en-US" dirty="0"/>
              <a:t>Install the CLI </a:t>
            </a:r>
          </a:p>
          <a:p>
            <a:pPr marL="342900" indent="-342900">
              <a:spcBef>
                <a:spcPts val="0"/>
              </a:spcBef>
              <a:buFont typeface="Arial" panose="020B0604020202020204" pitchFamily="34" charset="0"/>
              <a:buChar char="•"/>
            </a:pPr>
            <a:r>
              <a:rPr lang="en-US" dirty="0"/>
              <a:t>Verify the CLI installation</a:t>
            </a:r>
          </a:p>
          <a:p>
            <a:pPr marL="342900" indent="-342900">
              <a:spcBef>
                <a:spcPts val="0"/>
              </a:spcBef>
              <a:buFont typeface="Arial" panose="020B0604020202020204" pitchFamily="34" charset="0"/>
              <a:buChar char="•"/>
            </a:pPr>
            <a:r>
              <a:rPr lang="en-US" dirty="0"/>
              <a:t>Login to Azure</a:t>
            </a:r>
          </a:p>
          <a:p>
            <a:pPr marL="342900" indent="-342900">
              <a:spcBef>
                <a:spcPts val="0"/>
              </a:spcBef>
              <a:buFont typeface="Arial" panose="020B0604020202020204" pitchFamily="34" charset="0"/>
              <a:buChar char="•"/>
            </a:pPr>
            <a:r>
              <a:rPr lang="en-US" dirty="0"/>
              <a:t>Create a resource group</a:t>
            </a:r>
          </a:p>
          <a:p>
            <a:pPr marL="342900" indent="-342900">
              <a:spcBef>
                <a:spcPts val="0"/>
              </a:spcBef>
              <a:buFont typeface="Arial" panose="020B0604020202020204" pitchFamily="34" charset="0"/>
              <a:buChar char="•"/>
            </a:pPr>
            <a:r>
              <a:rPr lang="en-US" dirty="0"/>
              <a:t>Verify the resource group</a:t>
            </a:r>
          </a:p>
          <a:p>
            <a:pPr marL="598488" lvl="1"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96485178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04: ARM Templates</a:t>
            </a:r>
          </a:p>
        </p:txBody>
      </p:sp>
    </p:spTree>
    <p:extLst>
      <p:ext uri="{BB962C8B-B14F-4D97-AF65-F5344CB8AC3E}">
        <p14:creationId xmlns:p14="http://schemas.microsoft.com/office/powerpoint/2010/main" val="2088116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72A81-8C75-4163-9D28-302E0F8DD1CA}"/>
              </a:ext>
            </a:extLst>
          </p:cNvPr>
          <p:cNvSpPr>
            <a:spLocks noGrp="1"/>
          </p:cNvSpPr>
          <p:nvPr>
            <p:ph type="title"/>
          </p:nvPr>
        </p:nvSpPr>
        <p:spPr/>
        <p:txBody>
          <a:bodyPr/>
          <a:lstStyle/>
          <a:p>
            <a:r>
              <a:rPr lang="en-US" dirty="0"/>
              <a:t>ARM Templates Overview</a:t>
            </a:r>
          </a:p>
        </p:txBody>
      </p:sp>
      <p:sp>
        <p:nvSpPr>
          <p:cNvPr id="3" name="Text Placeholder 2">
            <a:extLst>
              <a:ext uri="{FF2B5EF4-FFF2-40B4-BE49-F238E27FC236}">
                <a16:creationId xmlns:a16="http://schemas.microsoft.com/office/drawing/2014/main" id="{01AE166B-BDB6-4E58-A02A-84513FDED0E7}"/>
              </a:ext>
            </a:extLst>
          </p:cNvPr>
          <p:cNvSpPr>
            <a:spLocks noGrp="1"/>
          </p:cNvSpPr>
          <p:nvPr>
            <p:ph type="body" sz="quarter" idx="10"/>
          </p:nvPr>
        </p:nvSpPr>
        <p:spPr>
          <a:xfrm>
            <a:off x="584200" y="1435497"/>
            <a:ext cx="11018520" cy="4358116"/>
          </a:xfrm>
        </p:spPr>
        <p:txBody>
          <a:bodyPr/>
          <a:lstStyle/>
          <a:p>
            <a:r>
              <a:rPr lang="en-US" sz="2400" dirty="0"/>
              <a:t>Template Advantages</a:t>
            </a:r>
          </a:p>
          <a:p>
            <a:r>
              <a:rPr lang="en-US" sz="2400" dirty="0"/>
              <a:t>Template Schema</a:t>
            </a:r>
          </a:p>
          <a:p>
            <a:r>
              <a:rPr lang="en-US" sz="2400" dirty="0"/>
              <a:t>Template Parameters</a:t>
            </a:r>
          </a:p>
          <a:p>
            <a:r>
              <a:rPr lang="en-US" sz="2400" dirty="0"/>
              <a:t>Template Variables</a:t>
            </a:r>
          </a:p>
          <a:p>
            <a:r>
              <a:rPr lang="en-US" sz="2400" dirty="0"/>
              <a:t>Template Functions</a:t>
            </a:r>
          </a:p>
          <a:p>
            <a:r>
              <a:rPr lang="en-US" sz="2400" dirty="0"/>
              <a:t>Template Resources </a:t>
            </a:r>
          </a:p>
          <a:p>
            <a:r>
              <a:rPr lang="en-US" sz="2400" dirty="0"/>
              <a:t>Template Outputs </a:t>
            </a:r>
          </a:p>
          <a:p>
            <a:r>
              <a:rPr lang="en-US" sz="2400" dirty="0"/>
              <a:t>QuickStart Templates</a:t>
            </a:r>
          </a:p>
          <a:p>
            <a:r>
              <a:rPr lang="en-US" sz="2400" dirty="0"/>
              <a:t>Demonstration – QuickStart Templates</a:t>
            </a:r>
          </a:p>
          <a:p>
            <a:r>
              <a:rPr lang="en-US" sz="2400" dirty="0"/>
              <a:t>Demonstration – Run Templates with PowerShell</a:t>
            </a:r>
          </a:p>
        </p:txBody>
      </p:sp>
    </p:spTree>
    <p:extLst>
      <p:ext uri="{BB962C8B-B14F-4D97-AF65-F5344CB8AC3E}">
        <p14:creationId xmlns:p14="http://schemas.microsoft.com/office/powerpoint/2010/main" val="282616823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t>Template Advantages</a:t>
            </a:r>
          </a:p>
        </p:txBody>
      </p:sp>
      <p:sp>
        <p:nvSpPr>
          <p:cNvPr id="6" name="Text Placeholder 5"/>
          <p:cNvSpPr>
            <a:spLocks noGrp="1"/>
          </p:cNvSpPr>
          <p:nvPr>
            <p:ph type="body" sz="quarter" idx="10"/>
          </p:nvPr>
        </p:nvSpPr>
        <p:spPr>
          <a:xfrm>
            <a:off x="584200" y="1589479"/>
            <a:ext cx="6196610" cy="3533275"/>
          </a:xfrm>
        </p:spPr>
        <p:txBody>
          <a:bodyPr/>
          <a:lstStyle/>
          <a:p>
            <a:r>
              <a:rPr lang="en-US" dirty="0"/>
              <a:t>Improves consistency</a:t>
            </a:r>
          </a:p>
          <a:p>
            <a:r>
              <a:rPr lang="en-US" dirty="0"/>
              <a:t>Express complex deployments</a:t>
            </a:r>
          </a:p>
          <a:p>
            <a:r>
              <a:rPr lang="en-US" dirty="0"/>
              <a:t>Reduce manual, error prone tasks</a:t>
            </a:r>
          </a:p>
          <a:p>
            <a:r>
              <a:rPr lang="en-US" dirty="0"/>
              <a:t>Express requirements through code</a:t>
            </a:r>
          </a:p>
          <a:p>
            <a:r>
              <a:rPr lang="en-US" dirty="0"/>
              <a:t>Promotes reuse</a:t>
            </a:r>
          </a:p>
          <a:p>
            <a:r>
              <a:rPr lang="en-US" dirty="0"/>
              <a:t>Modular and can be linked</a:t>
            </a:r>
          </a:p>
          <a:p>
            <a:r>
              <a:rPr lang="en-US" dirty="0"/>
              <a:t>Simplifies orchestration</a:t>
            </a:r>
          </a:p>
        </p:txBody>
      </p:sp>
      <p:grpSp>
        <p:nvGrpSpPr>
          <p:cNvPr id="5" name="Group 4" descr="An ARM template is shown being deployed in Development, Production, and Quality Assurance. ">
            <a:extLst>
              <a:ext uri="{FF2B5EF4-FFF2-40B4-BE49-F238E27FC236}">
                <a16:creationId xmlns:a16="http://schemas.microsoft.com/office/drawing/2014/main" id="{17DBA4EE-1510-4FEB-9A72-0F49DC88BBAB}"/>
              </a:ext>
            </a:extLst>
          </p:cNvPr>
          <p:cNvGrpSpPr/>
          <p:nvPr/>
        </p:nvGrpSpPr>
        <p:grpSpPr>
          <a:xfrm>
            <a:off x="7264146" y="1461317"/>
            <a:ext cx="3368185" cy="3675560"/>
            <a:chOff x="409260" y="1290889"/>
            <a:chExt cx="2908098" cy="3675560"/>
          </a:xfrm>
        </p:grpSpPr>
        <p:sp>
          <p:nvSpPr>
            <p:cNvPr id="7" name="Rectangle 6">
              <a:extLst>
                <a:ext uri="{FF2B5EF4-FFF2-40B4-BE49-F238E27FC236}">
                  <a16:creationId xmlns:a16="http://schemas.microsoft.com/office/drawing/2014/main" id="{1B5185C2-7528-45DF-8F51-CED2629D6B8D}"/>
                </a:ext>
              </a:extLst>
            </p:cNvPr>
            <p:cNvSpPr/>
            <p:nvPr/>
          </p:nvSpPr>
          <p:spPr bwMode="auto">
            <a:xfrm>
              <a:off x="409260" y="1290889"/>
              <a:ext cx="1790301" cy="642523"/>
            </a:xfrm>
            <a:prstGeom prst="rect">
              <a:avLst/>
            </a:prstGeom>
            <a:solidFill>
              <a:srgbClr val="EBF1D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tx1"/>
                  </a:solidFill>
                  <a:latin typeface="Verdana" panose="020B0604030504040204" pitchFamily="34" charset="0"/>
                  <a:ea typeface="Verdana" panose="020B0604030504040204" pitchFamily="34" charset="0"/>
                  <a:cs typeface="Segoe UI" pitchFamily="34" charset="0"/>
                </a:rPr>
                <a:t>ARM</a:t>
              </a:r>
            </a:p>
            <a:p>
              <a:pPr algn="ctr" defTabSz="932472" fontAlgn="base">
                <a:spcBef>
                  <a:spcPct val="0"/>
                </a:spcBef>
                <a:spcAft>
                  <a:spcPct val="0"/>
                </a:spcAft>
              </a:pPr>
              <a:r>
                <a:rPr lang="en-US" sz="1400" dirty="0">
                  <a:solidFill>
                    <a:schemeClr val="tx1"/>
                  </a:solidFill>
                  <a:latin typeface="Verdana" panose="020B0604030504040204" pitchFamily="34" charset="0"/>
                  <a:ea typeface="Verdana" panose="020B0604030504040204" pitchFamily="34" charset="0"/>
                  <a:cs typeface="Segoe UI" pitchFamily="34" charset="0"/>
                </a:rPr>
                <a:t>Template</a:t>
              </a:r>
            </a:p>
          </p:txBody>
        </p:sp>
        <p:sp>
          <p:nvSpPr>
            <p:cNvPr id="8" name="Rectangle 7">
              <a:extLst>
                <a:ext uri="{FF2B5EF4-FFF2-40B4-BE49-F238E27FC236}">
                  <a16:creationId xmlns:a16="http://schemas.microsoft.com/office/drawing/2014/main" id="{AA46F11A-974F-48F2-8432-F54F72582827}"/>
                </a:ext>
              </a:extLst>
            </p:cNvPr>
            <p:cNvSpPr/>
            <p:nvPr/>
          </p:nvSpPr>
          <p:spPr bwMode="auto">
            <a:xfrm>
              <a:off x="1527057" y="2276626"/>
              <a:ext cx="1790301" cy="642523"/>
            </a:xfrm>
            <a:prstGeom prst="rect">
              <a:avLst/>
            </a:prstGeom>
            <a:solidFill>
              <a:schemeClr val="accent6">
                <a:lumMod val="40000"/>
                <a:lumOff val="6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tx1"/>
                  </a:solidFill>
                  <a:latin typeface="Verdana" panose="020B0604030504040204" pitchFamily="34" charset="0"/>
                  <a:ea typeface="Verdana" panose="020B0604030504040204" pitchFamily="34" charset="0"/>
                  <a:cs typeface="Segoe UI" pitchFamily="34" charset="0"/>
                </a:rPr>
                <a:t>Development</a:t>
              </a:r>
            </a:p>
          </p:txBody>
        </p:sp>
        <p:sp>
          <p:nvSpPr>
            <p:cNvPr id="9" name="Rectangle 8">
              <a:extLst>
                <a:ext uri="{FF2B5EF4-FFF2-40B4-BE49-F238E27FC236}">
                  <a16:creationId xmlns:a16="http://schemas.microsoft.com/office/drawing/2014/main" id="{BEA681F5-6C1E-47C1-9187-917D19CC2C81}"/>
                </a:ext>
              </a:extLst>
            </p:cNvPr>
            <p:cNvSpPr/>
            <p:nvPr/>
          </p:nvSpPr>
          <p:spPr bwMode="auto">
            <a:xfrm>
              <a:off x="1527057" y="4323926"/>
              <a:ext cx="1790301" cy="642523"/>
            </a:xfrm>
            <a:prstGeom prst="rect">
              <a:avLst/>
            </a:prstGeom>
            <a:solidFill>
              <a:schemeClr val="bg1">
                <a:lumMod val="9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tx1"/>
                  </a:solidFill>
                  <a:latin typeface="Verdana" panose="020B0604030504040204" pitchFamily="34" charset="0"/>
                  <a:ea typeface="Verdana" panose="020B0604030504040204" pitchFamily="34" charset="0"/>
                  <a:cs typeface="Segoe UI" pitchFamily="34" charset="0"/>
                </a:rPr>
                <a:t>Quality</a:t>
              </a:r>
            </a:p>
            <a:p>
              <a:pPr algn="ctr" defTabSz="932472" fontAlgn="base">
                <a:spcBef>
                  <a:spcPct val="0"/>
                </a:spcBef>
                <a:spcAft>
                  <a:spcPct val="0"/>
                </a:spcAft>
              </a:pPr>
              <a:r>
                <a:rPr lang="en-US" sz="1400" dirty="0">
                  <a:solidFill>
                    <a:schemeClr val="tx1"/>
                  </a:solidFill>
                  <a:latin typeface="Verdana" panose="020B0604030504040204" pitchFamily="34" charset="0"/>
                  <a:ea typeface="Verdana" panose="020B0604030504040204" pitchFamily="34" charset="0"/>
                  <a:cs typeface="Segoe UI" pitchFamily="34" charset="0"/>
                </a:rPr>
                <a:t>Assurance</a:t>
              </a:r>
            </a:p>
          </p:txBody>
        </p:sp>
        <p:sp>
          <p:nvSpPr>
            <p:cNvPr id="11" name="Rectangle 10">
              <a:extLst>
                <a:ext uri="{FF2B5EF4-FFF2-40B4-BE49-F238E27FC236}">
                  <a16:creationId xmlns:a16="http://schemas.microsoft.com/office/drawing/2014/main" id="{0CE43D46-0B25-4589-B644-CFC1BE0074B7}"/>
                </a:ext>
              </a:extLst>
            </p:cNvPr>
            <p:cNvSpPr/>
            <p:nvPr/>
          </p:nvSpPr>
          <p:spPr bwMode="auto">
            <a:xfrm>
              <a:off x="1527057" y="3300276"/>
              <a:ext cx="1790301" cy="642523"/>
            </a:xfrm>
            <a:prstGeom prst="rect">
              <a:avLst/>
            </a:prstGeom>
            <a:solidFill>
              <a:schemeClr val="accent2">
                <a:lumMod val="20000"/>
                <a:lumOff val="8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tx1"/>
                  </a:solidFill>
                  <a:latin typeface="Verdana" panose="020B0604030504040204" pitchFamily="34" charset="0"/>
                  <a:ea typeface="Verdana" panose="020B0604030504040204" pitchFamily="34" charset="0"/>
                  <a:cs typeface="Segoe UI" pitchFamily="34" charset="0"/>
                </a:rPr>
                <a:t>Production</a:t>
              </a:r>
            </a:p>
          </p:txBody>
        </p:sp>
        <p:cxnSp>
          <p:nvCxnSpPr>
            <p:cNvPr id="12" name="Connector: Elbow 11">
              <a:extLst>
                <a:ext uri="{FF2B5EF4-FFF2-40B4-BE49-F238E27FC236}">
                  <a16:creationId xmlns:a16="http://schemas.microsoft.com/office/drawing/2014/main" id="{F1E99D06-8763-496C-887D-A73563BD1E76}"/>
                </a:ext>
              </a:extLst>
            </p:cNvPr>
            <p:cNvCxnSpPr>
              <a:stCxn id="7" idx="2"/>
              <a:endCxn id="8" idx="1"/>
            </p:cNvCxnSpPr>
            <p:nvPr/>
          </p:nvCxnSpPr>
          <p:spPr>
            <a:xfrm rot="16200000" flipH="1">
              <a:off x="1083496" y="2154327"/>
              <a:ext cx="664476" cy="222646"/>
            </a:xfrm>
            <a:prstGeom prst="bentConnector2">
              <a:avLst/>
            </a:prstGeom>
            <a:ln w="15875">
              <a:prstDash val="sysDash"/>
              <a:tailEnd type="triangle"/>
            </a:ln>
          </p:spPr>
          <p:style>
            <a:lnRef idx="1">
              <a:schemeClr val="dk1"/>
            </a:lnRef>
            <a:fillRef idx="0">
              <a:schemeClr val="dk1"/>
            </a:fillRef>
            <a:effectRef idx="0">
              <a:schemeClr val="dk1"/>
            </a:effectRef>
            <a:fontRef idx="minor">
              <a:schemeClr val="tx1"/>
            </a:fontRef>
          </p:style>
        </p:cxnSp>
        <p:cxnSp>
          <p:nvCxnSpPr>
            <p:cNvPr id="13" name="Connector: Elbow 12">
              <a:extLst>
                <a:ext uri="{FF2B5EF4-FFF2-40B4-BE49-F238E27FC236}">
                  <a16:creationId xmlns:a16="http://schemas.microsoft.com/office/drawing/2014/main" id="{E2945F88-F91C-431E-8281-3A4B9E844192}"/>
                </a:ext>
              </a:extLst>
            </p:cNvPr>
            <p:cNvCxnSpPr>
              <a:cxnSpLocks/>
              <a:stCxn id="7" idx="2"/>
              <a:endCxn id="11" idx="1"/>
            </p:cNvCxnSpPr>
            <p:nvPr/>
          </p:nvCxnSpPr>
          <p:spPr>
            <a:xfrm rot="16200000" flipH="1">
              <a:off x="571671" y="2666152"/>
              <a:ext cx="1688126" cy="222646"/>
            </a:xfrm>
            <a:prstGeom prst="bentConnector2">
              <a:avLst/>
            </a:prstGeom>
            <a:ln w="15875">
              <a:prstDash val="sysDash"/>
              <a:tailEnd type="triangle"/>
            </a:ln>
          </p:spPr>
          <p:style>
            <a:lnRef idx="1">
              <a:schemeClr val="dk1"/>
            </a:lnRef>
            <a:fillRef idx="0">
              <a:schemeClr val="dk1"/>
            </a:fillRef>
            <a:effectRef idx="0">
              <a:schemeClr val="dk1"/>
            </a:effectRef>
            <a:fontRef idx="minor">
              <a:schemeClr val="tx1"/>
            </a:fontRef>
          </p:style>
        </p:cxnSp>
        <p:cxnSp>
          <p:nvCxnSpPr>
            <p:cNvPr id="14" name="Connector: Elbow 13">
              <a:extLst>
                <a:ext uri="{FF2B5EF4-FFF2-40B4-BE49-F238E27FC236}">
                  <a16:creationId xmlns:a16="http://schemas.microsoft.com/office/drawing/2014/main" id="{D055DEBE-E1DB-4540-B1B6-2F8C711EF887}"/>
                </a:ext>
              </a:extLst>
            </p:cNvPr>
            <p:cNvCxnSpPr>
              <a:cxnSpLocks/>
              <a:stCxn id="7" idx="2"/>
              <a:endCxn id="9" idx="1"/>
            </p:cNvCxnSpPr>
            <p:nvPr/>
          </p:nvCxnSpPr>
          <p:spPr>
            <a:xfrm rot="16200000" flipH="1">
              <a:off x="59846" y="3177977"/>
              <a:ext cx="2711776" cy="222646"/>
            </a:xfrm>
            <a:prstGeom prst="bentConnector2">
              <a:avLst/>
            </a:prstGeom>
            <a:ln w="15875">
              <a:prstDash val="sysDash"/>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410486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01: Resource Manager</a:t>
            </a:r>
          </a:p>
        </p:txBody>
      </p:sp>
    </p:spTree>
    <p:extLst>
      <p:ext uri="{BB962C8B-B14F-4D97-AF65-F5344CB8AC3E}">
        <p14:creationId xmlns:p14="http://schemas.microsoft.com/office/powerpoint/2010/main" val="3706529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D43C9-A706-480F-A06C-1ED37469D207}"/>
              </a:ext>
            </a:extLst>
          </p:cNvPr>
          <p:cNvSpPr>
            <a:spLocks noGrp="1"/>
          </p:cNvSpPr>
          <p:nvPr>
            <p:ph type="title"/>
          </p:nvPr>
        </p:nvSpPr>
        <p:spPr/>
        <p:txBody>
          <a:bodyPr/>
          <a:lstStyle/>
          <a:p>
            <a:r>
              <a:rPr lang="en-US" dirty="0"/>
              <a:t>Template Schema</a:t>
            </a:r>
          </a:p>
        </p:txBody>
      </p:sp>
      <p:sp>
        <p:nvSpPr>
          <p:cNvPr id="3" name="Text Placeholder 2">
            <a:extLst>
              <a:ext uri="{FF2B5EF4-FFF2-40B4-BE49-F238E27FC236}">
                <a16:creationId xmlns:a16="http://schemas.microsoft.com/office/drawing/2014/main" id="{A5B1496A-E9C4-4C45-8101-7C5DB568F14E}"/>
              </a:ext>
            </a:extLst>
          </p:cNvPr>
          <p:cNvSpPr>
            <a:spLocks noGrp="1"/>
          </p:cNvSpPr>
          <p:nvPr>
            <p:ph type="body" sz="quarter" idx="10"/>
          </p:nvPr>
        </p:nvSpPr>
        <p:spPr>
          <a:xfrm>
            <a:off x="584200" y="1435497"/>
            <a:ext cx="5275247" cy="3791807"/>
          </a:xfrm>
        </p:spPr>
        <p:txBody>
          <a:bodyPr/>
          <a:lstStyle/>
          <a:p>
            <a:r>
              <a:rPr lang="en-US" dirty="0"/>
              <a:t>Defines all the Resource Manager resources in a deployment</a:t>
            </a:r>
          </a:p>
          <a:p>
            <a:r>
              <a:rPr lang="en-US" dirty="0"/>
              <a:t>Written in JSON</a:t>
            </a:r>
          </a:p>
          <a:p>
            <a:r>
              <a:rPr lang="en-US" dirty="0"/>
              <a:t>A collection of key-value pairs</a:t>
            </a:r>
          </a:p>
          <a:p>
            <a:r>
              <a:rPr lang="en-US" dirty="0"/>
              <a:t>Each key is a string</a:t>
            </a:r>
          </a:p>
          <a:p>
            <a:r>
              <a:rPr lang="en-US" dirty="0"/>
              <a:t>Each values can be a string, number, Boolean expression, list of values, object </a:t>
            </a:r>
          </a:p>
        </p:txBody>
      </p:sp>
      <p:sp>
        <p:nvSpPr>
          <p:cNvPr id="4" name="Rectangle 3">
            <a:extLst>
              <a:ext uri="{FF2B5EF4-FFF2-40B4-BE49-F238E27FC236}">
                <a16:creationId xmlns:a16="http://schemas.microsoft.com/office/drawing/2014/main" id="{C1CF7015-6340-491E-BD3D-FA6E3242D05F}"/>
              </a:ext>
            </a:extLst>
          </p:cNvPr>
          <p:cNvSpPr/>
          <p:nvPr/>
        </p:nvSpPr>
        <p:spPr>
          <a:xfrm>
            <a:off x="5860751" y="1069902"/>
            <a:ext cx="6104958" cy="4524315"/>
          </a:xfrm>
          <a:prstGeom prst="rect">
            <a:avLst/>
          </a:prstGeom>
        </p:spPr>
        <p:txBody>
          <a:bodyPr wrap="square" anchor="t">
            <a:spAutoFit/>
          </a:bodyPr>
          <a:lstStyle/>
          <a:p>
            <a:r>
              <a:rPr lang="en-US" sz="2400" dirty="0">
                <a:latin typeface="Consolas" panose="020B0609020204030204" pitchFamily="49" charset="0"/>
              </a:rPr>
              <a:t>{</a:t>
            </a:r>
            <a:endParaRPr lang="en-US" dirty="0"/>
          </a:p>
          <a:p>
            <a:r>
              <a:rPr lang="en-US" sz="2400" dirty="0">
                <a:latin typeface="Consolas" panose="020B0609020204030204" pitchFamily="49" charset="0"/>
              </a:rPr>
              <a:t>    "$schema": 	"http://schema.management.</a:t>
            </a:r>
            <a:endParaRPr lang="en-US" dirty="0"/>
          </a:p>
          <a:p>
            <a:r>
              <a:rPr lang="en-US" sz="2400" dirty="0">
                <a:latin typeface="Consolas" panose="020B0609020204030204" pitchFamily="49" charset="0"/>
              </a:rPr>
              <a:t>	azure.com/schemas/2019-04-	01/deploymentTemplate.json#",</a:t>
            </a:r>
            <a:endParaRPr lang="en-US" dirty="0"/>
          </a:p>
          <a:p>
            <a:r>
              <a:rPr lang="en-US" sz="2400" dirty="0">
                <a:latin typeface="Consolas" panose="020B0609020204030204" pitchFamily="49" charset="0"/>
              </a:rPr>
              <a:t>    "contentVersion": "",</a:t>
            </a:r>
            <a:endParaRPr lang="en-US" dirty="0"/>
          </a:p>
          <a:p>
            <a:r>
              <a:rPr lang="en-US" sz="2400" dirty="0">
                <a:latin typeface="Consolas"/>
              </a:rPr>
              <a:t>    "parameters": {},</a:t>
            </a:r>
            <a:endParaRPr lang="en-US" dirty="0"/>
          </a:p>
          <a:p>
            <a:r>
              <a:rPr lang="en-US" sz="2400" dirty="0">
                <a:latin typeface="Consolas"/>
              </a:rPr>
              <a:t>    "variables": {},</a:t>
            </a:r>
            <a:endParaRPr lang="en-US" dirty="0"/>
          </a:p>
          <a:p>
            <a:r>
              <a:rPr lang="en-US" sz="2400" dirty="0">
                <a:latin typeface="Consolas"/>
              </a:rPr>
              <a:t>    "functions": [],</a:t>
            </a:r>
            <a:endParaRPr lang="en-US" dirty="0"/>
          </a:p>
          <a:p>
            <a:r>
              <a:rPr lang="en-US" sz="2400" dirty="0">
                <a:latin typeface="Consolas"/>
              </a:rPr>
              <a:t>    "resources": [],</a:t>
            </a:r>
            <a:endParaRPr lang="en-US" dirty="0">
              <a:latin typeface="Consolas"/>
            </a:endParaRPr>
          </a:p>
          <a:p>
            <a:r>
              <a:rPr lang="en-US" sz="2400" dirty="0">
                <a:latin typeface="Consolas"/>
              </a:rPr>
              <a:t>    "outputs": {}</a:t>
            </a:r>
            <a:endParaRPr lang="en-US" dirty="0"/>
          </a:p>
          <a:p>
            <a:r>
              <a:rPr lang="en-US" sz="2400" dirty="0">
                <a:latin typeface="Consolas" panose="020B0609020204030204" pitchFamily="49" charset="0"/>
              </a:rPr>
              <a:t>}</a:t>
            </a:r>
            <a:endParaRPr lang="en-US" dirty="0"/>
          </a:p>
        </p:txBody>
      </p:sp>
    </p:spTree>
    <p:extLst>
      <p:ext uri="{BB962C8B-B14F-4D97-AF65-F5344CB8AC3E}">
        <p14:creationId xmlns:p14="http://schemas.microsoft.com/office/powerpoint/2010/main" val="453977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0785C-880A-4483-946F-1BEE5178869D}"/>
              </a:ext>
            </a:extLst>
          </p:cNvPr>
          <p:cNvSpPr>
            <a:spLocks noGrp="1"/>
          </p:cNvSpPr>
          <p:nvPr>
            <p:ph type="title"/>
          </p:nvPr>
        </p:nvSpPr>
        <p:spPr/>
        <p:txBody>
          <a:bodyPr/>
          <a:lstStyle/>
          <a:p>
            <a:r>
              <a:rPr lang="en-US" dirty="0"/>
              <a:t>Template Parameters</a:t>
            </a:r>
          </a:p>
        </p:txBody>
      </p:sp>
      <p:sp>
        <p:nvSpPr>
          <p:cNvPr id="3" name="Text Placeholder 2">
            <a:extLst>
              <a:ext uri="{FF2B5EF4-FFF2-40B4-BE49-F238E27FC236}">
                <a16:creationId xmlns:a16="http://schemas.microsoft.com/office/drawing/2014/main" id="{552BED16-1B3D-4D72-A55A-005908060932}"/>
              </a:ext>
            </a:extLst>
          </p:cNvPr>
          <p:cNvSpPr>
            <a:spLocks noGrp="1"/>
          </p:cNvSpPr>
          <p:nvPr>
            <p:ph type="body" sz="quarter" idx="10"/>
          </p:nvPr>
        </p:nvSpPr>
        <p:spPr>
          <a:xfrm>
            <a:off x="584200" y="1435497"/>
            <a:ext cx="4490720" cy="3964162"/>
          </a:xfrm>
        </p:spPr>
        <p:txBody>
          <a:bodyPr/>
          <a:lstStyle/>
          <a:p>
            <a:r>
              <a:rPr lang="en-US" dirty="0"/>
              <a:t>Specify which values are configurable when the template runs</a:t>
            </a:r>
          </a:p>
          <a:p>
            <a:r>
              <a:rPr lang="en-US" dirty="0"/>
              <a:t>This example has two parameters: one for a VM’s username (adminUsername), and one for its password (adminPassword)</a:t>
            </a:r>
          </a:p>
        </p:txBody>
      </p:sp>
      <p:sp>
        <p:nvSpPr>
          <p:cNvPr id="4" name="Rectangle 3">
            <a:extLst>
              <a:ext uri="{FF2B5EF4-FFF2-40B4-BE49-F238E27FC236}">
                <a16:creationId xmlns:a16="http://schemas.microsoft.com/office/drawing/2014/main" id="{CB0E2F39-4978-4F8D-A10B-494C4BFD1A38}"/>
              </a:ext>
            </a:extLst>
          </p:cNvPr>
          <p:cNvSpPr/>
          <p:nvPr/>
        </p:nvSpPr>
        <p:spPr>
          <a:xfrm>
            <a:off x="5475110" y="1265018"/>
            <a:ext cx="6468533" cy="4401205"/>
          </a:xfrm>
          <a:prstGeom prst="rect">
            <a:avLst/>
          </a:prstGeom>
        </p:spPr>
        <p:txBody>
          <a:bodyPr wrap="square" anchor="t">
            <a:spAutoFit/>
          </a:bodyPr>
          <a:lstStyle/>
          <a:p>
            <a:r>
              <a:rPr lang="en-US" sz="2000" dirty="0">
                <a:latin typeface="Consolas" panose="020B0609020204030204" pitchFamily="49" charset="0"/>
              </a:rPr>
              <a:t>"parameters": {</a:t>
            </a:r>
          </a:p>
          <a:p>
            <a:r>
              <a:rPr lang="en-US" sz="2000" dirty="0">
                <a:latin typeface="Consolas" panose="020B0609020204030204" pitchFamily="49" charset="0"/>
              </a:rPr>
              <a:t>  "adminUsername": {</a:t>
            </a:r>
          </a:p>
          <a:p>
            <a:r>
              <a:rPr lang="en-US" sz="2000" dirty="0">
                <a:latin typeface="Consolas" panose="020B0609020204030204" pitchFamily="49" charset="0"/>
              </a:rPr>
              <a:t>    "type": "string",</a:t>
            </a:r>
          </a:p>
          <a:p>
            <a:r>
              <a:rPr lang="en-US" sz="2000" dirty="0">
                <a:latin typeface="Consolas" panose="020B0609020204030204" pitchFamily="49" charset="0"/>
              </a:rPr>
              <a:t>    "metadata": {</a:t>
            </a:r>
          </a:p>
          <a:p>
            <a:r>
              <a:rPr lang="en-US" sz="2000" dirty="0">
                <a:latin typeface="Consolas"/>
              </a:rPr>
              <a:t>      "description": "Username for the VM."</a:t>
            </a:r>
          </a:p>
          <a:p>
            <a:r>
              <a:rPr lang="en-US" sz="2000" dirty="0">
                <a:latin typeface="Consolas" panose="020B0609020204030204" pitchFamily="49" charset="0"/>
              </a:rPr>
              <a:t>    }</a:t>
            </a:r>
          </a:p>
          <a:p>
            <a:r>
              <a:rPr lang="en-US" sz="2000" dirty="0">
                <a:latin typeface="Consolas" panose="020B0609020204030204" pitchFamily="49" charset="0"/>
              </a:rPr>
              <a:t>  },</a:t>
            </a:r>
          </a:p>
          <a:p>
            <a:r>
              <a:rPr lang="en-US" sz="2000" dirty="0">
                <a:latin typeface="Consolas" panose="020B0609020204030204" pitchFamily="49" charset="0"/>
              </a:rPr>
              <a:t>  "adminPassword": {</a:t>
            </a:r>
          </a:p>
          <a:p>
            <a:r>
              <a:rPr lang="en-US" sz="2000" dirty="0">
                <a:latin typeface="Consolas" panose="020B0609020204030204" pitchFamily="49" charset="0"/>
              </a:rPr>
              <a:t>    "type": "securestring",</a:t>
            </a:r>
          </a:p>
          <a:p>
            <a:r>
              <a:rPr lang="en-US" sz="2000" dirty="0">
                <a:latin typeface="Consolas" panose="020B0609020204030204" pitchFamily="49" charset="0"/>
              </a:rPr>
              <a:t>    "metadata": {</a:t>
            </a:r>
          </a:p>
          <a:p>
            <a:r>
              <a:rPr lang="en-US" sz="2000" dirty="0">
                <a:latin typeface="Consolas"/>
              </a:rPr>
              <a:t>      "description": "Password for the VM."</a:t>
            </a:r>
          </a:p>
          <a:p>
            <a:r>
              <a:rPr lang="en-US" sz="2000" dirty="0">
                <a:latin typeface="Consolas" panose="020B0609020204030204" pitchFamily="49" charset="0"/>
              </a:rPr>
              <a:t>    }</a:t>
            </a:r>
          </a:p>
          <a:p>
            <a:r>
              <a:rPr lang="en-US" sz="2000" dirty="0">
                <a:latin typeface="Consolas" panose="020B0609020204030204" pitchFamily="49" charset="0"/>
              </a:rPr>
              <a:t>  }</a:t>
            </a:r>
          </a:p>
          <a:p>
            <a:r>
              <a:rPr lang="en-US" sz="2000" dirty="0">
                <a:latin typeface="Consolas" panose="020B0609020204030204" pitchFamily="49" charset="0"/>
              </a:rPr>
              <a:t>}</a:t>
            </a:r>
          </a:p>
        </p:txBody>
      </p:sp>
    </p:spTree>
    <p:extLst>
      <p:ext uri="{BB962C8B-B14F-4D97-AF65-F5344CB8AC3E}">
        <p14:creationId xmlns:p14="http://schemas.microsoft.com/office/powerpoint/2010/main" val="2789297166"/>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2375D-F3AB-4FFB-AF7F-504020703A49}"/>
              </a:ext>
            </a:extLst>
          </p:cNvPr>
          <p:cNvSpPr>
            <a:spLocks noGrp="1"/>
          </p:cNvSpPr>
          <p:nvPr>
            <p:ph type="title"/>
          </p:nvPr>
        </p:nvSpPr>
        <p:spPr/>
        <p:txBody>
          <a:bodyPr/>
          <a:lstStyle/>
          <a:p>
            <a:r>
              <a:rPr lang="en-US" dirty="0"/>
              <a:t>Template Variables</a:t>
            </a:r>
          </a:p>
        </p:txBody>
      </p:sp>
      <p:sp>
        <p:nvSpPr>
          <p:cNvPr id="3" name="Text Placeholder 2">
            <a:extLst>
              <a:ext uri="{FF2B5EF4-FFF2-40B4-BE49-F238E27FC236}">
                <a16:creationId xmlns:a16="http://schemas.microsoft.com/office/drawing/2014/main" id="{67EFF03A-8009-438F-B3F8-C7665CD78307}"/>
              </a:ext>
            </a:extLst>
          </p:cNvPr>
          <p:cNvSpPr>
            <a:spLocks noGrp="1"/>
          </p:cNvSpPr>
          <p:nvPr>
            <p:ph type="body" sz="quarter" idx="10"/>
          </p:nvPr>
        </p:nvSpPr>
        <p:spPr>
          <a:xfrm>
            <a:off x="584200" y="1435497"/>
            <a:ext cx="4550508" cy="3619452"/>
          </a:xfrm>
        </p:spPr>
        <p:txBody>
          <a:bodyPr/>
          <a:lstStyle/>
          <a:p>
            <a:r>
              <a:rPr lang="en-US" dirty="0"/>
              <a:t>Define values that are used throughout the template</a:t>
            </a:r>
          </a:p>
          <a:p>
            <a:r>
              <a:rPr lang="en-US" dirty="0"/>
              <a:t>Makes your templates easier to maintain</a:t>
            </a:r>
          </a:p>
          <a:p>
            <a:r>
              <a:rPr lang="en-US" dirty="0"/>
              <a:t>This example provides variables that describe networking features for a virtual machine</a:t>
            </a:r>
          </a:p>
        </p:txBody>
      </p:sp>
      <p:sp>
        <p:nvSpPr>
          <p:cNvPr id="4" name="Rectangle 3">
            <a:extLst>
              <a:ext uri="{FF2B5EF4-FFF2-40B4-BE49-F238E27FC236}">
                <a16:creationId xmlns:a16="http://schemas.microsoft.com/office/drawing/2014/main" id="{9E5E1274-7427-427C-8FFC-DCDBB3DEBD83}"/>
              </a:ext>
            </a:extLst>
          </p:cNvPr>
          <p:cNvSpPr/>
          <p:nvPr/>
        </p:nvSpPr>
        <p:spPr>
          <a:xfrm>
            <a:off x="5826369" y="1839449"/>
            <a:ext cx="5767754" cy="2554545"/>
          </a:xfrm>
          <a:prstGeom prst="rect">
            <a:avLst/>
          </a:prstGeom>
        </p:spPr>
        <p:txBody>
          <a:bodyPr wrap="square">
            <a:spAutoFit/>
          </a:bodyPr>
          <a:lstStyle/>
          <a:p>
            <a:r>
              <a:rPr lang="en-US" sz="2000" dirty="0">
                <a:latin typeface="Consolas" panose="020B0609020204030204" pitchFamily="49" charset="0"/>
              </a:rPr>
              <a:t>"variables": {</a:t>
            </a:r>
          </a:p>
          <a:p>
            <a:r>
              <a:rPr lang="en-US" sz="2000" dirty="0">
                <a:latin typeface="Consolas" panose="020B0609020204030204" pitchFamily="49" charset="0"/>
              </a:rPr>
              <a:t>  "nicName": "myVMNic",</a:t>
            </a:r>
          </a:p>
          <a:p>
            <a:r>
              <a:rPr lang="en-US" sz="2000" dirty="0">
                <a:latin typeface="Consolas" panose="020B0609020204030204" pitchFamily="49" charset="0"/>
              </a:rPr>
              <a:t>  "addressPrefix": "10.0.0.0/16",</a:t>
            </a:r>
          </a:p>
          <a:p>
            <a:r>
              <a:rPr lang="en-US" sz="2000" dirty="0">
                <a:latin typeface="Consolas" panose="020B0609020204030204" pitchFamily="49" charset="0"/>
              </a:rPr>
              <a:t>  "subnetName": "Subnet",</a:t>
            </a:r>
          </a:p>
          <a:p>
            <a:r>
              <a:rPr lang="en-US" sz="2000" dirty="0">
                <a:latin typeface="Consolas" panose="020B0609020204030204" pitchFamily="49" charset="0"/>
              </a:rPr>
              <a:t>  "subnetPrefix": "10.0.0.0/24",</a:t>
            </a:r>
          </a:p>
          <a:p>
            <a:r>
              <a:rPr lang="en-US" sz="2000" dirty="0">
                <a:latin typeface="Consolas" panose="020B0609020204030204" pitchFamily="49" charset="0"/>
              </a:rPr>
              <a:t>  "publicIPAddressName": "myPublicIP",</a:t>
            </a:r>
          </a:p>
          <a:p>
            <a:r>
              <a:rPr lang="en-US" sz="2000" dirty="0">
                <a:latin typeface="Consolas" panose="020B0609020204030204" pitchFamily="49" charset="0"/>
              </a:rPr>
              <a:t>  "virtualNetworkName": "MyVNET"</a:t>
            </a:r>
          </a:p>
          <a:p>
            <a:r>
              <a:rPr lang="en-US" sz="2000" dirty="0">
                <a:latin typeface="Consolas" panose="020B0609020204030204" pitchFamily="49" charset="0"/>
              </a:rPr>
              <a:t>}</a:t>
            </a:r>
          </a:p>
        </p:txBody>
      </p:sp>
    </p:spTree>
    <p:extLst>
      <p:ext uri="{BB962C8B-B14F-4D97-AF65-F5344CB8AC3E}">
        <p14:creationId xmlns:p14="http://schemas.microsoft.com/office/powerpoint/2010/main" val="1998244547"/>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6D21D-1FDD-4C2F-923B-D3ACA5BE99DC}"/>
              </a:ext>
            </a:extLst>
          </p:cNvPr>
          <p:cNvSpPr>
            <a:spLocks noGrp="1"/>
          </p:cNvSpPr>
          <p:nvPr>
            <p:ph type="title"/>
          </p:nvPr>
        </p:nvSpPr>
        <p:spPr/>
        <p:txBody>
          <a:bodyPr/>
          <a:lstStyle/>
          <a:p>
            <a:r>
              <a:rPr lang="en-US" dirty="0"/>
              <a:t>Template Functions</a:t>
            </a:r>
          </a:p>
        </p:txBody>
      </p:sp>
      <p:sp>
        <p:nvSpPr>
          <p:cNvPr id="3" name="Text Placeholder 2">
            <a:extLst>
              <a:ext uri="{FF2B5EF4-FFF2-40B4-BE49-F238E27FC236}">
                <a16:creationId xmlns:a16="http://schemas.microsoft.com/office/drawing/2014/main" id="{DA4FFA97-CA8B-4267-BB40-970B8134B3C5}"/>
              </a:ext>
            </a:extLst>
          </p:cNvPr>
          <p:cNvSpPr>
            <a:spLocks noGrp="1"/>
          </p:cNvSpPr>
          <p:nvPr>
            <p:ph type="body" sz="quarter" idx="10"/>
          </p:nvPr>
        </p:nvSpPr>
        <p:spPr>
          <a:xfrm>
            <a:off x="584200" y="1435496"/>
            <a:ext cx="4578927" cy="4614321"/>
          </a:xfrm>
        </p:spPr>
        <p:txBody>
          <a:bodyPr/>
          <a:lstStyle/>
          <a:p>
            <a:r>
              <a:rPr lang="en-US" dirty="0"/>
              <a:t>Reusable procedures</a:t>
            </a:r>
          </a:p>
          <a:p>
            <a:r>
              <a:rPr lang="en-US" dirty="0"/>
              <a:t>Makes the template easier to maintain</a:t>
            </a:r>
          </a:p>
          <a:p>
            <a:r>
              <a:rPr lang="en-US" dirty="0"/>
              <a:t>This function creates a unique name - use when creating resources that have globally unique naming requirements</a:t>
            </a:r>
          </a:p>
          <a:p>
            <a:endParaRPr lang="en-US" dirty="0"/>
          </a:p>
          <a:p>
            <a:endParaRPr lang="en-US" dirty="0"/>
          </a:p>
        </p:txBody>
      </p:sp>
      <p:sp>
        <p:nvSpPr>
          <p:cNvPr id="4" name="Rectangle 3">
            <a:extLst>
              <a:ext uri="{FF2B5EF4-FFF2-40B4-BE49-F238E27FC236}">
                <a16:creationId xmlns:a16="http://schemas.microsoft.com/office/drawing/2014/main" id="{4F3DDD07-3E6B-42B3-8965-176A8EBB13FA}"/>
              </a:ext>
            </a:extLst>
          </p:cNvPr>
          <p:cNvSpPr/>
          <p:nvPr/>
        </p:nvSpPr>
        <p:spPr>
          <a:xfrm>
            <a:off x="5676157" y="1076265"/>
            <a:ext cx="6237724" cy="5016758"/>
          </a:xfrm>
          <a:prstGeom prst="rect">
            <a:avLst/>
          </a:prstGeom>
        </p:spPr>
        <p:txBody>
          <a:bodyPr wrap="square">
            <a:spAutoFit/>
          </a:bodyPr>
          <a:lstStyle/>
          <a:p>
            <a:r>
              <a:rPr lang="en-US" sz="2000" dirty="0">
                <a:latin typeface="Consolas" panose="020B0609020204030204" pitchFamily="49" charset="0"/>
              </a:rPr>
              <a:t>"functions": [</a:t>
            </a:r>
          </a:p>
          <a:p>
            <a:r>
              <a:rPr lang="en-US" sz="2000" dirty="0">
                <a:latin typeface="Consolas" panose="020B0609020204030204" pitchFamily="49" charset="0"/>
              </a:rPr>
              <a:t>  {</a:t>
            </a:r>
          </a:p>
          <a:p>
            <a:r>
              <a:rPr lang="en-US" sz="2000" dirty="0">
                <a:latin typeface="Consolas" panose="020B0609020204030204" pitchFamily="49" charset="0"/>
              </a:rPr>
              <a:t>    "namespace": "contoso",</a:t>
            </a:r>
          </a:p>
          <a:p>
            <a:r>
              <a:rPr lang="en-US" sz="2000" dirty="0">
                <a:latin typeface="Consolas" panose="020B0609020204030204" pitchFamily="49" charset="0"/>
              </a:rPr>
              <a:t>    "members": {</a:t>
            </a:r>
          </a:p>
          <a:p>
            <a:r>
              <a:rPr lang="en-US" sz="2000" dirty="0">
                <a:latin typeface="Consolas" panose="020B0609020204030204" pitchFamily="49" charset="0"/>
              </a:rPr>
              <a:t>      "uniqueName": {</a:t>
            </a:r>
          </a:p>
          <a:p>
            <a:r>
              <a:rPr lang="en-US" sz="2000" dirty="0">
                <a:latin typeface="Consolas" panose="020B0609020204030204" pitchFamily="49" charset="0"/>
              </a:rPr>
              <a:t>        "parameters": [</a:t>
            </a:r>
          </a:p>
          <a:p>
            <a:r>
              <a:rPr lang="en-US" sz="2000" dirty="0">
                <a:latin typeface="Consolas" panose="020B0609020204030204" pitchFamily="49" charset="0"/>
              </a:rPr>
              <a:t>          {</a:t>
            </a:r>
          </a:p>
          <a:p>
            <a:r>
              <a:rPr lang="en-US" sz="2000" dirty="0">
                <a:latin typeface="Consolas" panose="020B0609020204030204" pitchFamily="49" charset="0"/>
              </a:rPr>
              <a:t>            "name": "namePrefix",</a:t>
            </a:r>
          </a:p>
          <a:p>
            <a:r>
              <a:rPr lang="en-US" sz="2000" dirty="0">
                <a:latin typeface="Consolas" panose="020B0609020204030204" pitchFamily="49" charset="0"/>
              </a:rPr>
              <a:t>            "type": "string"</a:t>
            </a:r>
          </a:p>
          <a:p>
            <a:r>
              <a:rPr lang="en-US" sz="2000" dirty="0">
                <a:latin typeface="Consolas" panose="020B0609020204030204" pitchFamily="49" charset="0"/>
              </a:rPr>
              <a:t>          } ],</a:t>
            </a:r>
          </a:p>
          <a:p>
            <a:r>
              <a:rPr lang="en-US" sz="2000" dirty="0">
                <a:latin typeface="Consolas" panose="020B0609020204030204" pitchFamily="49" charset="0"/>
              </a:rPr>
              <a:t>        "output": {</a:t>
            </a:r>
          </a:p>
          <a:p>
            <a:r>
              <a:rPr lang="en-US" sz="2000" dirty="0">
                <a:latin typeface="Consolas" panose="020B0609020204030204" pitchFamily="49" charset="0"/>
              </a:rPr>
              <a:t>          "type": "string",</a:t>
            </a:r>
          </a:p>
          <a:p>
            <a:pPr>
              <a:tabLst>
                <a:tab pos="631825" algn="l"/>
              </a:tabLst>
            </a:pPr>
            <a:r>
              <a:rPr lang="en-US" sz="2000" dirty="0">
                <a:latin typeface="Consolas" panose="020B0609020204030204" pitchFamily="49" charset="0"/>
              </a:rPr>
              <a:t>          "value": "[concat(toLower(parameters('namePrefix’)),</a:t>
            </a:r>
          </a:p>
          <a:p>
            <a:pPr>
              <a:tabLst>
                <a:tab pos="631825" algn="l"/>
              </a:tabLst>
            </a:pPr>
            <a:r>
              <a:rPr lang="en-US" sz="2000" dirty="0">
                <a:latin typeface="Consolas" panose="020B0609020204030204" pitchFamily="49" charset="0"/>
              </a:rPr>
              <a:t> uniqueString(resourceGroup().id))]"</a:t>
            </a:r>
          </a:p>
          <a:p>
            <a:r>
              <a:rPr lang="en-US" sz="2000" dirty="0">
                <a:latin typeface="Consolas" panose="020B0609020204030204" pitchFamily="49" charset="0"/>
              </a:rPr>
              <a:t>        }      }    }   } ],</a:t>
            </a:r>
          </a:p>
        </p:txBody>
      </p:sp>
    </p:spTree>
    <p:extLst>
      <p:ext uri="{BB962C8B-B14F-4D97-AF65-F5344CB8AC3E}">
        <p14:creationId xmlns:p14="http://schemas.microsoft.com/office/powerpoint/2010/main" val="760896766"/>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945B8-4E34-49E1-9802-A6F2C8BBCB0A}"/>
              </a:ext>
            </a:extLst>
          </p:cNvPr>
          <p:cNvSpPr>
            <a:spLocks noGrp="1"/>
          </p:cNvSpPr>
          <p:nvPr>
            <p:ph type="title"/>
          </p:nvPr>
        </p:nvSpPr>
        <p:spPr/>
        <p:txBody>
          <a:bodyPr/>
          <a:lstStyle/>
          <a:p>
            <a:r>
              <a:rPr lang="en-US" dirty="0"/>
              <a:t>Template Resources</a:t>
            </a:r>
          </a:p>
        </p:txBody>
      </p:sp>
      <p:sp>
        <p:nvSpPr>
          <p:cNvPr id="3" name="Text Placeholder 2">
            <a:extLst>
              <a:ext uri="{FF2B5EF4-FFF2-40B4-BE49-F238E27FC236}">
                <a16:creationId xmlns:a16="http://schemas.microsoft.com/office/drawing/2014/main" id="{3634C8ED-D88B-4EC7-A44D-8BE60BE27CA3}"/>
              </a:ext>
            </a:extLst>
          </p:cNvPr>
          <p:cNvSpPr>
            <a:spLocks noGrp="1"/>
          </p:cNvSpPr>
          <p:nvPr>
            <p:ph type="body" sz="quarter" idx="10"/>
          </p:nvPr>
        </p:nvSpPr>
        <p:spPr>
          <a:xfrm>
            <a:off x="584200" y="1435497"/>
            <a:ext cx="4281311" cy="4222694"/>
          </a:xfrm>
        </p:spPr>
        <p:txBody>
          <a:bodyPr/>
          <a:lstStyle/>
          <a:p>
            <a:r>
              <a:rPr lang="en-US" dirty="0"/>
              <a:t>Define the Azure resources that make up your deployment</a:t>
            </a:r>
          </a:p>
          <a:p>
            <a:r>
              <a:rPr lang="en-US" dirty="0"/>
              <a:t>This example that creates a public IP address resource</a:t>
            </a:r>
          </a:p>
          <a:p>
            <a:r>
              <a:rPr lang="en-US" b="1" dirty="0"/>
              <a:t>Name </a:t>
            </a:r>
            <a:r>
              <a:rPr lang="en-US" dirty="0"/>
              <a:t>is a variable</a:t>
            </a:r>
          </a:p>
          <a:p>
            <a:r>
              <a:rPr lang="en-US" b="1" dirty="0"/>
              <a:t>Location </a:t>
            </a:r>
            <a:r>
              <a:rPr lang="en-US" dirty="0"/>
              <a:t>is a parameter</a:t>
            </a:r>
          </a:p>
          <a:p>
            <a:endParaRPr lang="en-US" dirty="0"/>
          </a:p>
        </p:txBody>
      </p:sp>
      <p:sp>
        <p:nvSpPr>
          <p:cNvPr id="4" name="Rectangle 3">
            <a:extLst>
              <a:ext uri="{FF2B5EF4-FFF2-40B4-BE49-F238E27FC236}">
                <a16:creationId xmlns:a16="http://schemas.microsoft.com/office/drawing/2014/main" id="{2E3E9C07-2A03-403A-9DFB-C2FF901AD264}"/>
              </a:ext>
            </a:extLst>
          </p:cNvPr>
          <p:cNvSpPr/>
          <p:nvPr/>
        </p:nvSpPr>
        <p:spPr>
          <a:xfrm>
            <a:off x="5012268" y="1265018"/>
            <a:ext cx="6931376" cy="4093428"/>
          </a:xfrm>
          <a:prstGeom prst="rect">
            <a:avLst/>
          </a:prstGeom>
        </p:spPr>
        <p:txBody>
          <a:bodyPr wrap="square">
            <a:spAutoFit/>
          </a:bodyPr>
          <a:lstStyle/>
          <a:p>
            <a:r>
              <a:rPr lang="en-US" sz="2000" dirty="0">
                <a:latin typeface="Consolas" panose="020B0609020204030204" pitchFamily="49" charset="0"/>
              </a:rPr>
              <a:t>{</a:t>
            </a:r>
          </a:p>
          <a:p>
            <a:r>
              <a:rPr lang="en-US" sz="2000" dirty="0">
                <a:latin typeface="Consolas" panose="020B0609020204030204" pitchFamily="49" charset="0"/>
              </a:rPr>
              <a:t>  "type": "Microsoft.Network/publicIPAddresses",</a:t>
            </a:r>
          </a:p>
          <a:p>
            <a:r>
              <a:rPr lang="en-US" sz="2000" dirty="0">
                <a:latin typeface="Consolas" panose="020B0609020204030204" pitchFamily="49" charset="0"/>
              </a:rPr>
              <a:t>  "name": "[variables('publicIPAddressName')]",</a:t>
            </a:r>
          </a:p>
          <a:p>
            <a:r>
              <a:rPr lang="en-US" sz="2000" dirty="0">
                <a:latin typeface="Consolas" panose="020B0609020204030204" pitchFamily="49" charset="0"/>
              </a:rPr>
              <a:t>  "location": "[parameters('location')]",</a:t>
            </a:r>
          </a:p>
          <a:p>
            <a:r>
              <a:rPr lang="en-US" sz="2000" dirty="0">
                <a:latin typeface="Consolas" panose="020B0609020204030204" pitchFamily="49" charset="0"/>
              </a:rPr>
              <a:t>  "apiVersion": "2018-08-01",</a:t>
            </a:r>
          </a:p>
          <a:p>
            <a:r>
              <a:rPr lang="en-US" sz="2000" dirty="0">
                <a:latin typeface="Consolas" panose="020B0609020204030204" pitchFamily="49" charset="0"/>
              </a:rPr>
              <a:t>  "properties": {</a:t>
            </a:r>
          </a:p>
          <a:p>
            <a:r>
              <a:rPr lang="en-US" sz="2000" dirty="0">
                <a:latin typeface="Consolas" panose="020B0609020204030204" pitchFamily="49" charset="0"/>
              </a:rPr>
              <a:t>    "publicIPAllocationMethod": "Dynamic",</a:t>
            </a:r>
          </a:p>
          <a:p>
            <a:r>
              <a:rPr lang="en-US" sz="2000" dirty="0">
                <a:latin typeface="Consolas" panose="020B0609020204030204" pitchFamily="49" charset="0"/>
              </a:rPr>
              <a:t>    "dnsSettings": {</a:t>
            </a:r>
          </a:p>
          <a:p>
            <a:r>
              <a:rPr lang="en-US" sz="2000" dirty="0">
                <a:latin typeface="Consolas" panose="020B0609020204030204" pitchFamily="49" charset="0"/>
              </a:rPr>
              <a:t>      "domainNameLabel": "[parameters('dnsLabelPrefix')]"</a:t>
            </a:r>
          </a:p>
          <a:p>
            <a:r>
              <a:rPr lang="en-US" sz="2000" dirty="0">
                <a:latin typeface="Consolas" panose="020B0609020204030204" pitchFamily="49" charset="0"/>
              </a:rPr>
              <a:t>    }</a:t>
            </a:r>
          </a:p>
          <a:p>
            <a:r>
              <a:rPr lang="en-US" sz="2000" dirty="0">
                <a:latin typeface="Consolas" panose="020B0609020204030204" pitchFamily="49" charset="0"/>
              </a:rPr>
              <a:t>  }</a:t>
            </a:r>
          </a:p>
          <a:p>
            <a:r>
              <a:rPr lang="en-US" sz="2000" dirty="0">
                <a:latin typeface="Consolas" panose="020B0609020204030204" pitchFamily="49" charset="0"/>
              </a:rPr>
              <a:t>}</a:t>
            </a:r>
          </a:p>
        </p:txBody>
      </p:sp>
    </p:spTree>
    <p:extLst>
      <p:ext uri="{BB962C8B-B14F-4D97-AF65-F5344CB8AC3E}">
        <p14:creationId xmlns:p14="http://schemas.microsoft.com/office/powerpoint/2010/main" val="2181792802"/>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7E68A-1733-4CC8-88DA-D10F425EEF4F}"/>
              </a:ext>
            </a:extLst>
          </p:cNvPr>
          <p:cNvSpPr>
            <a:spLocks noGrp="1"/>
          </p:cNvSpPr>
          <p:nvPr>
            <p:ph type="title"/>
          </p:nvPr>
        </p:nvSpPr>
        <p:spPr/>
        <p:txBody>
          <a:bodyPr/>
          <a:lstStyle/>
          <a:p>
            <a:r>
              <a:rPr lang="en-US" dirty="0"/>
              <a:t>Template Outputs</a:t>
            </a:r>
          </a:p>
        </p:txBody>
      </p:sp>
      <p:sp>
        <p:nvSpPr>
          <p:cNvPr id="3" name="Text Placeholder 2">
            <a:extLst>
              <a:ext uri="{FF2B5EF4-FFF2-40B4-BE49-F238E27FC236}">
                <a16:creationId xmlns:a16="http://schemas.microsoft.com/office/drawing/2014/main" id="{CB7500A6-7B15-4943-A534-0A1B8E57DD3B}"/>
              </a:ext>
            </a:extLst>
          </p:cNvPr>
          <p:cNvSpPr>
            <a:spLocks noGrp="1"/>
          </p:cNvSpPr>
          <p:nvPr>
            <p:ph type="body" sz="quarter" idx="10"/>
          </p:nvPr>
        </p:nvSpPr>
        <p:spPr>
          <a:xfrm>
            <a:off x="584200" y="1435497"/>
            <a:ext cx="4269154" cy="4136517"/>
          </a:xfrm>
        </p:spPr>
        <p:txBody>
          <a:bodyPr/>
          <a:lstStyle/>
          <a:p>
            <a:r>
              <a:rPr lang="en-US" dirty="0"/>
              <a:t>Define any information you'd like to receive when the template runs</a:t>
            </a:r>
          </a:p>
          <a:p>
            <a:r>
              <a:rPr lang="en-US" dirty="0"/>
              <a:t>This example receives a VM's IP address or FQDN</a:t>
            </a:r>
          </a:p>
          <a:p>
            <a:r>
              <a:rPr lang="en-US" b="1" dirty="0"/>
              <a:t>Hostname</a:t>
            </a:r>
            <a:r>
              <a:rPr lang="en-US" dirty="0"/>
              <a:t> is the output</a:t>
            </a:r>
          </a:p>
          <a:p>
            <a:r>
              <a:rPr lang="en-US" dirty="0"/>
              <a:t>The FQDN value is read from the virtual machines public IP address settings</a:t>
            </a:r>
            <a:endParaRPr lang="en-US" b="1" dirty="0"/>
          </a:p>
        </p:txBody>
      </p:sp>
      <p:sp>
        <p:nvSpPr>
          <p:cNvPr id="4" name="Rectangle 3">
            <a:extLst>
              <a:ext uri="{FF2B5EF4-FFF2-40B4-BE49-F238E27FC236}">
                <a16:creationId xmlns:a16="http://schemas.microsoft.com/office/drawing/2014/main" id="{427CBAA9-DA2C-4A00-8A18-B40A8DE86243}"/>
              </a:ext>
            </a:extLst>
          </p:cNvPr>
          <p:cNvSpPr/>
          <p:nvPr/>
        </p:nvSpPr>
        <p:spPr>
          <a:xfrm>
            <a:off x="5826369" y="1839449"/>
            <a:ext cx="5767754" cy="2554545"/>
          </a:xfrm>
          <a:prstGeom prst="rect">
            <a:avLst/>
          </a:prstGeom>
        </p:spPr>
        <p:txBody>
          <a:bodyPr wrap="square">
            <a:spAutoFit/>
          </a:bodyPr>
          <a:lstStyle/>
          <a:p>
            <a:r>
              <a:rPr lang="en-US" sz="2000" dirty="0">
                <a:latin typeface="Consolas" panose="020B0609020204030204" pitchFamily="49" charset="0"/>
              </a:rPr>
              <a:t>"outputs": {</a:t>
            </a:r>
          </a:p>
          <a:p>
            <a:r>
              <a:rPr lang="en-US" sz="2000" dirty="0">
                <a:latin typeface="Consolas" panose="020B0609020204030204" pitchFamily="49" charset="0"/>
              </a:rPr>
              <a:t>  "hostname": {</a:t>
            </a:r>
          </a:p>
          <a:p>
            <a:r>
              <a:rPr lang="en-US" sz="2000" dirty="0">
                <a:latin typeface="Consolas" panose="020B0609020204030204" pitchFamily="49" charset="0"/>
              </a:rPr>
              <a:t>    "type": "string",</a:t>
            </a:r>
          </a:p>
          <a:p>
            <a:r>
              <a:rPr lang="en-US" sz="2000" dirty="0">
                <a:latin typeface="Consolas" panose="020B0609020204030204" pitchFamily="49" charset="0"/>
              </a:rPr>
              <a:t>    "value": "[reference(variables(</a:t>
            </a:r>
          </a:p>
          <a:p>
            <a:r>
              <a:rPr lang="en-US" sz="2000" dirty="0">
                <a:latin typeface="Consolas" panose="020B0609020204030204" pitchFamily="49" charset="0"/>
              </a:rPr>
              <a:t>	'publicIPAddressName’)).</a:t>
            </a:r>
          </a:p>
          <a:p>
            <a:r>
              <a:rPr lang="en-US" sz="2000" dirty="0">
                <a:latin typeface="Consolas" panose="020B0609020204030204" pitchFamily="49" charset="0"/>
              </a:rPr>
              <a:t>	dnsSettings.fqdn]"</a:t>
            </a:r>
          </a:p>
          <a:p>
            <a:r>
              <a:rPr lang="en-US" sz="2000" dirty="0">
                <a:latin typeface="Consolas" panose="020B0609020204030204" pitchFamily="49" charset="0"/>
              </a:rPr>
              <a:t>  }</a:t>
            </a:r>
          </a:p>
          <a:p>
            <a:r>
              <a:rPr lang="en-US" sz="2000" dirty="0">
                <a:latin typeface="Consolas" panose="020B0609020204030204" pitchFamily="49" charset="0"/>
              </a:rPr>
              <a:t>}</a:t>
            </a:r>
          </a:p>
        </p:txBody>
      </p:sp>
    </p:spTree>
    <p:extLst>
      <p:ext uri="{BB962C8B-B14F-4D97-AF65-F5344CB8AC3E}">
        <p14:creationId xmlns:p14="http://schemas.microsoft.com/office/powerpoint/2010/main" val="3699526117"/>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4B955-E420-4B26-B888-C33E9BBB8DB4}"/>
              </a:ext>
            </a:extLst>
          </p:cNvPr>
          <p:cNvSpPr>
            <a:spLocks noGrp="1"/>
          </p:cNvSpPr>
          <p:nvPr>
            <p:ph type="title"/>
          </p:nvPr>
        </p:nvSpPr>
        <p:spPr/>
        <p:txBody>
          <a:bodyPr/>
          <a:lstStyle/>
          <a:p>
            <a:r>
              <a:rPr lang="en-US" dirty="0"/>
              <a:t>QuickStart Templates</a:t>
            </a:r>
          </a:p>
        </p:txBody>
      </p:sp>
      <p:sp>
        <p:nvSpPr>
          <p:cNvPr id="3" name="Text Placeholder 2">
            <a:extLst>
              <a:ext uri="{FF2B5EF4-FFF2-40B4-BE49-F238E27FC236}">
                <a16:creationId xmlns:a16="http://schemas.microsoft.com/office/drawing/2014/main" id="{493F4D70-4F38-4DFA-9B84-08B86F453FB6}"/>
              </a:ext>
            </a:extLst>
          </p:cNvPr>
          <p:cNvSpPr>
            <a:spLocks noGrp="1"/>
          </p:cNvSpPr>
          <p:nvPr>
            <p:ph type="body" sz="quarter" idx="10"/>
          </p:nvPr>
        </p:nvSpPr>
        <p:spPr>
          <a:xfrm>
            <a:off x="584200" y="1435497"/>
            <a:ext cx="4867031" cy="3102388"/>
          </a:xfrm>
        </p:spPr>
        <p:txBody>
          <a:bodyPr/>
          <a:lstStyle/>
          <a:p>
            <a:r>
              <a:rPr lang="en-US" dirty="0"/>
              <a:t>Resource Manager templates provided by the Azure community</a:t>
            </a:r>
          </a:p>
          <a:p>
            <a:r>
              <a:rPr lang="en-US" dirty="0"/>
              <a:t>Provides everything you need to deploy your solution or  serves as a starting point for your template</a:t>
            </a:r>
          </a:p>
        </p:txBody>
      </p:sp>
      <p:pic>
        <p:nvPicPr>
          <p:cNvPr id="4" name="Picture 3" descr="Screenshot of the QuickStart templates page. A template to create a storage account is shown. ">
            <a:extLst>
              <a:ext uri="{FF2B5EF4-FFF2-40B4-BE49-F238E27FC236}">
                <a16:creationId xmlns:a16="http://schemas.microsoft.com/office/drawing/2014/main" id="{69AE4533-D40C-4B3F-8DDD-17A1B3E6AE18}"/>
              </a:ext>
            </a:extLst>
          </p:cNvPr>
          <p:cNvPicPr>
            <a:picLocks noChangeAspect="1"/>
          </p:cNvPicPr>
          <p:nvPr/>
        </p:nvPicPr>
        <p:blipFill>
          <a:blip r:embed="rId3"/>
          <a:stretch>
            <a:fillRect/>
          </a:stretch>
        </p:blipFill>
        <p:spPr>
          <a:xfrm>
            <a:off x="5652722" y="1367936"/>
            <a:ext cx="5523923" cy="4200526"/>
          </a:xfrm>
          <a:prstGeom prst="rect">
            <a:avLst/>
          </a:prstGeom>
          <a:ln>
            <a:solidFill>
              <a:schemeClr val="tx1"/>
            </a:solidFill>
          </a:ln>
        </p:spPr>
      </p:pic>
      <p:sp>
        <p:nvSpPr>
          <p:cNvPr id="5" name="Rectangle 4">
            <a:extLst>
              <a:ext uri="{FF2B5EF4-FFF2-40B4-BE49-F238E27FC236}">
                <a16:creationId xmlns:a16="http://schemas.microsoft.com/office/drawing/2014/main" id="{EF6C3EAF-75AA-473F-9284-F0FD553BBFD9}"/>
              </a:ext>
            </a:extLst>
          </p:cNvPr>
          <p:cNvSpPr/>
          <p:nvPr/>
        </p:nvSpPr>
        <p:spPr>
          <a:xfrm>
            <a:off x="663929" y="5908165"/>
            <a:ext cx="9140066" cy="523220"/>
          </a:xfrm>
          <a:prstGeom prst="rect">
            <a:avLst/>
          </a:prstGeom>
        </p:spPr>
        <p:txBody>
          <a:bodyPr wrap="none">
            <a:spAutoFit/>
          </a:bodyPr>
          <a:lstStyle/>
          <a:p>
            <a:r>
              <a:rPr lang="en-US" sz="2800" dirty="0"/>
              <a:t>https://azure.microsoft.com/en-us/resources/templates/ </a:t>
            </a:r>
          </a:p>
        </p:txBody>
      </p:sp>
    </p:spTree>
    <p:extLst>
      <p:ext uri="{BB962C8B-B14F-4D97-AF65-F5344CB8AC3E}">
        <p14:creationId xmlns:p14="http://schemas.microsoft.com/office/powerpoint/2010/main" val="584511495"/>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C7C15-818F-403E-8351-B8AD7A73A29C}"/>
              </a:ext>
            </a:extLst>
          </p:cNvPr>
          <p:cNvSpPr>
            <a:spLocks noGrp="1"/>
          </p:cNvSpPr>
          <p:nvPr>
            <p:ph type="title"/>
          </p:nvPr>
        </p:nvSpPr>
        <p:spPr/>
        <p:txBody>
          <a:bodyPr/>
          <a:lstStyle/>
          <a:p>
            <a:r>
              <a:rPr lang="en-US" dirty="0"/>
              <a:t>Demonstration – QuickStart Templates</a:t>
            </a:r>
          </a:p>
        </p:txBody>
      </p:sp>
      <p:sp>
        <p:nvSpPr>
          <p:cNvPr id="3" name="Text Placeholder 2">
            <a:extLst>
              <a:ext uri="{FF2B5EF4-FFF2-40B4-BE49-F238E27FC236}">
                <a16:creationId xmlns:a16="http://schemas.microsoft.com/office/drawing/2014/main" id="{6A9FFD95-5BE0-48ED-BCCD-AA990509CC5B}"/>
              </a:ext>
            </a:extLst>
          </p:cNvPr>
          <p:cNvSpPr>
            <a:spLocks noGrp="1"/>
          </p:cNvSpPr>
          <p:nvPr>
            <p:ph type="body" sz="quarter" idx="10"/>
          </p:nvPr>
        </p:nvSpPr>
        <p:spPr>
          <a:xfrm>
            <a:off x="584200" y="1435497"/>
            <a:ext cx="11018520" cy="861774"/>
          </a:xfrm>
        </p:spPr>
        <p:txBody>
          <a:bodyPr/>
          <a:lstStyle/>
          <a:p>
            <a:pPr>
              <a:spcBef>
                <a:spcPts val="0"/>
              </a:spcBef>
            </a:pPr>
            <a:r>
              <a:rPr lang="en-US" dirty="0"/>
              <a:t>Explore the QuickStart gallery</a:t>
            </a:r>
          </a:p>
          <a:p>
            <a:pPr>
              <a:spcBef>
                <a:spcPts val="0"/>
              </a:spcBef>
            </a:pPr>
            <a:r>
              <a:rPr lang="en-US" dirty="0"/>
              <a:t>Explore a template</a:t>
            </a:r>
          </a:p>
        </p:txBody>
      </p:sp>
    </p:spTree>
    <p:extLst>
      <p:ext uri="{BB962C8B-B14F-4D97-AF65-F5344CB8AC3E}">
        <p14:creationId xmlns:p14="http://schemas.microsoft.com/office/powerpoint/2010/main" val="3504811312"/>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406A8-7297-4381-A5CF-82B697D2A49A}"/>
              </a:ext>
            </a:extLst>
          </p:cNvPr>
          <p:cNvSpPr>
            <a:spLocks noGrp="1"/>
          </p:cNvSpPr>
          <p:nvPr>
            <p:ph type="title"/>
          </p:nvPr>
        </p:nvSpPr>
        <p:spPr/>
        <p:txBody>
          <a:bodyPr/>
          <a:lstStyle/>
          <a:p>
            <a:r>
              <a:rPr lang="en-US" dirty="0"/>
              <a:t>Demonstration – Run Templates with PowerShell</a:t>
            </a:r>
          </a:p>
        </p:txBody>
      </p:sp>
      <p:sp>
        <p:nvSpPr>
          <p:cNvPr id="3" name="Text Placeholder 2">
            <a:extLst>
              <a:ext uri="{FF2B5EF4-FFF2-40B4-BE49-F238E27FC236}">
                <a16:creationId xmlns:a16="http://schemas.microsoft.com/office/drawing/2014/main" id="{CE207BC8-50D5-4917-82CB-53B5DF303BA1}"/>
              </a:ext>
            </a:extLst>
          </p:cNvPr>
          <p:cNvSpPr>
            <a:spLocks noGrp="1"/>
          </p:cNvSpPr>
          <p:nvPr>
            <p:ph type="body" sz="quarter" idx="10"/>
          </p:nvPr>
        </p:nvSpPr>
        <p:spPr>
          <a:xfrm>
            <a:off x="584200" y="1435497"/>
            <a:ext cx="11018520" cy="1723549"/>
          </a:xfrm>
        </p:spPr>
        <p:txBody>
          <a:bodyPr/>
          <a:lstStyle/>
          <a:p>
            <a:pPr>
              <a:spcBef>
                <a:spcPts val="0"/>
              </a:spcBef>
            </a:pPr>
            <a:r>
              <a:rPr lang="en-US" dirty="0"/>
              <a:t>Connect to your subscription</a:t>
            </a:r>
          </a:p>
          <a:p>
            <a:pPr>
              <a:spcBef>
                <a:spcPts val="0"/>
              </a:spcBef>
            </a:pPr>
            <a:r>
              <a:rPr lang="en-US" dirty="0"/>
              <a:t>Create the resource group</a:t>
            </a:r>
          </a:p>
          <a:p>
            <a:pPr>
              <a:spcBef>
                <a:spcPts val="0"/>
              </a:spcBef>
            </a:pPr>
            <a:r>
              <a:rPr lang="en-US" dirty="0"/>
              <a:t>Deploy the template into the resource group</a:t>
            </a:r>
          </a:p>
          <a:p>
            <a:pPr>
              <a:spcBef>
                <a:spcPts val="0"/>
              </a:spcBef>
            </a:pPr>
            <a:r>
              <a:rPr lang="en-US" dirty="0"/>
              <a:t>Verify the template deployed</a:t>
            </a:r>
          </a:p>
        </p:txBody>
      </p:sp>
    </p:spTree>
    <p:extLst>
      <p:ext uri="{BB962C8B-B14F-4D97-AF65-F5344CB8AC3E}">
        <p14:creationId xmlns:p14="http://schemas.microsoft.com/office/powerpoint/2010/main" val="2792913724"/>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605313" y="2969388"/>
            <a:ext cx="9308592" cy="498598"/>
          </a:xfrm>
        </p:spPr>
        <p:txBody>
          <a:bodyPr/>
          <a:lstStyle/>
          <a:p>
            <a:r>
              <a:rPr lang="en-US" dirty="0"/>
              <a:t>Lesson 05: Module 03 Lab and Module</a:t>
            </a:r>
          </a:p>
        </p:txBody>
      </p:sp>
    </p:spTree>
    <p:extLst>
      <p:ext uri="{BB962C8B-B14F-4D97-AF65-F5344CB8AC3E}">
        <p14:creationId xmlns:p14="http://schemas.microsoft.com/office/powerpoint/2010/main" val="3194727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72A81-8C75-4163-9D28-302E0F8DD1CA}"/>
              </a:ext>
            </a:extLst>
          </p:cNvPr>
          <p:cNvSpPr>
            <a:spLocks noGrp="1"/>
          </p:cNvSpPr>
          <p:nvPr>
            <p:ph type="title"/>
          </p:nvPr>
        </p:nvSpPr>
        <p:spPr/>
        <p:txBody>
          <a:bodyPr/>
          <a:lstStyle/>
          <a:p>
            <a:r>
              <a:rPr lang="en-US" dirty="0"/>
              <a:t>Resource Manager Overview</a:t>
            </a:r>
          </a:p>
        </p:txBody>
      </p:sp>
      <p:sp>
        <p:nvSpPr>
          <p:cNvPr id="3" name="Text Placeholder 2">
            <a:extLst>
              <a:ext uri="{FF2B5EF4-FFF2-40B4-BE49-F238E27FC236}">
                <a16:creationId xmlns:a16="http://schemas.microsoft.com/office/drawing/2014/main" id="{01AE166B-BDB6-4E58-A02A-84513FDED0E7}"/>
              </a:ext>
            </a:extLst>
          </p:cNvPr>
          <p:cNvSpPr>
            <a:spLocks noGrp="1"/>
          </p:cNvSpPr>
          <p:nvPr>
            <p:ph type="body" sz="quarter" idx="10"/>
          </p:nvPr>
        </p:nvSpPr>
        <p:spPr>
          <a:xfrm>
            <a:off x="584200" y="1435497"/>
            <a:ext cx="11018520" cy="4050340"/>
          </a:xfrm>
        </p:spPr>
        <p:txBody>
          <a:bodyPr/>
          <a:lstStyle/>
          <a:p>
            <a:r>
              <a:rPr lang="en-US" dirty="0"/>
              <a:t>Resource Manager</a:t>
            </a:r>
          </a:p>
          <a:p>
            <a:r>
              <a:rPr lang="en-US" dirty="0"/>
              <a:t>Terminology</a:t>
            </a:r>
          </a:p>
          <a:p>
            <a:r>
              <a:rPr lang="en-US" dirty="0"/>
              <a:t>Resource Group Deployments</a:t>
            </a:r>
          </a:p>
          <a:p>
            <a:r>
              <a:rPr lang="en-US" dirty="0"/>
              <a:t>Resource Manager Locks</a:t>
            </a:r>
          </a:p>
          <a:p>
            <a:r>
              <a:rPr lang="en-US" dirty="0"/>
              <a:t>Moving Resources</a:t>
            </a:r>
          </a:p>
          <a:p>
            <a:r>
              <a:rPr lang="en-US" dirty="0"/>
              <a:t>Removing Resources and Resource Groups</a:t>
            </a:r>
          </a:p>
          <a:p>
            <a:r>
              <a:rPr lang="en-US" dirty="0">
                <a:solidFill>
                  <a:schemeClr val="tx1"/>
                </a:solidFill>
              </a:rPr>
              <a:t>Resource Limits</a:t>
            </a:r>
          </a:p>
          <a:p>
            <a:r>
              <a:rPr lang="en-US" dirty="0"/>
              <a:t>Demonstration- Resource Groups</a:t>
            </a:r>
          </a:p>
        </p:txBody>
      </p:sp>
    </p:spTree>
    <p:extLst>
      <p:ext uri="{BB962C8B-B14F-4D97-AF65-F5344CB8AC3E}">
        <p14:creationId xmlns:p14="http://schemas.microsoft.com/office/powerpoint/2010/main" val="3610533364"/>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a:xfrm>
            <a:off x="588263" y="457200"/>
            <a:ext cx="11399520" cy="1661993"/>
          </a:xfrm>
        </p:spPr>
        <p:txBody>
          <a:bodyPr/>
          <a:lstStyle/>
          <a:p>
            <a:r>
              <a:rPr lang="en-US" dirty="0">
                <a:cs typeface="Segoe UI"/>
              </a:rPr>
              <a:t>Lab 03a - Manage Azure resources with the Azure Portal</a:t>
            </a:r>
          </a:p>
          <a:p>
            <a:endParaRPr lang="en-US" dirty="0">
              <a:solidFill>
                <a:schemeClr val="tx1"/>
              </a:solidFill>
              <a:cs typeface="Segoe UI"/>
            </a:endParaRPr>
          </a:p>
        </p:txBody>
      </p:sp>
      <p:sp>
        <p:nvSpPr>
          <p:cNvPr id="5" name="Text Placeholder 4">
            <a:extLst>
              <a:ext uri="{FF2B5EF4-FFF2-40B4-BE49-F238E27FC236}">
                <a16:creationId xmlns:a16="http://schemas.microsoft.com/office/drawing/2014/main" id="{C7E52C1D-DDA7-4A55-AE90-67099E46B37E}"/>
              </a:ext>
            </a:extLst>
          </p:cNvPr>
          <p:cNvSpPr>
            <a:spLocks noGrp="1"/>
          </p:cNvSpPr>
          <p:nvPr>
            <p:ph type="body" sz="quarter" idx="10"/>
          </p:nvPr>
        </p:nvSpPr>
        <p:spPr>
          <a:xfrm>
            <a:off x="586390" y="1434370"/>
            <a:ext cx="11018520" cy="4949047"/>
          </a:xfrm>
        </p:spPr>
        <p:txBody>
          <a:bodyPr vert="horz" wrap="square" lIns="0" tIns="0" rIns="0" bIns="0" rtlCol="0" anchor="t">
            <a:spAutoFit/>
          </a:bodyPr>
          <a:lstStyle/>
          <a:p>
            <a:r>
              <a:rPr lang="en-US" sz="2400" b="1" dirty="0">
                <a:latin typeface="Segoe UI Semilight"/>
                <a:cs typeface="Segoe UI Semilight"/>
              </a:rPr>
              <a:t>Lab scenario</a:t>
            </a:r>
          </a:p>
          <a:p>
            <a:r>
              <a:rPr lang="en-US" sz="2400" dirty="0">
                <a:latin typeface="Segoe UI Semilight"/>
                <a:cs typeface="Segoe UI Semilight"/>
              </a:rPr>
              <a:t>You need to explore the basic Azure administration capabilities associated with provisioning resources and organizing them based on resource groups, including moving resources between resource groups. You also want to explore options for protecting disk resources from being accidentally deleted, while still allowing for modifying their performance characteristics and size.</a:t>
            </a:r>
          </a:p>
          <a:p>
            <a:endParaRPr lang="en-US" sz="2400" dirty="0">
              <a:latin typeface="Segoe UI Semilight"/>
              <a:cs typeface="Segoe UI Semilight"/>
            </a:endParaRPr>
          </a:p>
          <a:p>
            <a:r>
              <a:rPr lang="en-US" sz="2400" b="1" dirty="0">
                <a:latin typeface="Segoe UI Semilight"/>
                <a:cs typeface="Segoe UI Semilight"/>
              </a:rPr>
              <a:t>Objectives</a:t>
            </a:r>
          </a:p>
          <a:p>
            <a:pPr marL="285750" indent="-285750">
              <a:buFont typeface="Arial"/>
              <a:buChar char="•"/>
            </a:pPr>
            <a:r>
              <a:rPr lang="en-US" sz="2400" dirty="0">
                <a:latin typeface="Segoe UI Semilight"/>
                <a:cs typeface="Segoe UI Semilight"/>
              </a:rPr>
              <a:t>Task 1: Create resource groups and deploy resources to resource groups</a:t>
            </a:r>
          </a:p>
          <a:p>
            <a:pPr marL="285750" indent="-285750">
              <a:buFont typeface="Arial"/>
              <a:buChar char="•"/>
            </a:pPr>
            <a:r>
              <a:rPr lang="en-US" sz="2400" dirty="0">
                <a:latin typeface="Segoe UI Semilight"/>
                <a:cs typeface="Segoe UI Semilight"/>
              </a:rPr>
              <a:t>Task 2: Move resources between resource groups</a:t>
            </a:r>
          </a:p>
          <a:p>
            <a:pPr marL="285750" indent="-285750">
              <a:buFont typeface="Arial"/>
              <a:buChar char="•"/>
            </a:pPr>
            <a:r>
              <a:rPr lang="en-US" sz="2400" dirty="0">
                <a:latin typeface="Segoe UI Semilight"/>
                <a:cs typeface="Segoe UI Semilight"/>
              </a:rPr>
              <a:t>Task 3: Implement and test resource locks</a:t>
            </a:r>
          </a:p>
          <a:p>
            <a:endParaRPr lang="en-US" sz="2400" dirty="0"/>
          </a:p>
        </p:txBody>
      </p:sp>
    </p:spTree>
    <p:extLst>
      <p:ext uri="{BB962C8B-B14F-4D97-AF65-F5344CB8AC3E}">
        <p14:creationId xmlns:p14="http://schemas.microsoft.com/office/powerpoint/2010/main" val="3091649004"/>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407AE-A6B7-4784-B893-09F651E3CE88}"/>
              </a:ext>
            </a:extLst>
          </p:cNvPr>
          <p:cNvSpPr>
            <a:spLocks noGrp="1"/>
          </p:cNvSpPr>
          <p:nvPr>
            <p:ph type="title"/>
          </p:nvPr>
        </p:nvSpPr>
        <p:spPr>
          <a:xfrm>
            <a:off x="588263" y="457200"/>
            <a:ext cx="11018520" cy="553998"/>
          </a:xfrm>
        </p:spPr>
        <p:txBody>
          <a:bodyPr/>
          <a:lstStyle/>
          <a:p>
            <a:r>
              <a:rPr lang="en-US" b="1" dirty="0">
                <a:ea typeface="+mj-lt"/>
                <a:cs typeface="+mj-lt"/>
              </a:rPr>
              <a:t>Lab 03b - Manage Azure resources with Templates</a:t>
            </a:r>
            <a:endParaRPr lang="en-US" dirty="0"/>
          </a:p>
        </p:txBody>
      </p:sp>
      <p:sp>
        <p:nvSpPr>
          <p:cNvPr id="3" name="Text Placeholder 2">
            <a:extLst>
              <a:ext uri="{FF2B5EF4-FFF2-40B4-BE49-F238E27FC236}">
                <a16:creationId xmlns:a16="http://schemas.microsoft.com/office/drawing/2014/main" id="{631FB16D-E58A-443B-B29B-043C251204EB}"/>
              </a:ext>
            </a:extLst>
          </p:cNvPr>
          <p:cNvSpPr>
            <a:spLocks noGrp="1"/>
          </p:cNvSpPr>
          <p:nvPr>
            <p:ph type="body" sz="quarter" idx="10"/>
          </p:nvPr>
        </p:nvSpPr>
        <p:spPr>
          <a:xfrm>
            <a:off x="586390" y="1434370"/>
            <a:ext cx="11018520" cy="4136517"/>
          </a:xfrm>
        </p:spPr>
        <p:txBody>
          <a:bodyPr vert="horz" wrap="square" lIns="0" tIns="0" rIns="0" bIns="0" rtlCol="0" anchor="t">
            <a:spAutoFit/>
          </a:bodyPr>
          <a:lstStyle/>
          <a:p>
            <a:r>
              <a:rPr lang="en-US" sz="2400" b="1" dirty="0">
                <a:latin typeface="Segoe UI Semilight"/>
                <a:cs typeface="Segoe UI Semilight"/>
              </a:rPr>
              <a:t>Lab scenario</a:t>
            </a:r>
          </a:p>
          <a:p>
            <a:r>
              <a:rPr lang="en-US" sz="2400" dirty="0">
                <a:latin typeface="Segoe UI Semilight"/>
                <a:cs typeface="Segoe UI Semilight"/>
              </a:rPr>
              <a:t>Now that you explored the basic Azure administration capabilities associated with provisioning resources and organizing them based on resource groups by using the Azure portal, you need to carry out the equivalent task by using Azure Resource Manager templates.</a:t>
            </a:r>
          </a:p>
          <a:p>
            <a:endParaRPr lang="en-US" sz="2400" dirty="0">
              <a:latin typeface="Segoe UI Semilight"/>
              <a:cs typeface="Segoe UI Semilight"/>
            </a:endParaRPr>
          </a:p>
          <a:p>
            <a:r>
              <a:rPr lang="en-US" sz="2400" b="1" dirty="0">
                <a:latin typeface="Segoe UI Semilight"/>
                <a:cs typeface="Segoe UI Semilight"/>
              </a:rPr>
              <a:t>Objectives</a:t>
            </a:r>
          </a:p>
          <a:p>
            <a:pPr marL="285750" indent="-285750">
              <a:buFont typeface="Arial"/>
              <a:buChar char="•"/>
            </a:pPr>
            <a:r>
              <a:rPr lang="en-US" sz="2400" dirty="0">
                <a:latin typeface="Segoe UI Semilight"/>
                <a:cs typeface="Segoe UI Semilight"/>
              </a:rPr>
              <a:t>Task 1: Review an ARM template for deployment of an Azure managed disk.</a:t>
            </a:r>
          </a:p>
          <a:p>
            <a:pPr marL="285750" indent="-285750">
              <a:buFont typeface="Arial"/>
              <a:buChar char="•"/>
            </a:pPr>
            <a:r>
              <a:rPr lang="en-US" sz="2400" dirty="0">
                <a:latin typeface="Segoe UI Semilight"/>
                <a:cs typeface="Segoe UI Semilight"/>
              </a:rPr>
              <a:t>Task 2: Create an Azure managed disk by using an ARM template.</a:t>
            </a:r>
          </a:p>
          <a:p>
            <a:pPr marL="285750" indent="-285750">
              <a:buFont typeface="Arial"/>
              <a:buChar char="•"/>
            </a:pPr>
            <a:r>
              <a:rPr lang="en-US" sz="2400" dirty="0">
                <a:latin typeface="Segoe UI Semilight"/>
                <a:cs typeface="Segoe UI Semilight"/>
              </a:rPr>
              <a:t>Task 3: Review the ARM template-based deployment of the managed disk.</a:t>
            </a:r>
          </a:p>
        </p:txBody>
      </p:sp>
    </p:spTree>
    <p:extLst>
      <p:ext uri="{BB962C8B-B14F-4D97-AF65-F5344CB8AC3E}">
        <p14:creationId xmlns:p14="http://schemas.microsoft.com/office/powerpoint/2010/main" val="3684371216"/>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0AD6F-9FE5-400C-8887-18C14BE28A5E}"/>
              </a:ext>
            </a:extLst>
          </p:cNvPr>
          <p:cNvSpPr>
            <a:spLocks noGrp="1"/>
          </p:cNvSpPr>
          <p:nvPr>
            <p:ph type="title"/>
          </p:nvPr>
        </p:nvSpPr>
        <p:spPr>
          <a:xfrm>
            <a:off x="588263" y="457200"/>
            <a:ext cx="11018520" cy="553998"/>
          </a:xfrm>
        </p:spPr>
        <p:txBody>
          <a:bodyPr/>
          <a:lstStyle/>
          <a:p>
            <a:r>
              <a:rPr lang="en-US" b="1" dirty="0">
                <a:ea typeface="+mj-lt"/>
                <a:cs typeface="+mj-lt"/>
              </a:rPr>
              <a:t>Lab 03c - Manage Azure resources with PowerShell</a:t>
            </a:r>
            <a:endParaRPr lang="en-US" dirty="0"/>
          </a:p>
        </p:txBody>
      </p:sp>
      <p:sp>
        <p:nvSpPr>
          <p:cNvPr id="3" name="Text Placeholder 2">
            <a:extLst>
              <a:ext uri="{FF2B5EF4-FFF2-40B4-BE49-F238E27FC236}">
                <a16:creationId xmlns:a16="http://schemas.microsoft.com/office/drawing/2014/main" id="{387A5125-405B-47F1-9C0B-15824665A0C7}"/>
              </a:ext>
            </a:extLst>
          </p:cNvPr>
          <p:cNvSpPr>
            <a:spLocks noGrp="1"/>
          </p:cNvSpPr>
          <p:nvPr>
            <p:ph type="body" sz="quarter" idx="10"/>
          </p:nvPr>
        </p:nvSpPr>
        <p:spPr>
          <a:xfrm>
            <a:off x="586390" y="1434370"/>
            <a:ext cx="11018520" cy="5318379"/>
          </a:xfrm>
        </p:spPr>
        <p:txBody>
          <a:bodyPr vert="horz" wrap="square" lIns="0" tIns="0" rIns="0" bIns="0" rtlCol="0" anchor="t">
            <a:spAutoFit/>
          </a:bodyPr>
          <a:lstStyle/>
          <a:p>
            <a:r>
              <a:rPr lang="en-US" sz="2400" b="1" dirty="0">
                <a:latin typeface="Segoe UI Semilight"/>
                <a:cs typeface="Segoe UI Semilight"/>
              </a:rPr>
              <a:t>Lab scenario</a:t>
            </a:r>
          </a:p>
          <a:p>
            <a:r>
              <a:rPr lang="en-US" sz="2400" dirty="0">
                <a:latin typeface="Segoe UI Semilight"/>
                <a:cs typeface="Segoe UI Semilight"/>
              </a:rPr>
              <a:t>Now that you explored the basic Azure administration capabilities associated with provisioning resources and organizing them based on resource groups by using the Azure portal and Azure Resource Manager templates, you want the equivalent tasks with Azure PowerShell. To avoid installing Azure PowerShell modules, you will leverage the Azure Cloud Shell.</a:t>
            </a:r>
          </a:p>
          <a:p>
            <a:endParaRPr lang="en-US" sz="2400" dirty="0">
              <a:latin typeface="Segoe UI Semilight"/>
              <a:cs typeface="Segoe UI Semilight"/>
            </a:endParaRPr>
          </a:p>
          <a:p>
            <a:r>
              <a:rPr lang="en-US" sz="2400" b="1" dirty="0">
                <a:latin typeface="Segoe UI Semilight"/>
                <a:cs typeface="Segoe UI Semilight"/>
              </a:rPr>
              <a:t>Objectives</a:t>
            </a:r>
          </a:p>
          <a:p>
            <a:pPr marL="285750" indent="-285750">
              <a:buFont typeface="Arial"/>
              <a:buChar char="•"/>
            </a:pPr>
            <a:r>
              <a:rPr lang="en-US" sz="2400" dirty="0">
                <a:latin typeface="Segoe UI Semilight"/>
                <a:cs typeface="Segoe UI Semilight"/>
              </a:rPr>
              <a:t>Task 1: Start a PowerShell session in Azure Cloud Shell</a:t>
            </a:r>
          </a:p>
          <a:p>
            <a:pPr marL="285750" indent="-285750">
              <a:buFont typeface="Arial"/>
              <a:buChar char="•"/>
            </a:pPr>
            <a:r>
              <a:rPr lang="en-US" sz="2400" dirty="0">
                <a:latin typeface="Segoe UI Semilight"/>
                <a:cs typeface="Segoe UI Semilight"/>
              </a:rPr>
              <a:t>Task 2: Create a resource group and an Azure managed disk with Azure PowerShell</a:t>
            </a:r>
          </a:p>
          <a:p>
            <a:pPr marL="285750" indent="-285750">
              <a:buFont typeface="Arial"/>
              <a:buChar char="•"/>
            </a:pPr>
            <a:r>
              <a:rPr lang="en-US" sz="2400" dirty="0">
                <a:latin typeface="Segoe UI Semilight"/>
                <a:cs typeface="Segoe UI Semilight"/>
              </a:rPr>
              <a:t>Task 3: Configure the managed disk by using Azure PowerShell</a:t>
            </a:r>
          </a:p>
          <a:p>
            <a:endParaRPr lang="en-US" sz="2400" dirty="0"/>
          </a:p>
        </p:txBody>
      </p:sp>
    </p:spTree>
    <p:extLst>
      <p:ext uri="{BB962C8B-B14F-4D97-AF65-F5344CB8AC3E}">
        <p14:creationId xmlns:p14="http://schemas.microsoft.com/office/powerpoint/2010/main" val="1421417340"/>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6F0F4-E2B2-4BCF-AEC7-0BE45CE03A1A}"/>
              </a:ext>
            </a:extLst>
          </p:cNvPr>
          <p:cNvSpPr>
            <a:spLocks noGrp="1"/>
          </p:cNvSpPr>
          <p:nvPr>
            <p:ph type="title"/>
          </p:nvPr>
        </p:nvSpPr>
        <p:spPr>
          <a:xfrm>
            <a:off x="588263" y="457200"/>
            <a:ext cx="11018520" cy="553998"/>
          </a:xfrm>
        </p:spPr>
        <p:txBody>
          <a:bodyPr/>
          <a:lstStyle/>
          <a:p>
            <a:r>
              <a:rPr lang="en-US" dirty="0">
                <a:cs typeface="Segoe UI"/>
              </a:rPr>
              <a:t>Lab 03d - Manage Azure resources with the Azure CLI</a:t>
            </a:r>
          </a:p>
        </p:txBody>
      </p:sp>
      <p:sp>
        <p:nvSpPr>
          <p:cNvPr id="3" name="Text Placeholder 2">
            <a:extLst>
              <a:ext uri="{FF2B5EF4-FFF2-40B4-BE49-F238E27FC236}">
                <a16:creationId xmlns:a16="http://schemas.microsoft.com/office/drawing/2014/main" id="{25444DDA-1495-4CE2-A653-6D5929BEE847}"/>
              </a:ext>
            </a:extLst>
          </p:cNvPr>
          <p:cNvSpPr>
            <a:spLocks noGrp="1"/>
          </p:cNvSpPr>
          <p:nvPr>
            <p:ph type="body" sz="quarter" idx="10"/>
          </p:nvPr>
        </p:nvSpPr>
        <p:spPr>
          <a:xfrm>
            <a:off x="586390" y="1434370"/>
            <a:ext cx="11018520" cy="5096780"/>
          </a:xfrm>
        </p:spPr>
        <p:txBody>
          <a:bodyPr vert="horz" wrap="square" lIns="0" tIns="0" rIns="0" bIns="0" rtlCol="0" anchor="t">
            <a:spAutoFit/>
          </a:bodyPr>
          <a:lstStyle/>
          <a:p>
            <a:r>
              <a:rPr lang="en-US" sz="2400" b="1" dirty="0">
                <a:latin typeface="Segoe UI Semilight"/>
                <a:cs typeface="Segoe UI Semilight"/>
              </a:rPr>
              <a:t>Lab scenario</a:t>
            </a:r>
          </a:p>
          <a:p>
            <a:r>
              <a:rPr lang="en-US" sz="2400" dirty="0">
                <a:latin typeface="Segoe UI Semilight"/>
                <a:cs typeface="Segoe UI Semilight"/>
              </a:rPr>
              <a:t>Now that you explored the basic Azure administration capabilities associated with provisioning resources and organizing them based on resource groups by using the Azure portal, Azure Resource Manager templates, and Azure PowerShell, you need to carry out the equivalent task by using Azure CLI. To avoid installing Azure CLI, you will leverage Bash environment available in Azure Cloud Shell.</a:t>
            </a:r>
          </a:p>
          <a:p>
            <a:endParaRPr lang="en-US" sz="2400" dirty="0">
              <a:latin typeface="Segoe UI Semilight"/>
              <a:cs typeface="Segoe UI Semilight"/>
            </a:endParaRPr>
          </a:p>
          <a:p>
            <a:r>
              <a:rPr lang="en-US" sz="2400" b="1" dirty="0">
                <a:latin typeface="Segoe UI Semilight"/>
                <a:cs typeface="Segoe UI Semilight"/>
              </a:rPr>
              <a:t>Objectives</a:t>
            </a:r>
          </a:p>
          <a:p>
            <a:pPr marL="285750" indent="-285750">
              <a:buFont typeface="Arial"/>
              <a:buChar char="•"/>
            </a:pPr>
            <a:r>
              <a:rPr lang="en-US" sz="2400" dirty="0">
                <a:latin typeface="Segoe UI Semilight"/>
                <a:cs typeface="Segoe UI Semilight"/>
              </a:rPr>
              <a:t>Task 1: Start a Bash session in Azure Cloud Shell</a:t>
            </a:r>
          </a:p>
          <a:p>
            <a:pPr marL="285750" indent="-285750">
              <a:buFont typeface="Arial"/>
              <a:buChar char="•"/>
            </a:pPr>
            <a:r>
              <a:rPr lang="en-US" sz="2400" dirty="0">
                <a:latin typeface="Segoe UI Semilight"/>
                <a:cs typeface="Segoe UI Semilight"/>
              </a:rPr>
              <a:t>Task 2: Create a resource group and a managed disk by using Azure CLI</a:t>
            </a:r>
          </a:p>
          <a:p>
            <a:pPr marL="285750" indent="-285750">
              <a:buFont typeface="Arial"/>
              <a:buChar char="•"/>
            </a:pPr>
            <a:r>
              <a:rPr lang="en-US" sz="2400" dirty="0">
                <a:latin typeface="Segoe UI Semilight"/>
                <a:cs typeface="Segoe UI Semilight"/>
              </a:rPr>
              <a:t>Task 3: Configure the managed disk by using Azure CLI</a:t>
            </a:r>
          </a:p>
          <a:p>
            <a:endParaRPr lang="en-US" sz="2400" dirty="0"/>
          </a:p>
        </p:txBody>
      </p:sp>
    </p:spTree>
    <p:extLst>
      <p:ext uri="{BB962C8B-B14F-4D97-AF65-F5344CB8AC3E}">
        <p14:creationId xmlns:p14="http://schemas.microsoft.com/office/powerpoint/2010/main" val="1586821404"/>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A36AA-E9C3-4D65-A81C-6BDA7C1BB0F9}"/>
              </a:ext>
            </a:extLst>
          </p:cNvPr>
          <p:cNvSpPr>
            <a:spLocks noGrp="1"/>
          </p:cNvSpPr>
          <p:nvPr>
            <p:ph type="title"/>
          </p:nvPr>
        </p:nvSpPr>
        <p:spPr/>
        <p:txBody>
          <a:bodyPr/>
          <a:lstStyle/>
          <a:p>
            <a:r>
              <a:rPr lang="en-US" dirty="0"/>
              <a:t>Module Review</a:t>
            </a:r>
          </a:p>
        </p:txBody>
      </p:sp>
      <p:sp>
        <p:nvSpPr>
          <p:cNvPr id="3" name="Text Placeholder 2">
            <a:extLst>
              <a:ext uri="{FF2B5EF4-FFF2-40B4-BE49-F238E27FC236}">
                <a16:creationId xmlns:a16="http://schemas.microsoft.com/office/drawing/2014/main" id="{4D783DE5-6A16-48C0-8C7B-DE0533316283}"/>
              </a:ext>
            </a:extLst>
          </p:cNvPr>
          <p:cNvSpPr>
            <a:spLocks noGrp="1"/>
          </p:cNvSpPr>
          <p:nvPr>
            <p:ph type="body" sz="quarter" idx="10"/>
          </p:nvPr>
        </p:nvSpPr>
        <p:spPr>
          <a:xfrm>
            <a:off x="586390" y="1434370"/>
            <a:ext cx="11018520" cy="3607141"/>
          </a:xfrm>
        </p:spPr>
        <p:txBody>
          <a:bodyPr/>
          <a:lstStyle/>
          <a:p>
            <a:pPr marL="457200" indent="-457200">
              <a:buFont typeface="Arial" panose="020B0604020202020204" pitchFamily="34" charset="0"/>
              <a:buChar char="•"/>
            </a:pPr>
            <a:r>
              <a:rPr lang="en-US" dirty="0"/>
              <a:t>Module Review Questions</a:t>
            </a:r>
          </a:p>
          <a:p>
            <a:pPr marL="457200" indent="-457200">
              <a:buFont typeface="Arial" panose="020B0604020202020204" pitchFamily="34" charset="0"/>
              <a:buChar char="•"/>
            </a:pPr>
            <a:r>
              <a:rPr lang="en-US" dirty="0"/>
              <a:t>Microsoft Learn Modules (docs.microsoft.com/Learn)</a:t>
            </a:r>
          </a:p>
          <a:p>
            <a:pPr marL="685800" lvl="1" indent="-457200">
              <a:buFont typeface="Arial" panose="020B0604020202020204" pitchFamily="34" charset="0"/>
              <a:buChar char="•"/>
            </a:pPr>
            <a:r>
              <a:rPr lang="en-US" sz="2400" dirty="0"/>
              <a:t>Core Cloud Services - Manage services with the Azure portal</a:t>
            </a:r>
          </a:p>
          <a:p>
            <a:pPr marL="685800" lvl="1" indent="-457200">
              <a:buFont typeface="Arial" panose="020B0604020202020204" pitchFamily="34" charset="0"/>
              <a:buChar char="•"/>
            </a:pPr>
            <a:r>
              <a:rPr lang="en-US" sz="2400" dirty="0"/>
              <a:t>Control and organize Azure resources with Azure Resource Manager</a:t>
            </a:r>
          </a:p>
          <a:p>
            <a:pPr marL="685800" lvl="1" indent="-457200">
              <a:buFont typeface="Arial" panose="020B0604020202020204" pitchFamily="34" charset="0"/>
              <a:buChar char="•"/>
            </a:pPr>
            <a:r>
              <a:rPr lang="en-US" sz="2400" dirty="0"/>
              <a:t>Build Azure Resource Manager templates</a:t>
            </a:r>
          </a:p>
          <a:p>
            <a:pPr marL="685800" lvl="1" indent="-457200">
              <a:buFont typeface="Arial" panose="020B0604020202020204" pitchFamily="34" charset="0"/>
              <a:buChar char="•"/>
            </a:pPr>
            <a:r>
              <a:rPr lang="en-US" sz="2400" dirty="0"/>
              <a:t>Automate Azure tasks using scripts with PowerShell</a:t>
            </a:r>
          </a:p>
          <a:p>
            <a:pPr marL="685800" lvl="1" indent="-457200">
              <a:buFont typeface="Arial" panose="020B0604020202020204" pitchFamily="34" charset="0"/>
              <a:buChar char="•"/>
            </a:pPr>
            <a:r>
              <a:rPr lang="en-US" sz="2400" dirty="0"/>
              <a:t>Manage virtual machines with the Azure CLI</a:t>
            </a:r>
          </a:p>
          <a:p>
            <a:pPr marL="685800" lvl="1" indent="-457200">
              <a:buFont typeface="Arial" panose="020B0604020202020204" pitchFamily="34" charset="0"/>
              <a:buChar char="•"/>
            </a:pPr>
            <a:endParaRPr lang="en-US" sz="2400" dirty="0"/>
          </a:p>
        </p:txBody>
      </p:sp>
    </p:spTree>
    <p:extLst>
      <p:ext uri="{BB962C8B-B14F-4D97-AF65-F5344CB8AC3E}">
        <p14:creationId xmlns:p14="http://schemas.microsoft.com/office/powerpoint/2010/main" val="284270120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DB204-9C57-4225-ADAF-45E6E88B98D7}"/>
              </a:ext>
            </a:extLst>
          </p:cNvPr>
          <p:cNvSpPr>
            <a:spLocks noGrp="1"/>
          </p:cNvSpPr>
          <p:nvPr>
            <p:ph type="title"/>
          </p:nvPr>
        </p:nvSpPr>
        <p:spPr/>
        <p:txBody>
          <a:bodyPr/>
          <a:lstStyle/>
          <a:p>
            <a:r>
              <a:rPr lang="en-US" dirty="0"/>
              <a:t>Resource Manager</a:t>
            </a:r>
          </a:p>
        </p:txBody>
      </p:sp>
      <p:sp>
        <p:nvSpPr>
          <p:cNvPr id="3" name="Text Placeholder 2">
            <a:extLst>
              <a:ext uri="{FF2B5EF4-FFF2-40B4-BE49-F238E27FC236}">
                <a16:creationId xmlns:a16="http://schemas.microsoft.com/office/drawing/2014/main" id="{01B64197-DB04-4356-A457-5E9B5DADFF99}"/>
              </a:ext>
            </a:extLst>
          </p:cNvPr>
          <p:cNvSpPr>
            <a:spLocks noGrp="1"/>
          </p:cNvSpPr>
          <p:nvPr>
            <p:ph type="body" sz="quarter" idx="10"/>
          </p:nvPr>
        </p:nvSpPr>
        <p:spPr>
          <a:xfrm>
            <a:off x="584199" y="1435496"/>
            <a:ext cx="5511801" cy="5085883"/>
          </a:xfrm>
        </p:spPr>
        <p:txBody>
          <a:bodyPr/>
          <a:lstStyle/>
          <a:p>
            <a:r>
              <a:rPr lang="en-US" dirty="0"/>
              <a:t>Provides a consistent management layer</a:t>
            </a:r>
          </a:p>
          <a:p>
            <a:r>
              <a:rPr lang="en-US" dirty="0"/>
              <a:t>Enables you to work with the resources in your solution as a group</a:t>
            </a:r>
          </a:p>
          <a:p>
            <a:r>
              <a:rPr lang="en-US" dirty="0"/>
              <a:t>Deploy, update, or delete in a single, coordinated operation</a:t>
            </a:r>
          </a:p>
          <a:p>
            <a:r>
              <a:rPr lang="en-US" dirty="0"/>
              <a:t>Provides security, auditing, and tagging features</a:t>
            </a:r>
          </a:p>
          <a:p>
            <a:r>
              <a:rPr lang="en-US" dirty="0"/>
              <a:t>Choose the tools and APIs that work best for you</a:t>
            </a:r>
          </a:p>
        </p:txBody>
      </p:sp>
      <p:pic>
        <p:nvPicPr>
          <p:cNvPr id="4" name="Picture 3" descr="The Azure Resource Manager in the middle. Inputs are the portal, Azure PowerShell, Azure CLI, and REST clients. Outputs ae Data stores, Web apps, Virtual machines, and Service management. ">
            <a:extLst>
              <a:ext uri="{FF2B5EF4-FFF2-40B4-BE49-F238E27FC236}">
                <a16:creationId xmlns:a16="http://schemas.microsoft.com/office/drawing/2014/main" id="{13D052CF-E3DD-4BBD-B314-CC35C30CE8CC}"/>
              </a:ext>
            </a:extLst>
          </p:cNvPr>
          <p:cNvPicPr>
            <a:picLocks noChangeAspect="1"/>
          </p:cNvPicPr>
          <p:nvPr/>
        </p:nvPicPr>
        <p:blipFill>
          <a:blip r:embed="rId2"/>
          <a:stretch>
            <a:fillRect/>
          </a:stretch>
        </p:blipFill>
        <p:spPr>
          <a:xfrm>
            <a:off x="6360606" y="1957528"/>
            <a:ext cx="5429250" cy="2942943"/>
          </a:xfrm>
          <a:prstGeom prst="rect">
            <a:avLst/>
          </a:prstGeom>
        </p:spPr>
      </p:pic>
    </p:spTree>
    <p:extLst>
      <p:ext uri="{BB962C8B-B14F-4D97-AF65-F5344CB8AC3E}">
        <p14:creationId xmlns:p14="http://schemas.microsoft.com/office/powerpoint/2010/main" val="406461472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C73A-478B-4C59-9132-A9B85038CFD7}"/>
              </a:ext>
            </a:extLst>
          </p:cNvPr>
          <p:cNvSpPr>
            <a:spLocks noGrp="1"/>
          </p:cNvSpPr>
          <p:nvPr>
            <p:ph type="title"/>
          </p:nvPr>
        </p:nvSpPr>
        <p:spPr/>
        <p:txBody>
          <a:bodyPr/>
          <a:lstStyle/>
          <a:p>
            <a:r>
              <a:rPr lang="en-US" dirty="0"/>
              <a:t>Terminology</a:t>
            </a:r>
          </a:p>
        </p:txBody>
      </p:sp>
      <p:sp>
        <p:nvSpPr>
          <p:cNvPr id="3" name="Text Placeholder 2">
            <a:extLst>
              <a:ext uri="{FF2B5EF4-FFF2-40B4-BE49-F238E27FC236}">
                <a16:creationId xmlns:a16="http://schemas.microsoft.com/office/drawing/2014/main" id="{E2158830-F08A-46C3-8049-40F2788FC326}"/>
              </a:ext>
            </a:extLst>
          </p:cNvPr>
          <p:cNvSpPr>
            <a:spLocks noGrp="1"/>
          </p:cNvSpPr>
          <p:nvPr>
            <p:ph type="body" sz="quarter" idx="10"/>
          </p:nvPr>
        </p:nvSpPr>
        <p:spPr>
          <a:xfrm>
            <a:off x="584200" y="1435497"/>
            <a:ext cx="11018520" cy="4308872"/>
          </a:xfrm>
        </p:spPr>
        <p:txBody>
          <a:bodyPr/>
          <a:lstStyle/>
          <a:p>
            <a:r>
              <a:rPr lang="en-US" dirty="0"/>
              <a:t>A </a:t>
            </a:r>
            <a:r>
              <a:rPr lang="en-US" b="1" dirty="0"/>
              <a:t>resource</a:t>
            </a:r>
            <a:r>
              <a:rPr lang="en-US" dirty="0"/>
              <a:t> is simply a single service instance in Azure</a:t>
            </a:r>
          </a:p>
          <a:p>
            <a:r>
              <a:rPr lang="en-US" dirty="0"/>
              <a:t>A </a:t>
            </a:r>
            <a:r>
              <a:rPr lang="en-US" b="1" dirty="0"/>
              <a:t>resource group </a:t>
            </a:r>
            <a:r>
              <a:rPr lang="en-US" dirty="0"/>
              <a:t>is a logical grouping of resources</a:t>
            </a:r>
          </a:p>
          <a:p>
            <a:r>
              <a:rPr lang="en-US" dirty="0"/>
              <a:t>An </a:t>
            </a:r>
            <a:r>
              <a:rPr lang="en-US" b="1" dirty="0"/>
              <a:t>Azure</a:t>
            </a:r>
            <a:r>
              <a:rPr lang="en-US" dirty="0"/>
              <a:t> </a:t>
            </a:r>
            <a:r>
              <a:rPr lang="en-US" b="1" dirty="0"/>
              <a:t>Resource Manager template </a:t>
            </a:r>
            <a:r>
              <a:rPr lang="en-US" dirty="0"/>
              <a:t>is a JSON file that allows you to declaratively describe a set of resources </a:t>
            </a:r>
          </a:p>
          <a:p>
            <a:r>
              <a:rPr lang="en-US" dirty="0"/>
              <a:t>A </a:t>
            </a:r>
            <a:r>
              <a:rPr lang="en-US" b="1" dirty="0"/>
              <a:t>declarative syntax </a:t>
            </a:r>
            <a:r>
              <a:rPr lang="en-US" dirty="0"/>
              <a:t>is what a template uses to state what you intend to create</a:t>
            </a:r>
          </a:p>
          <a:p>
            <a:r>
              <a:rPr lang="en-US" dirty="0"/>
              <a:t>A </a:t>
            </a:r>
            <a:r>
              <a:rPr lang="en-US" b="1" dirty="0"/>
              <a:t>resource provider </a:t>
            </a:r>
            <a:r>
              <a:rPr lang="en-US" dirty="0"/>
              <a:t>is service that supplies the resources you can deploy and manage through Resource Manager</a:t>
            </a:r>
            <a:endParaRPr lang="en-US" b="1" dirty="0"/>
          </a:p>
          <a:p>
            <a:endParaRPr lang="en-US" b="1" dirty="0"/>
          </a:p>
        </p:txBody>
      </p:sp>
    </p:spTree>
    <p:extLst>
      <p:ext uri="{BB962C8B-B14F-4D97-AF65-F5344CB8AC3E}">
        <p14:creationId xmlns:p14="http://schemas.microsoft.com/office/powerpoint/2010/main" val="294759216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Resource Group Deployments</a:t>
            </a:r>
          </a:p>
        </p:txBody>
      </p:sp>
      <p:sp>
        <p:nvSpPr>
          <p:cNvPr id="6" name="Text Placeholder 5"/>
          <p:cNvSpPr>
            <a:spLocks noGrp="1"/>
          </p:cNvSpPr>
          <p:nvPr>
            <p:ph type="body" sz="quarter" idx="10"/>
          </p:nvPr>
        </p:nvSpPr>
        <p:spPr>
          <a:xfrm>
            <a:off x="584200" y="1435100"/>
            <a:ext cx="5710439" cy="2308225"/>
          </a:xfrm>
        </p:spPr>
        <p:txBody>
          <a:bodyPr/>
          <a:lstStyle/>
          <a:p>
            <a:pPr lvl="0"/>
            <a:r>
              <a:rPr lang="en-US" dirty="0"/>
              <a:t>Resources can only exist in one resource group</a:t>
            </a:r>
          </a:p>
          <a:p>
            <a:pPr lvl="0"/>
            <a:r>
              <a:rPr lang="en-US" dirty="0"/>
              <a:t>Groups cannot be renamed</a:t>
            </a:r>
          </a:p>
          <a:p>
            <a:pPr lvl="0"/>
            <a:r>
              <a:rPr lang="en-US" dirty="0"/>
              <a:t>Groups can have resources of many different types (services)</a:t>
            </a:r>
          </a:p>
          <a:p>
            <a:pPr lvl="0"/>
            <a:r>
              <a:rPr lang="en-US" dirty="0"/>
              <a:t>Groups can have resources from many different regions</a:t>
            </a:r>
          </a:p>
          <a:p>
            <a:pPr lvl="0"/>
            <a:r>
              <a:rPr lang="en-US" dirty="0"/>
              <a:t>Deployments are incremental</a:t>
            </a:r>
          </a:p>
        </p:txBody>
      </p:sp>
      <p:grpSp>
        <p:nvGrpSpPr>
          <p:cNvPr id="2" name="Group 1" descr="One resource group has several resources.">
            <a:extLst>
              <a:ext uri="{FF2B5EF4-FFF2-40B4-BE49-F238E27FC236}">
                <a16:creationId xmlns:a16="http://schemas.microsoft.com/office/drawing/2014/main" id="{9F2B1F10-2733-4A4F-BF16-C71D9A7EE347}"/>
              </a:ext>
            </a:extLst>
          </p:cNvPr>
          <p:cNvGrpSpPr/>
          <p:nvPr/>
        </p:nvGrpSpPr>
        <p:grpSpPr>
          <a:xfrm>
            <a:off x="6509084" y="1326857"/>
            <a:ext cx="5236495" cy="2204373"/>
            <a:chOff x="6509084" y="1326857"/>
            <a:chExt cx="5236495" cy="2204373"/>
          </a:xfrm>
        </p:grpSpPr>
        <p:grpSp>
          <p:nvGrpSpPr>
            <p:cNvPr id="7" name="Group 6">
              <a:extLst>
                <a:ext uri="{FF2B5EF4-FFF2-40B4-BE49-F238E27FC236}">
                  <a16:creationId xmlns:a16="http://schemas.microsoft.com/office/drawing/2014/main" id="{5325FECE-5C8C-4674-A61C-978AB173AE4A}"/>
                </a:ext>
                <a:ext uri="{C183D7F6-B498-43B3-948B-1728B52AA6E4}">
                  <adec:decorative xmlns:adec="http://schemas.microsoft.com/office/drawing/2017/decorative" val="1"/>
                </a:ext>
              </a:extLst>
            </p:cNvPr>
            <p:cNvGrpSpPr/>
            <p:nvPr/>
          </p:nvGrpSpPr>
          <p:grpSpPr>
            <a:xfrm>
              <a:off x="6509084" y="3079697"/>
              <a:ext cx="5236495" cy="451533"/>
              <a:chOff x="5241462" y="3342290"/>
              <a:chExt cx="6612401" cy="554762"/>
            </a:xfrm>
          </p:grpSpPr>
          <p:sp>
            <p:nvSpPr>
              <p:cNvPr id="8" name="Freeform 306">
                <a:extLst>
                  <a:ext uri="{FF2B5EF4-FFF2-40B4-BE49-F238E27FC236}">
                    <a16:creationId xmlns:a16="http://schemas.microsoft.com/office/drawing/2014/main" id="{2D30F777-ACA1-46B9-B60E-364435CD9663}"/>
                  </a:ext>
                </a:extLst>
              </p:cNvPr>
              <p:cNvSpPr>
                <a:spLocks/>
              </p:cNvSpPr>
              <p:nvPr/>
            </p:nvSpPr>
            <p:spPr bwMode="auto">
              <a:xfrm>
                <a:off x="5241462" y="3615197"/>
                <a:ext cx="6612401" cy="8948"/>
              </a:xfrm>
              <a:custGeom>
                <a:avLst/>
                <a:gdLst>
                  <a:gd name="T0" fmla="*/ 0 w 3695"/>
                  <a:gd name="T1" fmla="*/ 5 h 5"/>
                  <a:gd name="T2" fmla="*/ 3695 w 3695"/>
                  <a:gd name="T3" fmla="*/ 5 h 5"/>
                  <a:gd name="T4" fmla="*/ 3695 w 3695"/>
                  <a:gd name="T5" fmla="*/ 0 h 5"/>
                  <a:gd name="T6" fmla="*/ 0 w 3695"/>
                  <a:gd name="T7" fmla="*/ 0 h 5"/>
                </a:gdLst>
                <a:ahLst/>
                <a:cxnLst>
                  <a:cxn ang="0">
                    <a:pos x="T0" y="T1"/>
                  </a:cxn>
                  <a:cxn ang="0">
                    <a:pos x="T2" y="T3"/>
                  </a:cxn>
                  <a:cxn ang="0">
                    <a:pos x="T4" y="T5"/>
                  </a:cxn>
                  <a:cxn ang="0">
                    <a:pos x="T6" y="T7"/>
                  </a:cxn>
                </a:cxnLst>
                <a:rect l="0" t="0" r="r" b="b"/>
                <a:pathLst>
                  <a:path w="3695" h="5">
                    <a:moveTo>
                      <a:pt x="0" y="5"/>
                    </a:moveTo>
                    <a:lnTo>
                      <a:pt x="3695" y="5"/>
                    </a:lnTo>
                    <a:lnTo>
                      <a:pt x="3695" y="0"/>
                    </a:lnTo>
                    <a:lnTo>
                      <a:pt x="0" y="0"/>
                    </a:lnTo>
                  </a:path>
                </a:pathLst>
              </a:custGeom>
              <a:noFill/>
              <a:ln w="9525">
                <a:solidFill>
                  <a:schemeClr val="bg1">
                    <a:lumMod val="75000"/>
                  </a:schemeClr>
                </a:solidFill>
                <a:round/>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9" name="Oval 307">
                <a:extLst>
                  <a:ext uri="{FF2B5EF4-FFF2-40B4-BE49-F238E27FC236}">
                    <a16:creationId xmlns:a16="http://schemas.microsoft.com/office/drawing/2014/main" id="{93EE7E33-188C-42EA-826F-A19AF22B5EA6}"/>
                  </a:ext>
                </a:extLst>
              </p:cNvPr>
              <p:cNvSpPr>
                <a:spLocks noChangeArrowheads="1"/>
              </p:cNvSpPr>
              <p:nvPr/>
            </p:nvSpPr>
            <p:spPr bwMode="auto">
              <a:xfrm>
                <a:off x="8270281" y="3342290"/>
                <a:ext cx="554762" cy="554762"/>
              </a:xfrm>
              <a:prstGeom prst="ellipse">
                <a:avLst/>
              </a:prstGeom>
              <a:solidFill>
                <a:schemeClr val="bg1">
                  <a:lumMod val="50000"/>
                </a:schemeClr>
              </a:solidFill>
              <a:ln w="9525">
                <a:noFill/>
                <a:round/>
                <a:headEnd/>
                <a:tailEnd/>
              </a:ln>
            </p:spPr>
            <p:txBody>
              <a:bodyPr vert="horz" wrap="none" lIns="93260" tIns="46630" rIns="93260" bIns="4663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srgbClr val="FFFFFF"/>
                    </a:solidFill>
                    <a:effectLst/>
                    <a:uLnTx/>
                    <a:uFillTx/>
                    <a:latin typeface="Segoe UI"/>
                    <a:ea typeface="+mn-ea"/>
                    <a:cs typeface="+mn-cs"/>
                  </a:rPr>
                  <a:t>OR</a:t>
                </a:r>
              </a:p>
            </p:txBody>
          </p:sp>
        </p:grpSp>
        <p:grpSp>
          <p:nvGrpSpPr>
            <p:cNvPr id="10" name="Group 9" descr="One resource group is shown with web, database, virtual machine, and storage resources. ">
              <a:extLst>
                <a:ext uri="{FF2B5EF4-FFF2-40B4-BE49-F238E27FC236}">
                  <a16:creationId xmlns:a16="http://schemas.microsoft.com/office/drawing/2014/main" id="{96A4A781-CB8C-4A64-98F0-B7088D03E5E7}"/>
                </a:ext>
              </a:extLst>
            </p:cNvPr>
            <p:cNvGrpSpPr/>
            <p:nvPr/>
          </p:nvGrpSpPr>
          <p:grpSpPr>
            <a:xfrm>
              <a:off x="6509084" y="1326857"/>
              <a:ext cx="5236495" cy="1675123"/>
              <a:chOff x="6509084" y="1326857"/>
              <a:chExt cx="5236495" cy="1675123"/>
            </a:xfrm>
          </p:grpSpPr>
          <p:sp>
            <p:nvSpPr>
              <p:cNvPr id="11" name="Rectangle 10">
                <a:extLst>
                  <a:ext uri="{FF2B5EF4-FFF2-40B4-BE49-F238E27FC236}">
                    <a16:creationId xmlns:a16="http://schemas.microsoft.com/office/drawing/2014/main" id="{B3A605D0-3D29-4D88-9447-62F060AB804A}"/>
                  </a:ext>
                </a:extLst>
              </p:cNvPr>
              <p:cNvSpPr>
                <a:spLocks/>
              </p:cNvSpPr>
              <p:nvPr/>
            </p:nvSpPr>
            <p:spPr bwMode="auto">
              <a:xfrm>
                <a:off x="6509084" y="1326857"/>
                <a:ext cx="5236495" cy="1675123"/>
              </a:xfrm>
              <a:prstGeom prst="rect">
                <a:avLst/>
              </a:prstGeom>
              <a:solidFill>
                <a:schemeClr val="bg1">
                  <a:lumMod val="95000"/>
                </a:schemeClr>
              </a:solidFill>
              <a:ln w="3175">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1600" b="0"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a:ea typeface="+mn-ea"/>
                  <a:cs typeface="+mn-cs"/>
                </a:endParaRPr>
              </a:p>
            </p:txBody>
          </p:sp>
          <p:grpSp>
            <p:nvGrpSpPr>
              <p:cNvPr id="12" name="Group 4">
                <a:extLst>
                  <a:ext uri="{FF2B5EF4-FFF2-40B4-BE49-F238E27FC236}">
                    <a16:creationId xmlns:a16="http://schemas.microsoft.com/office/drawing/2014/main" id="{1E26AAD7-B35C-44DF-82FC-EA2D873DFDC1}"/>
                  </a:ext>
                </a:extLst>
              </p:cNvPr>
              <p:cNvGrpSpPr>
                <a:grpSpLocks noChangeAspect="1"/>
              </p:cNvGrpSpPr>
              <p:nvPr/>
            </p:nvGrpSpPr>
            <p:grpSpPr bwMode="auto">
              <a:xfrm>
                <a:off x="8006248" y="2406935"/>
                <a:ext cx="336923" cy="219658"/>
                <a:chOff x="2" y="0"/>
                <a:chExt cx="268" cy="170"/>
              </a:xfrm>
              <a:solidFill>
                <a:schemeClr val="bg1">
                  <a:lumMod val="75000"/>
                </a:schemeClr>
              </a:solidFill>
            </p:grpSpPr>
            <p:sp>
              <p:nvSpPr>
                <p:cNvPr id="23" name="Freeform 5">
                  <a:extLst>
                    <a:ext uri="{FF2B5EF4-FFF2-40B4-BE49-F238E27FC236}">
                      <a16:creationId xmlns:a16="http://schemas.microsoft.com/office/drawing/2014/main" id="{B3CB43FB-5EC5-4613-8A09-01B1D599CB1E}"/>
                    </a:ext>
                  </a:extLst>
                </p:cNvPr>
                <p:cNvSpPr>
                  <a:spLocks/>
                </p:cNvSpPr>
                <p:nvPr/>
              </p:nvSpPr>
              <p:spPr bwMode="auto">
                <a:xfrm>
                  <a:off x="2" y="0"/>
                  <a:ext cx="168" cy="119"/>
                </a:xfrm>
                <a:custGeom>
                  <a:avLst/>
                  <a:gdLst>
                    <a:gd name="T0" fmla="*/ 80 w 80"/>
                    <a:gd name="T1" fmla="*/ 40 h 56"/>
                    <a:gd name="T2" fmla="*/ 72 w 80"/>
                    <a:gd name="T3" fmla="*/ 40 h 56"/>
                    <a:gd name="T4" fmla="*/ 64 w 80"/>
                    <a:gd name="T5" fmla="*/ 48 h 56"/>
                    <a:gd name="T6" fmla="*/ 16 w 80"/>
                    <a:gd name="T7" fmla="*/ 48 h 56"/>
                    <a:gd name="T8" fmla="*/ 8 w 80"/>
                    <a:gd name="T9" fmla="*/ 40 h 56"/>
                    <a:gd name="T10" fmla="*/ 8 w 80"/>
                    <a:gd name="T11" fmla="*/ 16 h 56"/>
                    <a:gd name="T12" fmla="*/ 16 w 80"/>
                    <a:gd name="T13" fmla="*/ 8 h 56"/>
                    <a:gd name="T14" fmla="*/ 64 w 80"/>
                    <a:gd name="T15" fmla="*/ 8 h 56"/>
                    <a:gd name="T16" fmla="*/ 72 w 80"/>
                    <a:gd name="T17" fmla="*/ 16 h 56"/>
                    <a:gd name="T18" fmla="*/ 80 w 80"/>
                    <a:gd name="T19" fmla="*/ 16 h 56"/>
                    <a:gd name="T20" fmla="*/ 64 w 80"/>
                    <a:gd name="T21" fmla="*/ 0 h 56"/>
                    <a:gd name="T22" fmla="*/ 16 w 80"/>
                    <a:gd name="T23" fmla="*/ 0 h 56"/>
                    <a:gd name="T24" fmla="*/ 0 w 80"/>
                    <a:gd name="T25" fmla="*/ 16 h 56"/>
                    <a:gd name="T26" fmla="*/ 0 w 80"/>
                    <a:gd name="T27" fmla="*/ 40 h 56"/>
                    <a:gd name="T28" fmla="*/ 16 w 80"/>
                    <a:gd name="T29" fmla="*/ 56 h 56"/>
                    <a:gd name="T30" fmla="*/ 64 w 80"/>
                    <a:gd name="T31" fmla="*/ 56 h 56"/>
                    <a:gd name="T32" fmla="*/ 80 w 80"/>
                    <a:gd name="T33"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80" y="40"/>
                      </a:moveTo>
                      <a:cubicBezTo>
                        <a:pt x="72" y="40"/>
                        <a:pt x="72" y="40"/>
                        <a:pt x="72" y="40"/>
                      </a:cubicBezTo>
                      <a:cubicBezTo>
                        <a:pt x="72" y="44"/>
                        <a:pt x="68" y="48"/>
                        <a:pt x="64" y="48"/>
                      </a:cubicBezTo>
                      <a:cubicBezTo>
                        <a:pt x="16" y="48"/>
                        <a:pt x="16" y="48"/>
                        <a:pt x="16" y="48"/>
                      </a:cubicBezTo>
                      <a:cubicBezTo>
                        <a:pt x="12" y="48"/>
                        <a:pt x="8" y="44"/>
                        <a:pt x="8" y="40"/>
                      </a:cubicBezTo>
                      <a:cubicBezTo>
                        <a:pt x="8" y="16"/>
                        <a:pt x="8" y="16"/>
                        <a:pt x="8" y="16"/>
                      </a:cubicBezTo>
                      <a:cubicBezTo>
                        <a:pt x="8" y="12"/>
                        <a:pt x="12" y="8"/>
                        <a:pt x="16" y="8"/>
                      </a:cubicBezTo>
                      <a:cubicBezTo>
                        <a:pt x="64" y="8"/>
                        <a:pt x="64" y="8"/>
                        <a:pt x="64" y="8"/>
                      </a:cubicBezTo>
                      <a:cubicBezTo>
                        <a:pt x="68" y="8"/>
                        <a:pt x="72" y="12"/>
                        <a:pt x="72" y="16"/>
                      </a:cubicBezTo>
                      <a:cubicBezTo>
                        <a:pt x="80" y="16"/>
                        <a:pt x="80" y="16"/>
                        <a:pt x="80" y="16"/>
                      </a:cubicBezTo>
                      <a:cubicBezTo>
                        <a:pt x="80" y="7"/>
                        <a:pt x="73" y="0"/>
                        <a:pt x="64" y="0"/>
                      </a:cubicBezTo>
                      <a:cubicBezTo>
                        <a:pt x="16" y="0"/>
                        <a:pt x="16" y="0"/>
                        <a:pt x="16" y="0"/>
                      </a:cubicBezTo>
                      <a:cubicBezTo>
                        <a:pt x="7" y="0"/>
                        <a:pt x="0" y="7"/>
                        <a:pt x="0" y="16"/>
                      </a:cubicBezTo>
                      <a:cubicBezTo>
                        <a:pt x="0" y="40"/>
                        <a:pt x="0" y="40"/>
                        <a:pt x="0" y="40"/>
                      </a:cubicBezTo>
                      <a:cubicBezTo>
                        <a:pt x="0" y="49"/>
                        <a:pt x="7" y="56"/>
                        <a:pt x="16" y="56"/>
                      </a:cubicBezTo>
                      <a:cubicBezTo>
                        <a:pt x="64" y="56"/>
                        <a:pt x="64" y="56"/>
                        <a:pt x="64" y="56"/>
                      </a:cubicBezTo>
                      <a:cubicBezTo>
                        <a:pt x="73" y="56"/>
                        <a:pt x="80" y="49"/>
                        <a:pt x="80"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a:ea typeface="+mn-ea"/>
                    <a:cs typeface="+mn-cs"/>
                  </a:endParaRPr>
                </a:p>
              </p:txBody>
            </p:sp>
            <p:sp>
              <p:nvSpPr>
                <p:cNvPr id="24" name="Freeform 6">
                  <a:extLst>
                    <a:ext uri="{FF2B5EF4-FFF2-40B4-BE49-F238E27FC236}">
                      <a16:creationId xmlns:a16="http://schemas.microsoft.com/office/drawing/2014/main" id="{EEBE9904-E4D7-4999-BB46-6C4ABD658298}"/>
                    </a:ext>
                  </a:extLst>
                </p:cNvPr>
                <p:cNvSpPr>
                  <a:spLocks/>
                </p:cNvSpPr>
                <p:nvPr/>
              </p:nvSpPr>
              <p:spPr bwMode="auto">
                <a:xfrm>
                  <a:off x="102" y="51"/>
                  <a:ext cx="168" cy="119"/>
                </a:xfrm>
                <a:custGeom>
                  <a:avLst/>
                  <a:gdLst>
                    <a:gd name="T0" fmla="*/ 64 w 80"/>
                    <a:gd name="T1" fmla="*/ 0 h 56"/>
                    <a:gd name="T2" fmla="*/ 16 w 80"/>
                    <a:gd name="T3" fmla="*/ 0 h 56"/>
                    <a:gd name="T4" fmla="*/ 0 w 80"/>
                    <a:gd name="T5" fmla="*/ 16 h 56"/>
                    <a:gd name="T6" fmla="*/ 8 w 80"/>
                    <a:gd name="T7" fmla="*/ 16 h 56"/>
                    <a:gd name="T8" fmla="*/ 16 w 80"/>
                    <a:gd name="T9" fmla="*/ 8 h 56"/>
                    <a:gd name="T10" fmla="*/ 64 w 80"/>
                    <a:gd name="T11" fmla="*/ 8 h 56"/>
                    <a:gd name="T12" fmla="*/ 72 w 80"/>
                    <a:gd name="T13" fmla="*/ 16 h 56"/>
                    <a:gd name="T14" fmla="*/ 72 w 80"/>
                    <a:gd name="T15" fmla="*/ 40 h 56"/>
                    <a:gd name="T16" fmla="*/ 64 w 80"/>
                    <a:gd name="T17" fmla="*/ 48 h 56"/>
                    <a:gd name="T18" fmla="*/ 16 w 80"/>
                    <a:gd name="T19" fmla="*/ 48 h 56"/>
                    <a:gd name="T20" fmla="*/ 8 w 80"/>
                    <a:gd name="T21" fmla="*/ 40 h 56"/>
                    <a:gd name="T22" fmla="*/ 0 w 80"/>
                    <a:gd name="T23" fmla="*/ 40 h 56"/>
                    <a:gd name="T24" fmla="*/ 16 w 80"/>
                    <a:gd name="T25" fmla="*/ 56 h 56"/>
                    <a:gd name="T26" fmla="*/ 64 w 80"/>
                    <a:gd name="T27" fmla="*/ 56 h 56"/>
                    <a:gd name="T28" fmla="*/ 80 w 80"/>
                    <a:gd name="T29" fmla="*/ 40 h 56"/>
                    <a:gd name="T30" fmla="*/ 80 w 80"/>
                    <a:gd name="T31" fmla="*/ 16 h 56"/>
                    <a:gd name="T32" fmla="*/ 64 w 80"/>
                    <a:gd name="T3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64" y="0"/>
                      </a:moveTo>
                      <a:cubicBezTo>
                        <a:pt x="16" y="0"/>
                        <a:pt x="16" y="0"/>
                        <a:pt x="16" y="0"/>
                      </a:cubicBezTo>
                      <a:cubicBezTo>
                        <a:pt x="7" y="0"/>
                        <a:pt x="0" y="7"/>
                        <a:pt x="0" y="16"/>
                      </a:cubicBezTo>
                      <a:cubicBezTo>
                        <a:pt x="8" y="16"/>
                        <a:pt x="8" y="16"/>
                        <a:pt x="8" y="16"/>
                      </a:cubicBezTo>
                      <a:cubicBezTo>
                        <a:pt x="8" y="12"/>
                        <a:pt x="12" y="8"/>
                        <a:pt x="16" y="8"/>
                      </a:cubicBezTo>
                      <a:cubicBezTo>
                        <a:pt x="64" y="8"/>
                        <a:pt x="64" y="8"/>
                        <a:pt x="64" y="8"/>
                      </a:cubicBezTo>
                      <a:cubicBezTo>
                        <a:pt x="68" y="8"/>
                        <a:pt x="72" y="12"/>
                        <a:pt x="72" y="16"/>
                      </a:cubicBezTo>
                      <a:cubicBezTo>
                        <a:pt x="72" y="40"/>
                        <a:pt x="72" y="40"/>
                        <a:pt x="72" y="40"/>
                      </a:cubicBezTo>
                      <a:cubicBezTo>
                        <a:pt x="72" y="44"/>
                        <a:pt x="68" y="48"/>
                        <a:pt x="64" y="48"/>
                      </a:cubicBezTo>
                      <a:cubicBezTo>
                        <a:pt x="16" y="48"/>
                        <a:pt x="16" y="48"/>
                        <a:pt x="16" y="48"/>
                      </a:cubicBezTo>
                      <a:cubicBezTo>
                        <a:pt x="12" y="48"/>
                        <a:pt x="8" y="44"/>
                        <a:pt x="8" y="40"/>
                      </a:cubicBezTo>
                      <a:cubicBezTo>
                        <a:pt x="0" y="40"/>
                        <a:pt x="0" y="40"/>
                        <a:pt x="0" y="40"/>
                      </a:cubicBezTo>
                      <a:cubicBezTo>
                        <a:pt x="0" y="49"/>
                        <a:pt x="7" y="56"/>
                        <a:pt x="16" y="56"/>
                      </a:cubicBezTo>
                      <a:cubicBezTo>
                        <a:pt x="64" y="56"/>
                        <a:pt x="64" y="56"/>
                        <a:pt x="64" y="56"/>
                      </a:cubicBezTo>
                      <a:cubicBezTo>
                        <a:pt x="73" y="56"/>
                        <a:pt x="80" y="49"/>
                        <a:pt x="80" y="40"/>
                      </a:cubicBezTo>
                      <a:cubicBezTo>
                        <a:pt x="80" y="16"/>
                        <a:pt x="80" y="16"/>
                        <a:pt x="80" y="16"/>
                      </a:cubicBezTo>
                      <a:cubicBezTo>
                        <a:pt x="80" y="7"/>
                        <a:pt x="73" y="0"/>
                        <a:pt x="6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a:ea typeface="+mn-ea"/>
                    <a:cs typeface="+mn-cs"/>
                  </a:endParaRPr>
                </a:p>
              </p:txBody>
            </p:sp>
          </p:grpSp>
          <p:grpSp>
            <p:nvGrpSpPr>
              <p:cNvPr id="13" name="Group 12">
                <a:extLst>
                  <a:ext uri="{FF2B5EF4-FFF2-40B4-BE49-F238E27FC236}">
                    <a16:creationId xmlns:a16="http://schemas.microsoft.com/office/drawing/2014/main" id="{DE3BFE41-7642-443E-8B0A-4016D04374C0}"/>
                  </a:ext>
                </a:extLst>
              </p:cNvPr>
              <p:cNvGrpSpPr>
                <a:grpSpLocks noChangeAspect="1"/>
              </p:cNvGrpSpPr>
              <p:nvPr/>
            </p:nvGrpSpPr>
            <p:grpSpPr bwMode="auto">
              <a:xfrm>
                <a:off x="9955496" y="2406935"/>
                <a:ext cx="336923" cy="219658"/>
                <a:chOff x="2" y="0"/>
                <a:chExt cx="268" cy="170"/>
              </a:xfrm>
              <a:solidFill>
                <a:schemeClr val="bg1">
                  <a:lumMod val="75000"/>
                </a:schemeClr>
              </a:solidFill>
            </p:grpSpPr>
            <p:sp>
              <p:nvSpPr>
                <p:cNvPr id="21" name="Freeform 5">
                  <a:extLst>
                    <a:ext uri="{FF2B5EF4-FFF2-40B4-BE49-F238E27FC236}">
                      <a16:creationId xmlns:a16="http://schemas.microsoft.com/office/drawing/2014/main" id="{20F050B3-AAB5-4807-A350-638783BF8616}"/>
                    </a:ext>
                  </a:extLst>
                </p:cNvPr>
                <p:cNvSpPr>
                  <a:spLocks/>
                </p:cNvSpPr>
                <p:nvPr/>
              </p:nvSpPr>
              <p:spPr bwMode="auto">
                <a:xfrm>
                  <a:off x="2" y="0"/>
                  <a:ext cx="168" cy="119"/>
                </a:xfrm>
                <a:custGeom>
                  <a:avLst/>
                  <a:gdLst>
                    <a:gd name="T0" fmla="*/ 80 w 80"/>
                    <a:gd name="T1" fmla="*/ 40 h 56"/>
                    <a:gd name="T2" fmla="*/ 72 w 80"/>
                    <a:gd name="T3" fmla="*/ 40 h 56"/>
                    <a:gd name="T4" fmla="*/ 64 w 80"/>
                    <a:gd name="T5" fmla="*/ 48 h 56"/>
                    <a:gd name="T6" fmla="*/ 16 w 80"/>
                    <a:gd name="T7" fmla="*/ 48 h 56"/>
                    <a:gd name="T8" fmla="*/ 8 w 80"/>
                    <a:gd name="T9" fmla="*/ 40 h 56"/>
                    <a:gd name="T10" fmla="*/ 8 w 80"/>
                    <a:gd name="T11" fmla="*/ 16 h 56"/>
                    <a:gd name="T12" fmla="*/ 16 w 80"/>
                    <a:gd name="T13" fmla="*/ 8 h 56"/>
                    <a:gd name="T14" fmla="*/ 64 w 80"/>
                    <a:gd name="T15" fmla="*/ 8 h 56"/>
                    <a:gd name="T16" fmla="*/ 72 w 80"/>
                    <a:gd name="T17" fmla="*/ 16 h 56"/>
                    <a:gd name="T18" fmla="*/ 80 w 80"/>
                    <a:gd name="T19" fmla="*/ 16 h 56"/>
                    <a:gd name="T20" fmla="*/ 64 w 80"/>
                    <a:gd name="T21" fmla="*/ 0 h 56"/>
                    <a:gd name="T22" fmla="*/ 16 w 80"/>
                    <a:gd name="T23" fmla="*/ 0 h 56"/>
                    <a:gd name="T24" fmla="*/ 0 w 80"/>
                    <a:gd name="T25" fmla="*/ 16 h 56"/>
                    <a:gd name="T26" fmla="*/ 0 w 80"/>
                    <a:gd name="T27" fmla="*/ 40 h 56"/>
                    <a:gd name="T28" fmla="*/ 16 w 80"/>
                    <a:gd name="T29" fmla="*/ 56 h 56"/>
                    <a:gd name="T30" fmla="*/ 64 w 80"/>
                    <a:gd name="T31" fmla="*/ 56 h 56"/>
                    <a:gd name="T32" fmla="*/ 80 w 80"/>
                    <a:gd name="T33"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80" y="40"/>
                      </a:moveTo>
                      <a:cubicBezTo>
                        <a:pt x="72" y="40"/>
                        <a:pt x="72" y="40"/>
                        <a:pt x="72" y="40"/>
                      </a:cubicBezTo>
                      <a:cubicBezTo>
                        <a:pt x="72" y="44"/>
                        <a:pt x="68" y="48"/>
                        <a:pt x="64" y="48"/>
                      </a:cubicBezTo>
                      <a:cubicBezTo>
                        <a:pt x="16" y="48"/>
                        <a:pt x="16" y="48"/>
                        <a:pt x="16" y="48"/>
                      </a:cubicBezTo>
                      <a:cubicBezTo>
                        <a:pt x="12" y="48"/>
                        <a:pt x="8" y="44"/>
                        <a:pt x="8" y="40"/>
                      </a:cubicBezTo>
                      <a:cubicBezTo>
                        <a:pt x="8" y="16"/>
                        <a:pt x="8" y="16"/>
                        <a:pt x="8" y="16"/>
                      </a:cubicBezTo>
                      <a:cubicBezTo>
                        <a:pt x="8" y="12"/>
                        <a:pt x="12" y="8"/>
                        <a:pt x="16" y="8"/>
                      </a:cubicBezTo>
                      <a:cubicBezTo>
                        <a:pt x="64" y="8"/>
                        <a:pt x="64" y="8"/>
                        <a:pt x="64" y="8"/>
                      </a:cubicBezTo>
                      <a:cubicBezTo>
                        <a:pt x="68" y="8"/>
                        <a:pt x="72" y="12"/>
                        <a:pt x="72" y="16"/>
                      </a:cubicBezTo>
                      <a:cubicBezTo>
                        <a:pt x="80" y="16"/>
                        <a:pt x="80" y="16"/>
                        <a:pt x="80" y="16"/>
                      </a:cubicBezTo>
                      <a:cubicBezTo>
                        <a:pt x="80" y="7"/>
                        <a:pt x="73" y="0"/>
                        <a:pt x="64" y="0"/>
                      </a:cubicBezTo>
                      <a:cubicBezTo>
                        <a:pt x="16" y="0"/>
                        <a:pt x="16" y="0"/>
                        <a:pt x="16" y="0"/>
                      </a:cubicBezTo>
                      <a:cubicBezTo>
                        <a:pt x="7" y="0"/>
                        <a:pt x="0" y="7"/>
                        <a:pt x="0" y="16"/>
                      </a:cubicBezTo>
                      <a:cubicBezTo>
                        <a:pt x="0" y="40"/>
                        <a:pt x="0" y="40"/>
                        <a:pt x="0" y="40"/>
                      </a:cubicBezTo>
                      <a:cubicBezTo>
                        <a:pt x="0" y="49"/>
                        <a:pt x="7" y="56"/>
                        <a:pt x="16" y="56"/>
                      </a:cubicBezTo>
                      <a:cubicBezTo>
                        <a:pt x="64" y="56"/>
                        <a:pt x="64" y="56"/>
                        <a:pt x="64" y="56"/>
                      </a:cubicBezTo>
                      <a:cubicBezTo>
                        <a:pt x="73" y="56"/>
                        <a:pt x="80" y="49"/>
                        <a:pt x="80"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a:ea typeface="+mn-ea"/>
                    <a:cs typeface="+mn-cs"/>
                  </a:endParaRPr>
                </a:p>
              </p:txBody>
            </p:sp>
            <p:sp>
              <p:nvSpPr>
                <p:cNvPr id="22" name="Freeform 6">
                  <a:extLst>
                    <a:ext uri="{FF2B5EF4-FFF2-40B4-BE49-F238E27FC236}">
                      <a16:creationId xmlns:a16="http://schemas.microsoft.com/office/drawing/2014/main" id="{0C73A8E1-32E2-4B1A-A755-7AE2041EF843}"/>
                    </a:ext>
                  </a:extLst>
                </p:cNvPr>
                <p:cNvSpPr>
                  <a:spLocks/>
                </p:cNvSpPr>
                <p:nvPr/>
              </p:nvSpPr>
              <p:spPr bwMode="auto">
                <a:xfrm>
                  <a:off x="102" y="51"/>
                  <a:ext cx="168" cy="119"/>
                </a:xfrm>
                <a:custGeom>
                  <a:avLst/>
                  <a:gdLst>
                    <a:gd name="T0" fmla="*/ 64 w 80"/>
                    <a:gd name="T1" fmla="*/ 0 h 56"/>
                    <a:gd name="T2" fmla="*/ 16 w 80"/>
                    <a:gd name="T3" fmla="*/ 0 h 56"/>
                    <a:gd name="T4" fmla="*/ 0 w 80"/>
                    <a:gd name="T5" fmla="*/ 16 h 56"/>
                    <a:gd name="T6" fmla="*/ 8 w 80"/>
                    <a:gd name="T7" fmla="*/ 16 h 56"/>
                    <a:gd name="T8" fmla="*/ 16 w 80"/>
                    <a:gd name="T9" fmla="*/ 8 h 56"/>
                    <a:gd name="T10" fmla="*/ 64 w 80"/>
                    <a:gd name="T11" fmla="*/ 8 h 56"/>
                    <a:gd name="T12" fmla="*/ 72 w 80"/>
                    <a:gd name="T13" fmla="*/ 16 h 56"/>
                    <a:gd name="T14" fmla="*/ 72 w 80"/>
                    <a:gd name="T15" fmla="*/ 40 h 56"/>
                    <a:gd name="T16" fmla="*/ 64 w 80"/>
                    <a:gd name="T17" fmla="*/ 48 h 56"/>
                    <a:gd name="T18" fmla="*/ 16 w 80"/>
                    <a:gd name="T19" fmla="*/ 48 h 56"/>
                    <a:gd name="T20" fmla="*/ 8 w 80"/>
                    <a:gd name="T21" fmla="*/ 40 h 56"/>
                    <a:gd name="T22" fmla="*/ 0 w 80"/>
                    <a:gd name="T23" fmla="*/ 40 h 56"/>
                    <a:gd name="T24" fmla="*/ 16 w 80"/>
                    <a:gd name="T25" fmla="*/ 56 h 56"/>
                    <a:gd name="T26" fmla="*/ 64 w 80"/>
                    <a:gd name="T27" fmla="*/ 56 h 56"/>
                    <a:gd name="T28" fmla="*/ 80 w 80"/>
                    <a:gd name="T29" fmla="*/ 40 h 56"/>
                    <a:gd name="T30" fmla="*/ 80 w 80"/>
                    <a:gd name="T31" fmla="*/ 16 h 56"/>
                    <a:gd name="T32" fmla="*/ 64 w 80"/>
                    <a:gd name="T3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64" y="0"/>
                      </a:moveTo>
                      <a:cubicBezTo>
                        <a:pt x="16" y="0"/>
                        <a:pt x="16" y="0"/>
                        <a:pt x="16" y="0"/>
                      </a:cubicBezTo>
                      <a:cubicBezTo>
                        <a:pt x="7" y="0"/>
                        <a:pt x="0" y="7"/>
                        <a:pt x="0" y="16"/>
                      </a:cubicBezTo>
                      <a:cubicBezTo>
                        <a:pt x="8" y="16"/>
                        <a:pt x="8" y="16"/>
                        <a:pt x="8" y="16"/>
                      </a:cubicBezTo>
                      <a:cubicBezTo>
                        <a:pt x="8" y="12"/>
                        <a:pt x="12" y="8"/>
                        <a:pt x="16" y="8"/>
                      </a:cubicBezTo>
                      <a:cubicBezTo>
                        <a:pt x="64" y="8"/>
                        <a:pt x="64" y="8"/>
                        <a:pt x="64" y="8"/>
                      </a:cubicBezTo>
                      <a:cubicBezTo>
                        <a:pt x="68" y="8"/>
                        <a:pt x="72" y="12"/>
                        <a:pt x="72" y="16"/>
                      </a:cubicBezTo>
                      <a:cubicBezTo>
                        <a:pt x="72" y="40"/>
                        <a:pt x="72" y="40"/>
                        <a:pt x="72" y="40"/>
                      </a:cubicBezTo>
                      <a:cubicBezTo>
                        <a:pt x="72" y="44"/>
                        <a:pt x="68" y="48"/>
                        <a:pt x="64" y="48"/>
                      </a:cubicBezTo>
                      <a:cubicBezTo>
                        <a:pt x="16" y="48"/>
                        <a:pt x="16" y="48"/>
                        <a:pt x="16" y="48"/>
                      </a:cubicBezTo>
                      <a:cubicBezTo>
                        <a:pt x="12" y="48"/>
                        <a:pt x="8" y="44"/>
                        <a:pt x="8" y="40"/>
                      </a:cubicBezTo>
                      <a:cubicBezTo>
                        <a:pt x="0" y="40"/>
                        <a:pt x="0" y="40"/>
                        <a:pt x="0" y="40"/>
                      </a:cubicBezTo>
                      <a:cubicBezTo>
                        <a:pt x="0" y="49"/>
                        <a:pt x="7" y="56"/>
                        <a:pt x="16" y="56"/>
                      </a:cubicBezTo>
                      <a:cubicBezTo>
                        <a:pt x="64" y="56"/>
                        <a:pt x="64" y="56"/>
                        <a:pt x="64" y="56"/>
                      </a:cubicBezTo>
                      <a:cubicBezTo>
                        <a:pt x="73" y="56"/>
                        <a:pt x="80" y="49"/>
                        <a:pt x="80" y="40"/>
                      </a:cubicBezTo>
                      <a:cubicBezTo>
                        <a:pt x="80" y="16"/>
                        <a:pt x="80" y="16"/>
                        <a:pt x="80" y="16"/>
                      </a:cubicBezTo>
                      <a:cubicBezTo>
                        <a:pt x="80" y="7"/>
                        <a:pt x="73" y="0"/>
                        <a:pt x="6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a:ea typeface="+mn-ea"/>
                    <a:cs typeface="+mn-cs"/>
                  </a:endParaRPr>
                </a:p>
              </p:txBody>
            </p:sp>
          </p:grpSp>
          <p:sp>
            <p:nvSpPr>
              <p:cNvPr id="14" name="Freeform 256">
                <a:extLst>
                  <a:ext uri="{FF2B5EF4-FFF2-40B4-BE49-F238E27FC236}">
                    <a16:creationId xmlns:a16="http://schemas.microsoft.com/office/drawing/2014/main" id="{0C3C85C9-7C8D-4110-9439-35946E8EC1EC}"/>
                  </a:ext>
                </a:extLst>
              </p:cNvPr>
              <p:cNvSpPr>
                <a:spLocks noEditPoints="1"/>
              </p:cNvSpPr>
              <p:nvPr/>
            </p:nvSpPr>
            <p:spPr bwMode="auto">
              <a:xfrm>
                <a:off x="6840706" y="2149807"/>
                <a:ext cx="735447" cy="733914"/>
              </a:xfrm>
              <a:custGeom>
                <a:avLst/>
                <a:gdLst>
                  <a:gd name="T0" fmla="*/ 423 w 517"/>
                  <a:gd name="T1" fmla="*/ 502 h 502"/>
                  <a:gd name="T2" fmla="*/ 161 w 517"/>
                  <a:gd name="T3" fmla="*/ 348 h 502"/>
                  <a:gd name="T4" fmla="*/ 24 w 517"/>
                  <a:gd name="T5" fmla="*/ 158 h 502"/>
                  <a:gd name="T6" fmla="*/ 31 w 517"/>
                  <a:gd name="T7" fmla="*/ 24 h 502"/>
                  <a:gd name="T8" fmla="*/ 94 w 517"/>
                  <a:gd name="T9" fmla="*/ 0 h 502"/>
                  <a:gd name="T10" fmla="*/ 356 w 517"/>
                  <a:gd name="T11" fmla="*/ 154 h 502"/>
                  <a:gd name="T12" fmla="*/ 493 w 517"/>
                  <a:gd name="T13" fmla="*/ 344 h 502"/>
                  <a:gd name="T14" fmla="*/ 486 w 517"/>
                  <a:gd name="T15" fmla="*/ 479 h 502"/>
                  <a:gd name="T16" fmla="*/ 423 w 517"/>
                  <a:gd name="T17" fmla="*/ 502 h 502"/>
                  <a:gd name="T18" fmla="*/ 94 w 517"/>
                  <a:gd name="T19" fmla="*/ 31 h 502"/>
                  <a:gd name="T20" fmla="*/ 53 w 517"/>
                  <a:gd name="T21" fmla="*/ 46 h 502"/>
                  <a:gd name="T22" fmla="*/ 52 w 517"/>
                  <a:gd name="T23" fmla="*/ 147 h 502"/>
                  <a:gd name="T24" fmla="*/ 183 w 517"/>
                  <a:gd name="T25" fmla="*/ 327 h 502"/>
                  <a:gd name="T26" fmla="*/ 423 w 517"/>
                  <a:gd name="T27" fmla="*/ 471 h 502"/>
                  <a:gd name="T28" fmla="*/ 464 w 517"/>
                  <a:gd name="T29" fmla="*/ 457 h 502"/>
                  <a:gd name="T30" fmla="*/ 465 w 517"/>
                  <a:gd name="T31" fmla="*/ 356 h 502"/>
                  <a:gd name="T32" fmla="*/ 334 w 517"/>
                  <a:gd name="T33" fmla="*/ 176 h 502"/>
                  <a:gd name="T34" fmla="*/ 94 w 517"/>
                  <a:gd name="T35" fmla="*/ 31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7" h="502">
                    <a:moveTo>
                      <a:pt x="423" y="502"/>
                    </a:moveTo>
                    <a:cubicBezTo>
                      <a:pt x="355" y="502"/>
                      <a:pt x="259" y="446"/>
                      <a:pt x="161" y="348"/>
                    </a:cubicBezTo>
                    <a:cubicBezTo>
                      <a:pt x="95" y="282"/>
                      <a:pt x="47" y="216"/>
                      <a:pt x="24" y="158"/>
                    </a:cubicBezTo>
                    <a:cubicBezTo>
                      <a:pt x="0" y="100"/>
                      <a:pt x="2" y="52"/>
                      <a:pt x="31" y="24"/>
                    </a:cubicBezTo>
                    <a:cubicBezTo>
                      <a:pt x="46" y="8"/>
                      <a:pt x="68" y="0"/>
                      <a:pt x="94" y="0"/>
                    </a:cubicBezTo>
                    <a:cubicBezTo>
                      <a:pt x="162" y="0"/>
                      <a:pt x="258" y="56"/>
                      <a:pt x="356" y="154"/>
                    </a:cubicBezTo>
                    <a:cubicBezTo>
                      <a:pt x="422" y="221"/>
                      <a:pt x="470" y="286"/>
                      <a:pt x="493" y="344"/>
                    </a:cubicBezTo>
                    <a:cubicBezTo>
                      <a:pt x="517" y="402"/>
                      <a:pt x="515" y="450"/>
                      <a:pt x="486" y="479"/>
                    </a:cubicBezTo>
                    <a:cubicBezTo>
                      <a:pt x="471" y="494"/>
                      <a:pt x="449" y="502"/>
                      <a:pt x="423" y="502"/>
                    </a:cubicBezTo>
                    <a:close/>
                    <a:moveTo>
                      <a:pt x="94" y="31"/>
                    </a:moveTo>
                    <a:cubicBezTo>
                      <a:pt x="76" y="31"/>
                      <a:pt x="62" y="36"/>
                      <a:pt x="53" y="46"/>
                    </a:cubicBezTo>
                    <a:cubicBezTo>
                      <a:pt x="34" y="65"/>
                      <a:pt x="33" y="101"/>
                      <a:pt x="52" y="147"/>
                    </a:cubicBezTo>
                    <a:cubicBezTo>
                      <a:pt x="74" y="201"/>
                      <a:pt x="119" y="263"/>
                      <a:pt x="183" y="327"/>
                    </a:cubicBezTo>
                    <a:cubicBezTo>
                      <a:pt x="274" y="417"/>
                      <a:pt x="364" y="471"/>
                      <a:pt x="423" y="471"/>
                    </a:cubicBezTo>
                    <a:cubicBezTo>
                      <a:pt x="441" y="471"/>
                      <a:pt x="455" y="467"/>
                      <a:pt x="464" y="457"/>
                    </a:cubicBezTo>
                    <a:cubicBezTo>
                      <a:pt x="483" y="438"/>
                      <a:pt x="484" y="402"/>
                      <a:pt x="465" y="356"/>
                    </a:cubicBezTo>
                    <a:cubicBezTo>
                      <a:pt x="443" y="302"/>
                      <a:pt x="398" y="240"/>
                      <a:pt x="334" y="176"/>
                    </a:cubicBezTo>
                    <a:cubicBezTo>
                      <a:pt x="243" y="85"/>
                      <a:pt x="153" y="31"/>
                      <a:pt x="94" y="31"/>
                    </a:cubicBezTo>
                    <a:close/>
                  </a:path>
                </a:pathLst>
              </a:custGeom>
              <a:solidFill>
                <a:srgbClr val="D8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a:ea typeface="+mn-ea"/>
                  <a:cs typeface="+mn-cs"/>
                </a:endParaRPr>
              </a:p>
            </p:txBody>
          </p:sp>
          <p:sp>
            <p:nvSpPr>
              <p:cNvPr id="15" name="Freeform 257">
                <a:extLst>
                  <a:ext uri="{FF2B5EF4-FFF2-40B4-BE49-F238E27FC236}">
                    <a16:creationId xmlns:a16="http://schemas.microsoft.com/office/drawing/2014/main" id="{C82F02F9-EB31-40B1-8AFE-6DDCAA4BEB53}"/>
                  </a:ext>
                </a:extLst>
              </p:cNvPr>
              <p:cNvSpPr>
                <a:spLocks noEditPoints="1"/>
              </p:cNvSpPr>
              <p:nvPr/>
            </p:nvSpPr>
            <p:spPr bwMode="auto">
              <a:xfrm>
                <a:off x="6840706" y="2149807"/>
                <a:ext cx="735447" cy="733914"/>
              </a:xfrm>
              <a:custGeom>
                <a:avLst/>
                <a:gdLst>
                  <a:gd name="T0" fmla="*/ 94 w 517"/>
                  <a:gd name="T1" fmla="*/ 502 h 502"/>
                  <a:gd name="T2" fmla="*/ 31 w 517"/>
                  <a:gd name="T3" fmla="*/ 479 h 502"/>
                  <a:gd name="T4" fmla="*/ 24 w 517"/>
                  <a:gd name="T5" fmla="*/ 344 h 502"/>
                  <a:gd name="T6" fmla="*/ 161 w 517"/>
                  <a:gd name="T7" fmla="*/ 154 h 502"/>
                  <a:gd name="T8" fmla="*/ 423 w 517"/>
                  <a:gd name="T9" fmla="*/ 0 h 502"/>
                  <a:gd name="T10" fmla="*/ 486 w 517"/>
                  <a:gd name="T11" fmla="*/ 24 h 502"/>
                  <a:gd name="T12" fmla="*/ 493 w 517"/>
                  <a:gd name="T13" fmla="*/ 158 h 502"/>
                  <a:gd name="T14" fmla="*/ 356 w 517"/>
                  <a:gd name="T15" fmla="*/ 348 h 502"/>
                  <a:gd name="T16" fmla="*/ 94 w 517"/>
                  <a:gd name="T17" fmla="*/ 502 h 502"/>
                  <a:gd name="T18" fmla="*/ 423 w 517"/>
                  <a:gd name="T19" fmla="*/ 31 h 502"/>
                  <a:gd name="T20" fmla="*/ 183 w 517"/>
                  <a:gd name="T21" fmla="*/ 176 h 502"/>
                  <a:gd name="T22" fmla="*/ 52 w 517"/>
                  <a:gd name="T23" fmla="*/ 356 h 502"/>
                  <a:gd name="T24" fmla="*/ 53 w 517"/>
                  <a:gd name="T25" fmla="*/ 457 h 502"/>
                  <a:gd name="T26" fmla="*/ 94 w 517"/>
                  <a:gd name="T27" fmla="*/ 471 h 502"/>
                  <a:gd name="T28" fmla="*/ 334 w 517"/>
                  <a:gd name="T29" fmla="*/ 327 h 502"/>
                  <a:gd name="T30" fmla="*/ 465 w 517"/>
                  <a:gd name="T31" fmla="*/ 147 h 502"/>
                  <a:gd name="T32" fmla="*/ 464 w 517"/>
                  <a:gd name="T33" fmla="*/ 46 h 502"/>
                  <a:gd name="T34" fmla="*/ 423 w 517"/>
                  <a:gd name="T35" fmla="*/ 31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7" h="502">
                    <a:moveTo>
                      <a:pt x="94" y="502"/>
                    </a:moveTo>
                    <a:cubicBezTo>
                      <a:pt x="68" y="502"/>
                      <a:pt x="46" y="494"/>
                      <a:pt x="31" y="479"/>
                    </a:cubicBezTo>
                    <a:cubicBezTo>
                      <a:pt x="2" y="450"/>
                      <a:pt x="0" y="402"/>
                      <a:pt x="24" y="344"/>
                    </a:cubicBezTo>
                    <a:cubicBezTo>
                      <a:pt x="47" y="286"/>
                      <a:pt x="95" y="221"/>
                      <a:pt x="161" y="154"/>
                    </a:cubicBezTo>
                    <a:cubicBezTo>
                      <a:pt x="259" y="56"/>
                      <a:pt x="355" y="0"/>
                      <a:pt x="423" y="0"/>
                    </a:cubicBezTo>
                    <a:cubicBezTo>
                      <a:pt x="449" y="0"/>
                      <a:pt x="471" y="8"/>
                      <a:pt x="486" y="24"/>
                    </a:cubicBezTo>
                    <a:cubicBezTo>
                      <a:pt x="515" y="52"/>
                      <a:pt x="517" y="100"/>
                      <a:pt x="493" y="158"/>
                    </a:cubicBezTo>
                    <a:cubicBezTo>
                      <a:pt x="470" y="216"/>
                      <a:pt x="422" y="282"/>
                      <a:pt x="356" y="348"/>
                    </a:cubicBezTo>
                    <a:cubicBezTo>
                      <a:pt x="258" y="446"/>
                      <a:pt x="162" y="502"/>
                      <a:pt x="94" y="502"/>
                    </a:cubicBezTo>
                    <a:close/>
                    <a:moveTo>
                      <a:pt x="423" y="31"/>
                    </a:moveTo>
                    <a:cubicBezTo>
                      <a:pt x="364" y="31"/>
                      <a:pt x="274" y="85"/>
                      <a:pt x="183" y="176"/>
                    </a:cubicBezTo>
                    <a:cubicBezTo>
                      <a:pt x="119" y="240"/>
                      <a:pt x="74" y="302"/>
                      <a:pt x="52" y="356"/>
                    </a:cubicBezTo>
                    <a:cubicBezTo>
                      <a:pt x="33" y="402"/>
                      <a:pt x="34" y="438"/>
                      <a:pt x="53" y="457"/>
                    </a:cubicBezTo>
                    <a:cubicBezTo>
                      <a:pt x="62" y="467"/>
                      <a:pt x="76" y="471"/>
                      <a:pt x="94" y="471"/>
                    </a:cubicBezTo>
                    <a:cubicBezTo>
                      <a:pt x="153" y="471"/>
                      <a:pt x="243" y="417"/>
                      <a:pt x="334" y="327"/>
                    </a:cubicBezTo>
                    <a:cubicBezTo>
                      <a:pt x="398" y="263"/>
                      <a:pt x="443" y="201"/>
                      <a:pt x="465" y="147"/>
                    </a:cubicBezTo>
                    <a:cubicBezTo>
                      <a:pt x="484" y="101"/>
                      <a:pt x="483" y="65"/>
                      <a:pt x="464" y="46"/>
                    </a:cubicBezTo>
                    <a:cubicBezTo>
                      <a:pt x="455" y="36"/>
                      <a:pt x="441" y="31"/>
                      <a:pt x="423" y="31"/>
                    </a:cubicBezTo>
                    <a:close/>
                  </a:path>
                </a:pathLst>
              </a:custGeom>
              <a:solidFill>
                <a:srgbClr val="9899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a:ea typeface="+mn-ea"/>
                  <a:cs typeface="+mn-cs"/>
                </a:endParaRPr>
              </a:p>
            </p:txBody>
          </p:sp>
          <p:sp>
            <p:nvSpPr>
              <p:cNvPr id="16" name="Text Placeholder 1">
                <a:extLst>
                  <a:ext uri="{FF2B5EF4-FFF2-40B4-BE49-F238E27FC236}">
                    <a16:creationId xmlns:a16="http://schemas.microsoft.com/office/drawing/2014/main" id="{CEBE4E66-538D-4E47-9E61-B2DDCA1CC705}"/>
                  </a:ext>
                </a:extLst>
              </p:cNvPr>
              <p:cNvSpPr txBox="1">
                <a:spLocks/>
              </p:cNvSpPr>
              <p:nvPr/>
            </p:nvSpPr>
            <p:spPr>
              <a:xfrm>
                <a:off x="6531834" y="1326857"/>
                <a:ext cx="4657534" cy="680356"/>
              </a:xfrm>
              <a:prstGeom prst="rect">
                <a:avLst/>
              </a:prstGeom>
            </p:spPr>
            <p:txBody>
              <a:bodyPr vert="horz" wrap="square" lIns="147600" tIns="90000" rIns="147600" bIns="90000" rtlCol="0">
                <a:spAutoFit/>
              </a:bodyPr>
              <a:lstStyle>
                <a:lvl1pPr marL="347472" indent="-347472" algn="l" defTabSz="914400" rtl="0" eaLnBrk="1" latinLnBrk="0" hangingPunct="1">
                  <a:lnSpc>
                    <a:spcPct val="90000"/>
                  </a:lnSpc>
                  <a:spcBef>
                    <a:spcPts val="24"/>
                  </a:spcBef>
                  <a:buFont typeface="Arial" panose="020B0604020202020204" pitchFamily="34" charset="0"/>
                  <a:buChar char="•"/>
                  <a:defRPr lang="en-US" sz="2600" kern="1200">
                    <a:solidFill>
                      <a:schemeClr val="tx1"/>
                    </a:solidFill>
                    <a:latin typeface="+mn-lt"/>
                    <a:ea typeface="+mn-ea"/>
                    <a:cs typeface="Segoe UI" panose="020B0502040204020203" pitchFamily="34" charset="0"/>
                  </a:defRPr>
                </a:lvl1pPr>
                <a:lvl2pPr marL="583200" indent="-241200" algn="l" defTabSz="914400" rtl="0" eaLnBrk="1" latinLnBrk="0" hangingPunct="1">
                  <a:lnSpc>
                    <a:spcPct val="90000"/>
                  </a:lnSpc>
                  <a:spcBef>
                    <a:spcPts val="24"/>
                  </a:spcBef>
                  <a:buFont typeface="Arial" panose="020B0604020202020204" pitchFamily="34" charset="0"/>
                  <a:buChar char="•"/>
                  <a:defRPr lang="en-US" sz="2400" kern="1200">
                    <a:solidFill>
                      <a:schemeClr val="tx1"/>
                    </a:solidFill>
                    <a:latin typeface="+mn-lt"/>
                    <a:ea typeface="+mn-ea"/>
                    <a:cs typeface="Segoe UI" panose="020B0502040204020203" pitchFamily="34" charset="0"/>
                  </a:defRPr>
                </a:lvl2pPr>
                <a:lvl3pPr marL="804672" indent="-230400" algn="l" defTabSz="914400" rtl="0" eaLnBrk="1" latinLnBrk="0" hangingPunct="1">
                  <a:lnSpc>
                    <a:spcPct val="90000"/>
                  </a:lnSpc>
                  <a:spcBef>
                    <a:spcPts val="24"/>
                  </a:spcBef>
                  <a:buFont typeface="Arial" panose="020B0604020202020204" pitchFamily="34" charset="0"/>
                  <a:buChar char="•"/>
                  <a:defRPr lang="en-US" sz="2400" kern="1200">
                    <a:solidFill>
                      <a:schemeClr val="tx1"/>
                    </a:solidFill>
                    <a:latin typeface="+mn-lt"/>
                    <a:ea typeface="+mn-ea"/>
                    <a:cs typeface="Segoe UI" panose="020B0502040204020203" pitchFamily="34" charset="0"/>
                  </a:defRPr>
                </a:lvl3pPr>
                <a:lvl4pPr marL="1029600" indent="-230400" algn="l" defTabSz="914400" rtl="0" eaLnBrk="1" latinLnBrk="0" hangingPunct="1">
                  <a:lnSpc>
                    <a:spcPct val="90000"/>
                  </a:lnSpc>
                  <a:spcBef>
                    <a:spcPts val="24"/>
                  </a:spcBef>
                  <a:buFont typeface="Arial" panose="020B0604020202020204" pitchFamily="34" charset="0"/>
                  <a:buChar char="•"/>
                  <a:defRPr lang="en-US" sz="2000" kern="1200">
                    <a:solidFill>
                      <a:schemeClr val="tx1"/>
                    </a:solidFill>
                    <a:latin typeface="+mn-lt"/>
                    <a:ea typeface="+mn-ea"/>
                    <a:cs typeface="Segoe UI" panose="020B0502040204020203" pitchFamily="34" charset="0"/>
                  </a:defRPr>
                </a:lvl4pPr>
                <a:lvl5pPr marL="1261872" indent="-230400" algn="l" defTabSz="914400" rtl="0" eaLnBrk="1" latinLnBrk="0" hangingPunct="1">
                  <a:lnSpc>
                    <a:spcPct val="90000"/>
                  </a:lnSpc>
                  <a:spcBef>
                    <a:spcPts val="24"/>
                  </a:spcBef>
                  <a:buFont typeface="Arial" panose="020B0604020202020204" pitchFamily="34" charset="0"/>
                  <a:buChar char="•"/>
                  <a:defRPr lang="en-US" sz="2000" kern="1200">
                    <a:solidFill>
                      <a:schemeClr val="tx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24"/>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505050"/>
                    </a:solidFill>
                    <a:effectLst/>
                    <a:uLnTx/>
                    <a:uFillTx/>
                    <a:latin typeface="Segoe UI"/>
                    <a:ea typeface="+mn-ea"/>
                    <a:cs typeface="Segoe UI" panose="020B0502040204020203" pitchFamily="34" charset="0"/>
                  </a:rPr>
                  <a:t>Resource groups </a:t>
                </a:r>
                <a:br>
                  <a:rPr kumimoji="0" lang="en-US" sz="1800" b="0" i="0" u="none" strike="noStrike" kern="1200" cap="none" spc="0" normalizeH="0" baseline="0" noProof="0" dirty="0">
                    <a:ln>
                      <a:noFill/>
                    </a:ln>
                    <a:solidFill>
                      <a:srgbClr val="505050"/>
                    </a:solidFill>
                    <a:effectLst/>
                    <a:uLnTx/>
                    <a:uFillTx/>
                    <a:latin typeface="Segoe UI"/>
                    <a:ea typeface="+mn-ea"/>
                    <a:cs typeface="Segoe UI" panose="020B0502040204020203" pitchFamily="34" charset="0"/>
                  </a:rPr>
                </a:br>
                <a:r>
                  <a:rPr kumimoji="0" lang="en-US" sz="1800" b="0" i="0" u="none" strike="noStrike" kern="1200" cap="none" spc="0" normalizeH="0" baseline="0" noProof="0" dirty="0">
                    <a:ln>
                      <a:noFill/>
                    </a:ln>
                    <a:solidFill>
                      <a:srgbClr val="505050"/>
                    </a:solidFill>
                    <a:effectLst/>
                    <a:uLnTx/>
                    <a:uFillTx/>
                    <a:latin typeface="Segoe UI"/>
                    <a:ea typeface="+mn-ea"/>
                    <a:cs typeface="Segoe UI" panose="020B0502040204020203" pitchFamily="34" charset="0"/>
                  </a:rPr>
                  <a:t>(web + DB, VM, Storage) in one group</a:t>
                </a:r>
              </a:p>
            </p:txBody>
          </p:sp>
          <p:pic>
            <p:nvPicPr>
              <p:cNvPr id="18" name="Picture 17">
                <a:extLst>
                  <a:ext uri="{FF2B5EF4-FFF2-40B4-BE49-F238E27FC236}">
                    <a16:creationId xmlns:a16="http://schemas.microsoft.com/office/drawing/2014/main" id="{407D455B-45FD-422B-9CCB-59B539A50CA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44975" y="2153334"/>
                <a:ext cx="707213" cy="726862"/>
              </a:xfrm>
              <a:prstGeom prst="rect">
                <a:avLst/>
              </a:prstGeom>
            </p:spPr>
          </p:pic>
          <p:pic>
            <p:nvPicPr>
              <p:cNvPr id="19" name="Picture 18">
                <a:extLst>
                  <a:ext uri="{FF2B5EF4-FFF2-40B4-BE49-F238E27FC236}">
                    <a16:creationId xmlns:a16="http://schemas.microsoft.com/office/drawing/2014/main" id="{A5D6B0FA-BD6E-46BD-B676-DABCE6B9901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39530" y="2095575"/>
                <a:ext cx="819606" cy="842378"/>
              </a:xfrm>
              <a:prstGeom prst="rect">
                <a:avLst/>
              </a:prstGeom>
            </p:spPr>
          </p:pic>
          <p:pic>
            <p:nvPicPr>
              <p:cNvPr id="20" name="Picture 19">
                <a:extLst>
                  <a:ext uri="{FF2B5EF4-FFF2-40B4-BE49-F238E27FC236}">
                    <a16:creationId xmlns:a16="http://schemas.microsoft.com/office/drawing/2014/main" id="{A6DD2236-C91D-4ABA-8FB9-88269300C43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97411" y="2401356"/>
                <a:ext cx="229579" cy="235958"/>
              </a:xfrm>
              <a:prstGeom prst="rect">
                <a:avLst/>
              </a:prstGeom>
            </p:spPr>
          </p:pic>
        </p:grpSp>
      </p:grpSp>
      <p:grpSp>
        <p:nvGrpSpPr>
          <p:cNvPr id="25" name="Group 24" descr="Three separate resource groups are shown. One for web and databases. One for virtual machines. One for storage. ">
            <a:extLst>
              <a:ext uri="{FF2B5EF4-FFF2-40B4-BE49-F238E27FC236}">
                <a16:creationId xmlns:a16="http://schemas.microsoft.com/office/drawing/2014/main" id="{2A2A1690-C495-4A88-846F-DA5DB88189BF}"/>
              </a:ext>
            </a:extLst>
          </p:cNvPr>
          <p:cNvGrpSpPr/>
          <p:nvPr/>
        </p:nvGrpSpPr>
        <p:grpSpPr>
          <a:xfrm>
            <a:off x="6509084" y="3591976"/>
            <a:ext cx="5236495" cy="2107615"/>
            <a:chOff x="6509084" y="3591976"/>
            <a:chExt cx="5236495" cy="2107615"/>
          </a:xfrm>
        </p:grpSpPr>
        <p:sp>
          <p:nvSpPr>
            <p:cNvPr id="26" name="Freeform 5">
              <a:extLst>
                <a:ext uri="{FF2B5EF4-FFF2-40B4-BE49-F238E27FC236}">
                  <a16:creationId xmlns:a16="http://schemas.microsoft.com/office/drawing/2014/main" id="{26A689E0-B82F-443B-B5DD-44D73C27E829}"/>
                </a:ext>
              </a:extLst>
            </p:cNvPr>
            <p:cNvSpPr>
              <a:spLocks/>
            </p:cNvSpPr>
            <p:nvPr/>
          </p:nvSpPr>
          <p:spPr bwMode="auto">
            <a:xfrm>
              <a:off x="7986133" y="4550692"/>
              <a:ext cx="211205" cy="153760"/>
            </a:xfrm>
            <a:custGeom>
              <a:avLst/>
              <a:gdLst>
                <a:gd name="T0" fmla="*/ 80 w 80"/>
                <a:gd name="T1" fmla="*/ 40 h 56"/>
                <a:gd name="T2" fmla="*/ 72 w 80"/>
                <a:gd name="T3" fmla="*/ 40 h 56"/>
                <a:gd name="T4" fmla="*/ 64 w 80"/>
                <a:gd name="T5" fmla="*/ 48 h 56"/>
                <a:gd name="T6" fmla="*/ 16 w 80"/>
                <a:gd name="T7" fmla="*/ 48 h 56"/>
                <a:gd name="T8" fmla="*/ 8 w 80"/>
                <a:gd name="T9" fmla="*/ 40 h 56"/>
                <a:gd name="T10" fmla="*/ 8 w 80"/>
                <a:gd name="T11" fmla="*/ 16 h 56"/>
                <a:gd name="T12" fmla="*/ 16 w 80"/>
                <a:gd name="T13" fmla="*/ 8 h 56"/>
                <a:gd name="T14" fmla="*/ 64 w 80"/>
                <a:gd name="T15" fmla="*/ 8 h 56"/>
                <a:gd name="T16" fmla="*/ 72 w 80"/>
                <a:gd name="T17" fmla="*/ 16 h 56"/>
                <a:gd name="T18" fmla="*/ 80 w 80"/>
                <a:gd name="T19" fmla="*/ 16 h 56"/>
                <a:gd name="T20" fmla="*/ 64 w 80"/>
                <a:gd name="T21" fmla="*/ 0 h 56"/>
                <a:gd name="T22" fmla="*/ 16 w 80"/>
                <a:gd name="T23" fmla="*/ 0 h 56"/>
                <a:gd name="T24" fmla="*/ 0 w 80"/>
                <a:gd name="T25" fmla="*/ 16 h 56"/>
                <a:gd name="T26" fmla="*/ 0 w 80"/>
                <a:gd name="T27" fmla="*/ 40 h 56"/>
                <a:gd name="T28" fmla="*/ 16 w 80"/>
                <a:gd name="T29" fmla="*/ 56 h 56"/>
                <a:gd name="T30" fmla="*/ 64 w 80"/>
                <a:gd name="T31" fmla="*/ 56 h 56"/>
                <a:gd name="T32" fmla="*/ 80 w 80"/>
                <a:gd name="T33"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80" y="40"/>
                  </a:moveTo>
                  <a:cubicBezTo>
                    <a:pt x="72" y="40"/>
                    <a:pt x="72" y="40"/>
                    <a:pt x="72" y="40"/>
                  </a:cubicBezTo>
                  <a:cubicBezTo>
                    <a:pt x="72" y="44"/>
                    <a:pt x="68" y="48"/>
                    <a:pt x="64" y="48"/>
                  </a:cubicBezTo>
                  <a:cubicBezTo>
                    <a:pt x="16" y="48"/>
                    <a:pt x="16" y="48"/>
                    <a:pt x="16" y="48"/>
                  </a:cubicBezTo>
                  <a:cubicBezTo>
                    <a:pt x="12" y="48"/>
                    <a:pt x="8" y="44"/>
                    <a:pt x="8" y="40"/>
                  </a:cubicBezTo>
                  <a:cubicBezTo>
                    <a:pt x="8" y="16"/>
                    <a:pt x="8" y="16"/>
                    <a:pt x="8" y="16"/>
                  </a:cubicBezTo>
                  <a:cubicBezTo>
                    <a:pt x="8" y="12"/>
                    <a:pt x="12" y="8"/>
                    <a:pt x="16" y="8"/>
                  </a:cubicBezTo>
                  <a:cubicBezTo>
                    <a:pt x="64" y="8"/>
                    <a:pt x="64" y="8"/>
                    <a:pt x="64" y="8"/>
                  </a:cubicBezTo>
                  <a:cubicBezTo>
                    <a:pt x="68" y="8"/>
                    <a:pt x="72" y="12"/>
                    <a:pt x="72" y="16"/>
                  </a:cubicBezTo>
                  <a:cubicBezTo>
                    <a:pt x="80" y="16"/>
                    <a:pt x="80" y="16"/>
                    <a:pt x="80" y="16"/>
                  </a:cubicBezTo>
                  <a:cubicBezTo>
                    <a:pt x="80" y="7"/>
                    <a:pt x="73" y="0"/>
                    <a:pt x="64" y="0"/>
                  </a:cubicBezTo>
                  <a:cubicBezTo>
                    <a:pt x="16" y="0"/>
                    <a:pt x="16" y="0"/>
                    <a:pt x="16" y="0"/>
                  </a:cubicBezTo>
                  <a:cubicBezTo>
                    <a:pt x="7" y="0"/>
                    <a:pt x="0" y="7"/>
                    <a:pt x="0" y="16"/>
                  </a:cubicBezTo>
                  <a:cubicBezTo>
                    <a:pt x="0" y="40"/>
                    <a:pt x="0" y="40"/>
                    <a:pt x="0" y="40"/>
                  </a:cubicBezTo>
                  <a:cubicBezTo>
                    <a:pt x="0" y="49"/>
                    <a:pt x="7" y="56"/>
                    <a:pt x="16" y="56"/>
                  </a:cubicBezTo>
                  <a:cubicBezTo>
                    <a:pt x="64" y="56"/>
                    <a:pt x="64" y="56"/>
                    <a:pt x="64" y="56"/>
                  </a:cubicBezTo>
                  <a:cubicBezTo>
                    <a:pt x="73" y="56"/>
                    <a:pt x="80" y="49"/>
                    <a:pt x="80" y="4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a:ea typeface="+mn-ea"/>
                <a:cs typeface="+mn-cs"/>
              </a:endParaRPr>
            </a:p>
          </p:txBody>
        </p:sp>
        <p:sp>
          <p:nvSpPr>
            <p:cNvPr id="27" name="Freeform 6">
              <a:extLst>
                <a:ext uri="{FF2B5EF4-FFF2-40B4-BE49-F238E27FC236}">
                  <a16:creationId xmlns:a16="http://schemas.microsoft.com/office/drawing/2014/main" id="{E34CFD68-AEAB-40D0-AE51-A2AE258B6BEF}"/>
                </a:ext>
              </a:extLst>
            </p:cNvPr>
            <p:cNvSpPr>
              <a:spLocks/>
            </p:cNvSpPr>
            <p:nvPr/>
          </p:nvSpPr>
          <p:spPr bwMode="auto">
            <a:xfrm>
              <a:off x="8111851" y="4616589"/>
              <a:ext cx="211205" cy="153760"/>
            </a:xfrm>
            <a:custGeom>
              <a:avLst/>
              <a:gdLst>
                <a:gd name="T0" fmla="*/ 64 w 80"/>
                <a:gd name="T1" fmla="*/ 0 h 56"/>
                <a:gd name="T2" fmla="*/ 16 w 80"/>
                <a:gd name="T3" fmla="*/ 0 h 56"/>
                <a:gd name="T4" fmla="*/ 0 w 80"/>
                <a:gd name="T5" fmla="*/ 16 h 56"/>
                <a:gd name="T6" fmla="*/ 8 w 80"/>
                <a:gd name="T7" fmla="*/ 16 h 56"/>
                <a:gd name="T8" fmla="*/ 16 w 80"/>
                <a:gd name="T9" fmla="*/ 8 h 56"/>
                <a:gd name="T10" fmla="*/ 64 w 80"/>
                <a:gd name="T11" fmla="*/ 8 h 56"/>
                <a:gd name="T12" fmla="*/ 72 w 80"/>
                <a:gd name="T13" fmla="*/ 16 h 56"/>
                <a:gd name="T14" fmla="*/ 72 w 80"/>
                <a:gd name="T15" fmla="*/ 40 h 56"/>
                <a:gd name="T16" fmla="*/ 64 w 80"/>
                <a:gd name="T17" fmla="*/ 48 h 56"/>
                <a:gd name="T18" fmla="*/ 16 w 80"/>
                <a:gd name="T19" fmla="*/ 48 h 56"/>
                <a:gd name="T20" fmla="*/ 8 w 80"/>
                <a:gd name="T21" fmla="*/ 40 h 56"/>
                <a:gd name="T22" fmla="*/ 0 w 80"/>
                <a:gd name="T23" fmla="*/ 40 h 56"/>
                <a:gd name="T24" fmla="*/ 16 w 80"/>
                <a:gd name="T25" fmla="*/ 56 h 56"/>
                <a:gd name="T26" fmla="*/ 64 w 80"/>
                <a:gd name="T27" fmla="*/ 56 h 56"/>
                <a:gd name="T28" fmla="*/ 80 w 80"/>
                <a:gd name="T29" fmla="*/ 40 h 56"/>
                <a:gd name="T30" fmla="*/ 80 w 80"/>
                <a:gd name="T31" fmla="*/ 16 h 56"/>
                <a:gd name="T32" fmla="*/ 64 w 80"/>
                <a:gd name="T3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64" y="0"/>
                  </a:moveTo>
                  <a:cubicBezTo>
                    <a:pt x="16" y="0"/>
                    <a:pt x="16" y="0"/>
                    <a:pt x="16" y="0"/>
                  </a:cubicBezTo>
                  <a:cubicBezTo>
                    <a:pt x="7" y="0"/>
                    <a:pt x="0" y="7"/>
                    <a:pt x="0" y="16"/>
                  </a:cubicBezTo>
                  <a:cubicBezTo>
                    <a:pt x="8" y="16"/>
                    <a:pt x="8" y="16"/>
                    <a:pt x="8" y="16"/>
                  </a:cubicBezTo>
                  <a:cubicBezTo>
                    <a:pt x="8" y="12"/>
                    <a:pt x="12" y="8"/>
                    <a:pt x="16" y="8"/>
                  </a:cubicBezTo>
                  <a:cubicBezTo>
                    <a:pt x="64" y="8"/>
                    <a:pt x="64" y="8"/>
                    <a:pt x="64" y="8"/>
                  </a:cubicBezTo>
                  <a:cubicBezTo>
                    <a:pt x="68" y="8"/>
                    <a:pt x="72" y="12"/>
                    <a:pt x="72" y="16"/>
                  </a:cubicBezTo>
                  <a:cubicBezTo>
                    <a:pt x="72" y="40"/>
                    <a:pt x="72" y="40"/>
                    <a:pt x="72" y="40"/>
                  </a:cubicBezTo>
                  <a:cubicBezTo>
                    <a:pt x="72" y="44"/>
                    <a:pt x="68" y="48"/>
                    <a:pt x="64" y="48"/>
                  </a:cubicBezTo>
                  <a:cubicBezTo>
                    <a:pt x="16" y="48"/>
                    <a:pt x="16" y="48"/>
                    <a:pt x="16" y="48"/>
                  </a:cubicBezTo>
                  <a:cubicBezTo>
                    <a:pt x="12" y="48"/>
                    <a:pt x="8" y="44"/>
                    <a:pt x="8" y="40"/>
                  </a:cubicBezTo>
                  <a:cubicBezTo>
                    <a:pt x="0" y="40"/>
                    <a:pt x="0" y="40"/>
                    <a:pt x="0" y="40"/>
                  </a:cubicBezTo>
                  <a:cubicBezTo>
                    <a:pt x="0" y="49"/>
                    <a:pt x="7" y="56"/>
                    <a:pt x="16" y="56"/>
                  </a:cubicBezTo>
                  <a:cubicBezTo>
                    <a:pt x="64" y="56"/>
                    <a:pt x="64" y="56"/>
                    <a:pt x="64" y="56"/>
                  </a:cubicBezTo>
                  <a:cubicBezTo>
                    <a:pt x="73" y="56"/>
                    <a:pt x="80" y="49"/>
                    <a:pt x="80" y="40"/>
                  </a:cubicBezTo>
                  <a:cubicBezTo>
                    <a:pt x="80" y="16"/>
                    <a:pt x="80" y="16"/>
                    <a:pt x="80" y="16"/>
                  </a:cubicBezTo>
                  <a:cubicBezTo>
                    <a:pt x="80" y="7"/>
                    <a:pt x="73" y="0"/>
                    <a:pt x="64" y="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a:ea typeface="+mn-ea"/>
                <a:cs typeface="+mn-cs"/>
              </a:endParaRPr>
            </a:p>
          </p:txBody>
        </p:sp>
        <p:sp>
          <p:nvSpPr>
            <p:cNvPr id="28" name="Freeform 5">
              <a:extLst>
                <a:ext uri="{FF2B5EF4-FFF2-40B4-BE49-F238E27FC236}">
                  <a16:creationId xmlns:a16="http://schemas.microsoft.com/office/drawing/2014/main" id="{CA6D14D6-C31C-42FE-A659-E63E0D3029A4}"/>
                </a:ext>
              </a:extLst>
            </p:cNvPr>
            <p:cNvSpPr>
              <a:spLocks/>
            </p:cNvSpPr>
            <p:nvPr/>
          </p:nvSpPr>
          <p:spPr bwMode="auto">
            <a:xfrm>
              <a:off x="9940410" y="4550692"/>
              <a:ext cx="211205" cy="153760"/>
            </a:xfrm>
            <a:custGeom>
              <a:avLst/>
              <a:gdLst>
                <a:gd name="T0" fmla="*/ 80 w 80"/>
                <a:gd name="T1" fmla="*/ 40 h 56"/>
                <a:gd name="T2" fmla="*/ 72 w 80"/>
                <a:gd name="T3" fmla="*/ 40 h 56"/>
                <a:gd name="T4" fmla="*/ 64 w 80"/>
                <a:gd name="T5" fmla="*/ 48 h 56"/>
                <a:gd name="T6" fmla="*/ 16 w 80"/>
                <a:gd name="T7" fmla="*/ 48 h 56"/>
                <a:gd name="T8" fmla="*/ 8 w 80"/>
                <a:gd name="T9" fmla="*/ 40 h 56"/>
                <a:gd name="T10" fmla="*/ 8 w 80"/>
                <a:gd name="T11" fmla="*/ 16 h 56"/>
                <a:gd name="T12" fmla="*/ 16 w 80"/>
                <a:gd name="T13" fmla="*/ 8 h 56"/>
                <a:gd name="T14" fmla="*/ 64 w 80"/>
                <a:gd name="T15" fmla="*/ 8 h 56"/>
                <a:gd name="T16" fmla="*/ 72 w 80"/>
                <a:gd name="T17" fmla="*/ 16 h 56"/>
                <a:gd name="T18" fmla="*/ 80 w 80"/>
                <a:gd name="T19" fmla="*/ 16 h 56"/>
                <a:gd name="T20" fmla="*/ 64 w 80"/>
                <a:gd name="T21" fmla="*/ 0 h 56"/>
                <a:gd name="T22" fmla="*/ 16 w 80"/>
                <a:gd name="T23" fmla="*/ 0 h 56"/>
                <a:gd name="T24" fmla="*/ 0 w 80"/>
                <a:gd name="T25" fmla="*/ 16 h 56"/>
                <a:gd name="T26" fmla="*/ 0 w 80"/>
                <a:gd name="T27" fmla="*/ 40 h 56"/>
                <a:gd name="T28" fmla="*/ 16 w 80"/>
                <a:gd name="T29" fmla="*/ 56 h 56"/>
                <a:gd name="T30" fmla="*/ 64 w 80"/>
                <a:gd name="T31" fmla="*/ 56 h 56"/>
                <a:gd name="T32" fmla="*/ 80 w 80"/>
                <a:gd name="T33"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80" y="40"/>
                  </a:moveTo>
                  <a:cubicBezTo>
                    <a:pt x="72" y="40"/>
                    <a:pt x="72" y="40"/>
                    <a:pt x="72" y="40"/>
                  </a:cubicBezTo>
                  <a:cubicBezTo>
                    <a:pt x="72" y="44"/>
                    <a:pt x="68" y="48"/>
                    <a:pt x="64" y="48"/>
                  </a:cubicBezTo>
                  <a:cubicBezTo>
                    <a:pt x="16" y="48"/>
                    <a:pt x="16" y="48"/>
                    <a:pt x="16" y="48"/>
                  </a:cubicBezTo>
                  <a:cubicBezTo>
                    <a:pt x="12" y="48"/>
                    <a:pt x="8" y="44"/>
                    <a:pt x="8" y="40"/>
                  </a:cubicBezTo>
                  <a:cubicBezTo>
                    <a:pt x="8" y="16"/>
                    <a:pt x="8" y="16"/>
                    <a:pt x="8" y="16"/>
                  </a:cubicBezTo>
                  <a:cubicBezTo>
                    <a:pt x="8" y="12"/>
                    <a:pt x="12" y="8"/>
                    <a:pt x="16" y="8"/>
                  </a:cubicBezTo>
                  <a:cubicBezTo>
                    <a:pt x="64" y="8"/>
                    <a:pt x="64" y="8"/>
                    <a:pt x="64" y="8"/>
                  </a:cubicBezTo>
                  <a:cubicBezTo>
                    <a:pt x="68" y="8"/>
                    <a:pt x="72" y="12"/>
                    <a:pt x="72" y="16"/>
                  </a:cubicBezTo>
                  <a:cubicBezTo>
                    <a:pt x="80" y="16"/>
                    <a:pt x="80" y="16"/>
                    <a:pt x="80" y="16"/>
                  </a:cubicBezTo>
                  <a:cubicBezTo>
                    <a:pt x="80" y="7"/>
                    <a:pt x="73" y="0"/>
                    <a:pt x="64" y="0"/>
                  </a:cubicBezTo>
                  <a:cubicBezTo>
                    <a:pt x="16" y="0"/>
                    <a:pt x="16" y="0"/>
                    <a:pt x="16" y="0"/>
                  </a:cubicBezTo>
                  <a:cubicBezTo>
                    <a:pt x="7" y="0"/>
                    <a:pt x="0" y="7"/>
                    <a:pt x="0" y="16"/>
                  </a:cubicBezTo>
                  <a:cubicBezTo>
                    <a:pt x="0" y="40"/>
                    <a:pt x="0" y="40"/>
                    <a:pt x="0" y="40"/>
                  </a:cubicBezTo>
                  <a:cubicBezTo>
                    <a:pt x="0" y="49"/>
                    <a:pt x="7" y="56"/>
                    <a:pt x="16" y="56"/>
                  </a:cubicBezTo>
                  <a:cubicBezTo>
                    <a:pt x="64" y="56"/>
                    <a:pt x="64" y="56"/>
                    <a:pt x="64" y="56"/>
                  </a:cubicBezTo>
                  <a:cubicBezTo>
                    <a:pt x="73" y="56"/>
                    <a:pt x="80" y="49"/>
                    <a:pt x="80" y="4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a:ea typeface="+mn-ea"/>
                <a:cs typeface="+mn-cs"/>
              </a:endParaRPr>
            </a:p>
          </p:txBody>
        </p:sp>
        <p:sp>
          <p:nvSpPr>
            <p:cNvPr id="29" name="Freeform 6">
              <a:extLst>
                <a:ext uri="{FF2B5EF4-FFF2-40B4-BE49-F238E27FC236}">
                  <a16:creationId xmlns:a16="http://schemas.microsoft.com/office/drawing/2014/main" id="{8C30F011-31C7-4FBF-9E57-80E4A53CF60F}"/>
                </a:ext>
              </a:extLst>
            </p:cNvPr>
            <p:cNvSpPr>
              <a:spLocks/>
            </p:cNvSpPr>
            <p:nvPr/>
          </p:nvSpPr>
          <p:spPr bwMode="auto">
            <a:xfrm>
              <a:off x="10066128" y="4616589"/>
              <a:ext cx="211205" cy="153760"/>
            </a:xfrm>
            <a:custGeom>
              <a:avLst/>
              <a:gdLst>
                <a:gd name="T0" fmla="*/ 64 w 80"/>
                <a:gd name="T1" fmla="*/ 0 h 56"/>
                <a:gd name="T2" fmla="*/ 16 w 80"/>
                <a:gd name="T3" fmla="*/ 0 h 56"/>
                <a:gd name="T4" fmla="*/ 0 w 80"/>
                <a:gd name="T5" fmla="*/ 16 h 56"/>
                <a:gd name="T6" fmla="*/ 8 w 80"/>
                <a:gd name="T7" fmla="*/ 16 h 56"/>
                <a:gd name="T8" fmla="*/ 16 w 80"/>
                <a:gd name="T9" fmla="*/ 8 h 56"/>
                <a:gd name="T10" fmla="*/ 64 w 80"/>
                <a:gd name="T11" fmla="*/ 8 h 56"/>
                <a:gd name="T12" fmla="*/ 72 w 80"/>
                <a:gd name="T13" fmla="*/ 16 h 56"/>
                <a:gd name="T14" fmla="*/ 72 w 80"/>
                <a:gd name="T15" fmla="*/ 40 h 56"/>
                <a:gd name="T16" fmla="*/ 64 w 80"/>
                <a:gd name="T17" fmla="*/ 48 h 56"/>
                <a:gd name="T18" fmla="*/ 16 w 80"/>
                <a:gd name="T19" fmla="*/ 48 h 56"/>
                <a:gd name="T20" fmla="*/ 8 w 80"/>
                <a:gd name="T21" fmla="*/ 40 h 56"/>
                <a:gd name="T22" fmla="*/ 0 w 80"/>
                <a:gd name="T23" fmla="*/ 40 h 56"/>
                <a:gd name="T24" fmla="*/ 16 w 80"/>
                <a:gd name="T25" fmla="*/ 56 h 56"/>
                <a:gd name="T26" fmla="*/ 64 w 80"/>
                <a:gd name="T27" fmla="*/ 56 h 56"/>
                <a:gd name="T28" fmla="*/ 80 w 80"/>
                <a:gd name="T29" fmla="*/ 40 h 56"/>
                <a:gd name="T30" fmla="*/ 80 w 80"/>
                <a:gd name="T31" fmla="*/ 16 h 56"/>
                <a:gd name="T32" fmla="*/ 64 w 80"/>
                <a:gd name="T3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64" y="0"/>
                  </a:moveTo>
                  <a:cubicBezTo>
                    <a:pt x="16" y="0"/>
                    <a:pt x="16" y="0"/>
                    <a:pt x="16" y="0"/>
                  </a:cubicBezTo>
                  <a:cubicBezTo>
                    <a:pt x="7" y="0"/>
                    <a:pt x="0" y="7"/>
                    <a:pt x="0" y="16"/>
                  </a:cubicBezTo>
                  <a:cubicBezTo>
                    <a:pt x="8" y="16"/>
                    <a:pt x="8" y="16"/>
                    <a:pt x="8" y="16"/>
                  </a:cubicBezTo>
                  <a:cubicBezTo>
                    <a:pt x="8" y="12"/>
                    <a:pt x="12" y="8"/>
                    <a:pt x="16" y="8"/>
                  </a:cubicBezTo>
                  <a:cubicBezTo>
                    <a:pt x="64" y="8"/>
                    <a:pt x="64" y="8"/>
                    <a:pt x="64" y="8"/>
                  </a:cubicBezTo>
                  <a:cubicBezTo>
                    <a:pt x="68" y="8"/>
                    <a:pt x="72" y="12"/>
                    <a:pt x="72" y="16"/>
                  </a:cubicBezTo>
                  <a:cubicBezTo>
                    <a:pt x="72" y="40"/>
                    <a:pt x="72" y="40"/>
                    <a:pt x="72" y="40"/>
                  </a:cubicBezTo>
                  <a:cubicBezTo>
                    <a:pt x="72" y="44"/>
                    <a:pt x="68" y="48"/>
                    <a:pt x="64" y="48"/>
                  </a:cubicBezTo>
                  <a:cubicBezTo>
                    <a:pt x="16" y="48"/>
                    <a:pt x="16" y="48"/>
                    <a:pt x="16" y="48"/>
                  </a:cubicBezTo>
                  <a:cubicBezTo>
                    <a:pt x="12" y="48"/>
                    <a:pt x="8" y="44"/>
                    <a:pt x="8" y="40"/>
                  </a:cubicBezTo>
                  <a:cubicBezTo>
                    <a:pt x="0" y="40"/>
                    <a:pt x="0" y="40"/>
                    <a:pt x="0" y="40"/>
                  </a:cubicBezTo>
                  <a:cubicBezTo>
                    <a:pt x="0" y="49"/>
                    <a:pt x="7" y="56"/>
                    <a:pt x="16" y="56"/>
                  </a:cubicBezTo>
                  <a:cubicBezTo>
                    <a:pt x="64" y="56"/>
                    <a:pt x="64" y="56"/>
                    <a:pt x="64" y="56"/>
                  </a:cubicBezTo>
                  <a:cubicBezTo>
                    <a:pt x="73" y="56"/>
                    <a:pt x="80" y="49"/>
                    <a:pt x="80" y="40"/>
                  </a:cubicBezTo>
                  <a:cubicBezTo>
                    <a:pt x="80" y="16"/>
                    <a:pt x="80" y="16"/>
                    <a:pt x="80" y="16"/>
                  </a:cubicBezTo>
                  <a:cubicBezTo>
                    <a:pt x="80" y="7"/>
                    <a:pt x="73" y="0"/>
                    <a:pt x="64" y="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a:ea typeface="+mn-ea"/>
                <a:cs typeface="+mn-cs"/>
              </a:endParaRPr>
            </a:p>
          </p:txBody>
        </p:sp>
        <p:sp>
          <p:nvSpPr>
            <p:cNvPr id="30" name="Rectangle 29">
              <a:extLst>
                <a:ext uri="{FF2B5EF4-FFF2-40B4-BE49-F238E27FC236}">
                  <a16:creationId xmlns:a16="http://schemas.microsoft.com/office/drawing/2014/main" id="{3E59BB04-D3DE-4847-A585-ACDBDC7076F7}"/>
                </a:ext>
              </a:extLst>
            </p:cNvPr>
            <p:cNvSpPr/>
            <p:nvPr/>
          </p:nvSpPr>
          <p:spPr bwMode="auto">
            <a:xfrm>
              <a:off x="10427816" y="3591976"/>
              <a:ext cx="1317763" cy="2107615"/>
            </a:xfrm>
            <a:prstGeom prst="rect">
              <a:avLst/>
            </a:prstGeom>
            <a:solidFill>
              <a:srgbClr val="FFFFFF"/>
            </a:solidFill>
            <a:ln w="3175" cap="flat" cmpd="sng" algn="ctr">
              <a:solidFill>
                <a:schemeClr val="bg1">
                  <a:lumMod val="75000"/>
                </a:schemeClr>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400" b="1"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Storage</a:t>
              </a:r>
              <a:r>
                <a:rPr kumimoji="0" lang="en-US" sz="140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 resource group</a:t>
              </a:r>
            </a:p>
          </p:txBody>
        </p:sp>
        <p:pic>
          <p:nvPicPr>
            <p:cNvPr id="31" name="Picture 30">
              <a:extLst>
                <a:ext uri="{FF2B5EF4-FFF2-40B4-BE49-F238E27FC236}">
                  <a16:creationId xmlns:a16="http://schemas.microsoft.com/office/drawing/2014/main" id="{368363FE-346F-4D18-BEB1-1626DE060A9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44975" y="3753355"/>
              <a:ext cx="707212" cy="716837"/>
            </a:xfrm>
            <a:prstGeom prst="rect">
              <a:avLst/>
            </a:prstGeom>
          </p:spPr>
        </p:pic>
        <p:sp>
          <p:nvSpPr>
            <p:cNvPr id="32" name="Rectangle 31">
              <a:extLst>
                <a:ext uri="{FF2B5EF4-FFF2-40B4-BE49-F238E27FC236}">
                  <a16:creationId xmlns:a16="http://schemas.microsoft.com/office/drawing/2014/main" id="{D04AFD30-C459-4E6B-8E2A-99357E2724B9}"/>
                </a:ext>
              </a:extLst>
            </p:cNvPr>
            <p:cNvSpPr/>
            <p:nvPr/>
          </p:nvSpPr>
          <p:spPr bwMode="auto">
            <a:xfrm>
              <a:off x="8468449" y="3591976"/>
              <a:ext cx="1317763" cy="2107615"/>
            </a:xfrm>
            <a:prstGeom prst="rect">
              <a:avLst/>
            </a:prstGeom>
            <a:solidFill>
              <a:srgbClr val="FFFFFF"/>
            </a:solidFill>
            <a:ln w="3175" cap="flat" cmpd="sng" algn="ctr">
              <a:solidFill>
                <a:schemeClr val="bg1">
                  <a:lumMod val="75000"/>
                </a:schemeClr>
              </a:solidFill>
              <a:prstDash val="solid"/>
              <a:miter lim="800000"/>
              <a:headEnd type="none" w="med" len="med"/>
              <a:tailEnd type="none" w="med" len="med"/>
            </a:ln>
            <a:effectLst/>
          </p:spPr>
          <p:txBody>
            <a:bodyPr rot="0" spcFirstLastPara="0" vertOverflow="overflow" horzOverflow="overflow" vert="horz" wrap="square" lIns="182880" tIns="146304" rIns="91440" bIns="146304" numCol="1" spcCol="0" rtlCol="0" fromWordArt="0" anchor="b"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400" b="1"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Virtual machine </a:t>
              </a:r>
              <a:r>
                <a:rPr kumimoji="0" lang="en-US" sz="140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resource group</a:t>
              </a:r>
            </a:p>
          </p:txBody>
        </p:sp>
        <p:pic>
          <p:nvPicPr>
            <p:cNvPr id="33" name="Picture 32">
              <a:extLst>
                <a:ext uri="{FF2B5EF4-FFF2-40B4-BE49-F238E27FC236}">
                  <a16:creationId xmlns:a16="http://schemas.microsoft.com/office/drawing/2014/main" id="{87EAD709-D217-43A0-AB25-2C60E33FBE7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29411" y="3726291"/>
              <a:ext cx="819606" cy="830759"/>
            </a:xfrm>
            <a:prstGeom prst="rect">
              <a:avLst/>
            </a:prstGeom>
          </p:spPr>
        </p:pic>
        <p:sp>
          <p:nvSpPr>
            <p:cNvPr id="34" name="Rectangle 33">
              <a:extLst>
                <a:ext uri="{FF2B5EF4-FFF2-40B4-BE49-F238E27FC236}">
                  <a16:creationId xmlns:a16="http://schemas.microsoft.com/office/drawing/2014/main" id="{7F495C3D-E20B-47EC-A6CF-42A2EBC69BA5}"/>
                </a:ext>
              </a:extLst>
            </p:cNvPr>
            <p:cNvSpPr/>
            <p:nvPr/>
          </p:nvSpPr>
          <p:spPr bwMode="auto">
            <a:xfrm>
              <a:off x="6509084" y="3591976"/>
              <a:ext cx="1317763" cy="2107615"/>
            </a:xfrm>
            <a:prstGeom prst="rect">
              <a:avLst/>
            </a:prstGeom>
            <a:solidFill>
              <a:srgbClr val="FFFFFF"/>
            </a:solidFill>
            <a:ln w="3175" cap="flat" cmpd="sng" algn="ctr">
              <a:solidFill>
                <a:schemeClr val="bg1">
                  <a:lumMod val="75000"/>
                </a:schemeClr>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400" b="1"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Web and DB </a:t>
              </a:r>
              <a:r>
                <a:rPr kumimoji="0" lang="en-US" sz="140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resource group</a:t>
              </a:r>
            </a:p>
          </p:txBody>
        </p:sp>
        <p:sp>
          <p:nvSpPr>
            <p:cNvPr id="35" name="Freeform 256">
              <a:extLst>
                <a:ext uri="{FF2B5EF4-FFF2-40B4-BE49-F238E27FC236}">
                  <a16:creationId xmlns:a16="http://schemas.microsoft.com/office/drawing/2014/main" id="{4FEB7B8E-7731-4920-931C-AC46DB721AEF}"/>
                </a:ext>
              </a:extLst>
            </p:cNvPr>
            <p:cNvSpPr>
              <a:spLocks noEditPoints="1"/>
            </p:cNvSpPr>
            <p:nvPr/>
          </p:nvSpPr>
          <p:spPr bwMode="auto">
            <a:xfrm>
              <a:off x="6812125" y="3790309"/>
              <a:ext cx="735447" cy="723791"/>
            </a:xfrm>
            <a:custGeom>
              <a:avLst/>
              <a:gdLst>
                <a:gd name="T0" fmla="*/ 423 w 517"/>
                <a:gd name="T1" fmla="*/ 502 h 502"/>
                <a:gd name="T2" fmla="*/ 161 w 517"/>
                <a:gd name="T3" fmla="*/ 348 h 502"/>
                <a:gd name="T4" fmla="*/ 24 w 517"/>
                <a:gd name="T5" fmla="*/ 158 h 502"/>
                <a:gd name="T6" fmla="*/ 31 w 517"/>
                <a:gd name="T7" fmla="*/ 24 h 502"/>
                <a:gd name="T8" fmla="*/ 94 w 517"/>
                <a:gd name="T9" fmla="*/ 0 h 502"/>
                <a:gd name="T10" fmla="*/ 356 w 517"/>
                <a:gd name="T11" fmla="*/ 154 h 502"/>
                <a:gd name="T12" fmla="*/ 493 w 517"/>
                <a:gd name="T13" fmla="*/ 344 h 502"/>
                <a:gd name="T14" fmla="*/ 486 w 517"/>
                <a:gd name="T15" fmla="*/ 479 h 502"/>
                <a:gd name="T16" fmla="*/ 423 w 517"/>
                <a:gd name="T17" fmla="*/ 502 h 502"/>
                <a:gd name="T18" fmla="*/ 94 w 517"/>
                <a:gd name="T19" fmla="*/ 31 h 502"/>
                <a:gd name="T20" fmla="*/ 53 w 517"/>
                <a:gd name="T21" fmla="*/ 46 h 502"/>
                <a:gd name="T22" fmla="*/ 52 w 517"/>
                <a:gd name="T23" fmla="*/ 147 h 502"/>
                <a:gd name="T24" fmla="*/ 183 w 517"/>
                <a:gd name="T25" fmla="*/ 327 h 502"/>
                <a:gd name="T26" fmla="*/ 423 w 517"/>
                <a:gd name="T27" fmla="*/ 471 h 502"/>
                <a:gd name="T28" fmla="*/ 464 w 517"/>
                <a:gd name="T29" fmla="*/ 457 h 502"/>
                <a:gd name="T30" fmla="*/ 465 w 517"/>
                <a:gd name="T31" fmla="*/ 356 h 502"/>
                <a:gd name="T32" fmla="*/ 334 w 517"/>
                <a:gd name="T33" fmla="*/ 176 h 502"/>
                <a:gd name="T34" fmla="*/ 94 w 517"/>
                <a:gd name="T35" fmla="*/ 31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7" h="502">
                  <a:moveTo>
                    <a:pt x="423" y="502"/>
                  </a:moveTo>
                  <a:cubicBezTo>
                    <a:pt x="355" y="502"/>
                    <a:pt x="259" y="446"/>
                    <a:pt x="161" y="348"/>
                  </a:cubicBezTo>
                  <a:cubicBezTo>
                    <a:pt x="95" y="282"/>
                    <a:pt x="47" y="216"/>
                    <a:pt x="24" y="158"/>
                  </a:cubicBezTo>
                  <a:cubicBezTo>
                    <a:pt x="0" y="100"/>
                    <a:pt x="2" y="52"/>
                    <a:pt x="31" y="24"/>
                  </a:cubicBezTo>
                  <a:cubicBezTo>
                    <a:pt x="46" y="8"/>
                    <a:pt x="68" y="0"/>
                    <a:pt x="94" y="0"/>
                  </a:cubicBezTo>
                  <a:cubicBezTo>
                    <a:pt x="162" y="0"/>
                    <a:pt x="258" y="56"/>
                    <a:pt x="356" y="154"/>
                  </a:cubicBezTo>
                  <a:cubicBezTo>
                    <a:pt x="422" y="221"/>
                    <a:pt x="470" y="286"/>
                    <a:pt x="493" y="344"/>
                  </a:cubicBezTo>
                  <a:cubicBezTo>
                    <a:pt x="517" y="402"/>
                    <a:pt x="515" y="450"/>
                    <a:pt x="486" y="479"/>
                  </a:cubicBezTo>
                  <a:cubicBezTo>
                    <a:pt x="471" y="494"/>
                    <a:pt x="449" y="502"/>
                    <a:pt x="423" y="502"/>
                  </a:cubicBezTo>
                  <a:close/>
                  <a:moveTo>
                    <a:pt x="94" y="31"/>
                  </a:moveTo>
                  <a:cubicBezTo>
                    <a:pt x="76" y="31"/>
                    <a:pt x="62" y="36"/>
                    <a:pt x="53" y="46"/>
                  </a:cubicBezTo>
                  <a:cubicBezTo>
                    <a:pt x="34" y="65"/>
                    <a:pt x="33" y="101"/>
                    <a:pt x="52" y="147"/>
                  </a:cubicBezTo>
                  <a:cubicBezTo>
                    <a:pt x="74" y="201"/>
                    <a:pt x="119" y="263"/>
                    <a:pt x="183" y="327"/>
                  </a:cubicBezTo>
                  <a:cubicBezTo>
                    <a:pt x="274" y="417"/>
                    <a:pt x="364" y="471"/>
                    <a:pt x="423" y="471"/>
                  </a:cubicBezTo>
                  <a:cubicBezTo>
                    <a:pt x="441" y="471"/>
                    <a:pt x="455" y="467"/>
                    <a:pt x="464" y="457"/>
                  </a:cubicBezTo>
                  <a:cubicBezTo>
                    <a:pt x="483" y="438"/>
                    <a:pt x="484" y="402"/>
                    <a:pt x="465" y="356"/>
                  </a:cubicBezTo>
                  <a:cubicBezTo>
                    <a:pt x="443" y="302"/>
                    <a:pt x="398" y="240"/>
                    <a:pt x="334" y="176"/>
                  </a:cubicBezTo>
                  <a:cubicBezTo>
                    <a:pt x="243" y="85"/>
                    <a:pt x="153" y="31"/>
                    <a:pt x="94" y="31"/>
                  </a:cubicBezTo>
                  <a:close/>
                </a:path>
              </a:pathLst>
            </a:custGeom>
            <a:solidFill>
              <a:srgbClr val="D8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a:ea typeface="+mn-ea"/>
                <a:cs typeface="+mn-cs"/>
              </a:endParaRPr>
            </a:p>
          </p:txBody>
        </p:sp>
        <p:sp>
          <p:nvSpPr>
            <p:cNvPr id="36" name="Freeform 257">
              <a:extLst>
                <a:ext uri="{FF2B5EF4-FFF2-40B4-BE49-F238E27FC236}">
                  <a16:creationId xmlns:a16="http://schemas.microsoft.com/office/drawing/2014/main" id="{83CF4C01-D394-445E-9494-71C02D95ADFE}"/>
                </a:ext>
              </a:extLst>
            </p:cNvPr>
            <p:cNvSpPr>
              <a:spLocks noEditPoints="1"/>
            </p:cNvSpPr>
            <p:nvPr/>
          </p:nvSpPr>
          <p:spPr bwMode="auto">
            <a:xfrm>
              <a:off x="6812125" y="3790309"/>
              <a:ext cx="735447" cy="723791"/>
            </a:xfrm>
            <a:custGeom>
              <a:avLst/>
              <a:gdLst>
                <a:gd name="T0" fmla="*/ 94 w 517"/>
                <a:gd name="T1" fmla="*/ 502 h 502"/>
                <a:gd name="T2" fmla="*/ 31 w 517"/>
                <a:gd name="T3" fmla="*/ 479 h 502"/>
                <a:gd name="T4" fmla="*/ 24 w 517"/>
                <a:gd name="T5" fmla="*/ 344 h 502"/>
                <a:gd name="T6" fmla="*/ 161 w 517"/>
                <a:gd name="T7" fmla="*/ 154 h 502"/>
                <a:gd name="T8" fmla="*/ 423 w 517"/>
                <a:gd name="T9" fmla="*/ 0 h 502"/>
                <a:gd name="T10" fmla="*/ 486 w 517"/>
                <a:gd name="T11" fmla="*/ 24 h 502"/>
                <a:gd name="T12" fmla="*/ 493 w 517"/>
                <a:gd name="T13" fmla="*/ 158 h 502"/>
                <a:gd name="T14" fmla="*/ 356 w 517"/>
                <a:gd name="T15" fmla="*/ 348 h 502"/>
                <a:gd name="T16" fmla="*/ 94 w 517"/>
                <a:gd name="T17" fmla="*/ 502 h 502"/>
                <a:gd name="T18" fmla="*/ 423 w 517"/>
                <a:gd name="T19" fmla="*/ 31 h 502"/>
                <a:gd name="T20" fmla="*/ 183 w 517"/>
                <a:gd name="T21" fmla="*/ 176 h 502"/>
                <a:gd name="T22" fmla="*/ 52 w 517"/>
                <a:gd name="T23" fmla="*/ 356 h 502"/>
                <a:gd name="T24" fmla="*/ 53 w 517"/>
                <a:gd name="T25" fmla="*/ 457 h 502"/>
                <a:gd name="T26" fmla="*/ 94 w 517"/>
                <a:gd name="T27" fmla="*/ 471 h 502"/>
                <a:gd name="T28" fmla="*/ 334 w 517"/>
                <a:gd name="T29" fmla="*/ 327 h 502"/>
                <a:gd name="T30" fmla="*/ 465 w 517"/>
                <a:gd name="T31" fmla="*/ 147 h 502"/>
                <a:gd name="T32" fmla="*/ 464 w 517"/>
                <a:gd name="T33" fmla="*/ 46 h 502"/>
                <a:gd name="T34" fmla="*/ 423 w 517"/>
                <a:gd name="T35" fmla="*/ 31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7" h="502">
                  <a:moveTo>
                    <a:pt x="94" y="502"/>
                  </a:moveTo>
                  <a:cubicBezTo>
                    <a:pt x="68" y="502"/>
                    <a:pt x="46" y="494"/>
                    <a:pt x="31" y="479"/>
                  </a:cubicBezTo>
                  <a:cubicBezTo>
                    <a:pt x="2" y="450"/>
                    <a:pt x="0" y="402"/>
                    <a:pt x="24" y="344"/>
                  </a:cubicBezTo>
                  <a:cubicBezTo>
                    <a:pt x="47" y="286"/>
                    <a:pt x="95" y="221"/>
                    <a:pt x="161" y="154"/>
                  </a:cubicBezTo>
                  <a:cubicBezTo>
                    <a:pt x="259" y="56"/>
                    <a:pt x="355" y="0"/>
                    <a:pt x="423" y="0"/>
                  </a:cubicBezTo>
                  <a:cubicBezTo>
                    <a:pt x="449" y="0"/>
                    <a:pt x="471" y="8"/>
                    <a:pt x="486" y="24"/>
                  </a:cubicBezTo>
                  <a:cubicBezTo>
                    <a:pt x="515" y="52"/>
                    <a:pt x="517" y="100"/>
                    <a:pt x="493" y="158"/>
                  </a:cubicBezTo>
                  <a:cubicBezTo>
                    <a:pt x="470" y="216"/>
                    <a:pt x="422" y="282"/>
                    <a:pt x="356" y="348"/>
                  </a:cubicBezTo>
                  <a:cubicBezTo>
                    <a:pt x="258" y="446"/>
                    <a:pt x="162" y="502"/>
                    <a:pt x="94" y="502"/>
                  </a:cubicBezTo>
                  <a:close/>
                  <a:moveTo>
                    <a:pt x="423" y="31"/>
                  </a:moveTo>
                  <a:cubicBezTo>
                    <a:pt x="364" y="31"/>
                    <a:pt x="274" y="85"/>
                    <a:pt x="183" y="176"/>
                  </a:cubicBezTo>
                  <a:cubicBezTo>
                    <a:pt x="119" y="240"/>
                    <a:pt x="74" y="302"/>
                    <a:pt x="52" y="356"/>
                  </a:cubicBezTo>
                  <a:cubicBezTo>
                    <a:pt x="33" y="402"/>
                    <a:pt x="34" y="438"/>
                    <a:pt x="53" y="457"/>
                  </a:cubicBezTo>
                  <a:cubicBezTo>
                    <a:pt x="62" y="467"/>
                    <a:pt x="76" y="471"/>
                    <a:pt x="94" y="471"/>
                  </a:cubicBezTo>
                  <a:cubicBezTo>
                    <a:pt x="153" y="471"/>
                    <a:pt x="243" y="417"/>
                    <a:pt x="334" y="327"/>
                  </a:cubicBezTo>
                  <a:cubicBezTo>
                    <a:pt x="398" y="263"/>
                    <a:pt x="443" y="201"/>
                    <a:pt x="465" y="147"/>
                  </a:cubicBezTo>
                  <a:cubicBezTo>
                    <a:pt x="484" y="101"/>
                    <a:pt x="483" y="65"/>
                    <a:pt x="464" y="46"/>
                  </a:cubicBezTo>
                  <a:cubicBezTo>
                    <a:pt x="455" y="36"/>
                    <a:pt x="441" y="31"/>
                    <a:pt x="423" y="31"/>
                  </a:cubicBezTo>
                  <a:close/>
                </a:path>
              </a:pathLst>
            </a:custGeom>
            <a:solidFill>
              <a:srgbClr val="9899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a:ea typeface="+mn-ea"/>
                <a:cs typeface="+mn-cs"/>
              </a:endParaRPr>
            </a:p>
          </p:txBody>
        </p:sp>
        <p:pic>
          <p:nvPicPr>
            <p:cNvPr id="37" name="Picture 36">
              <a:extLst>
                <a:ext uri="{FF2B5EF4-FFF2-40B4-BE49-F238E27FC236}">
                  <a16:creationId xmlns:a16="http://schemas.microsoft.com/office/drawing/2014/main" id="{103987C5-AB05-43DF-912C-E3BD3A80EF3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54984" y="4027569"/>
              <a:ext cx="229579" cy="235958"/>
            </a:xfrm>
            <a:prstGeom prst="rect">
              <a:avLst/>
            </a:prstGeom>
          </p:spPr>
        </p:pic>
      </p:grpSp>
      <p:sp>
        <p:nvSpPr>
          <p:cNvPr id="3" name="Rectangle 2">
            <a:extLst>
              <a:ext uri="{FF2B5EF4-FFF2-40B4-BE49-F238E27FC236}">
                <a16:creationId xmlns:a16="http://schemas.microsoft.com/office/drawing/2014/main" id="{F4DE8C21-D3A8-40BD-96CA-9D69A7AF1A53}"/>
              </a:ext>
            </a:extLst>
          </p:cNvPr>
          <p:cNvSpPr/>
          <p:nvPr/>
        </p:nvSpPr>
        <p:spPr>
          <a:xfrm>
            <a:off x="584885" y="5677583"/>
            <a:ext cx="11129319" cy="954107"/>
          </a:xfrm>
          <a:prstGeom prst="rect">
            <a:avLst/>
          </a:prstGeom>
        </p:spPr>
        <p:txBody>
          <a:bodyPr wrap="square">
            <a:spAutoFit/>
          </a:bodyPr>
          <a:lstStyle/>
          <a:p>
            <a:r>
              <a:rPr lang="en-US" b="0" i="0" u="none" strike="noStrike" dirty="0">
                <a:solidFill>
                  <a:schemeClr val="accent3"/>
                </a:solidFill>
                <a:effectLst/>
                <a:latin typeface="Segoe UI VSS (Regular)"/>
              </a:rPr>
              <a:t>✔️</a:t>
            </a:r>
            <a:r>
              <a:rPr lang="en-US" b="0" i="0" u="none" strike="noStrike" dirty="0">
                <a:effectLst/>
                <a:latin typeface="Segoe UI VSS (Regular)"/>
              </a:rPr>
              <a:t> </a:t>
            </a:r>
            <a:r>
              <a:rPr lang="en-US" sz="28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By scoping permissions to a resource group, you can add/remove and modify resources easily</a:t>
            </a:r>
          </a:p>
        </p:txBody>
      </p:sp>
    </p:spTree>
    <p:extLst>
      <p:ext uri="{BB962C8B-B14F-4D97-AF65-F5344CB8AC3E}">
        <p14:creationId xmlns:p14="http://schemas.microsoft.com/office/powerpoint/2010/main" val="3622819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630F1-5051-4E93-9C87-3C53BC5E769F}"/>
              </a:ext>
            </a:extLst>
          </p:cNvPr>
          <p:cNvSpPr>
            <a:spLocks noGrp="1"/>
          </p:cNvSpPr>
          <p:nvPr>
            <p:ph type="title"/>
          </p:nvPr>
        </p:nvSpPr>
        <p:spPr>
          <a:xfrm>
            <a:off x="588263" y="457200"/>
            <a:ext cx="11018520" cy="553998"/>
          </a:xfrm>
        </p:spPr>
        <p:txBody>
          <a:bodyPr/>
          <a:lstStyle/>
          <a:p>
            <a:r>
              <a:rPr lang="en-US" b="1" dirty="0"/>
              <a:t>Resource Manager Locks</a:t>
            </a:r>
          </a:p>
        </p:txBody>
      </p:sp>
      <p:sp>
        <p:nvSpPr>
          <p:cNvPr id="3" name="Text Placeholder 2">
            <a:extLst>
              <a:ext uri="{FF2B5EF4-FFF2-40B4-BE49-F238E27FC236}">
                <a16:creationId xmlns:a16="http://schemas.microsoft.com/office/drawing/2014/main" id="{482C891D-307E-4D2E-9096-D2722E623048}"/>
              </a:ext>
            </a:extLst>
          </p:cNvPr>
          <p:cNvSpPr>
            <a:spLocks noGrp="1"/>
          </p:cNvSpPr>
          <p:nvPr>
            <p:ph type="body" sz="quarter" idx="10"/>
          </p:nvPr>
        </p:nvSpPr>
        <p:spPr>
          <a:xfrm>
            <a:off x="584200" y="1408261"/>
            <a:ext cx="4705466" cy="1982081"/>
          </a:xfrm>
        </p:spPr>
        <p:txBody>
          <a:bodyPr/>
          <a:lstStyle/>
          <a:p>
            <a:r>
              <a:rPr lang="en-US" dirty="0"/>
              <a:t>Associate the lock with a subscription, resource group, or resource</a:t>
            </a:r>
          </a:p>
          <a:p>
            <a:r>
              <a:rPr lang="en-US" dirty="0"/>
              <a:t>Locks are inherited by child resources</a:t>
            </a:r>
          </a:p>
          <a:p>
            <a:pPr lvl="0"/>
            <a:r>
              <a:rPr lang="en-US" dirty="0"/>
              <a:t>Read-Only locks prevent any changes to the resource</a:t>
            </a:r>
          </a:p>
          <a:p>
            <a:pPr lvl="0"/>
            <a:r>
              <a:rPr lang="en-US" dirty="0"/>
              <a:t>Delete locks prevent deletion</a:t>
            </a:r>
          </a:p>
        </p:txBody>
      </p:sp>
      <p:pic>
        <p:nvPicPr>
          <p:cNvPr id="4" name="Picture 4" descr="Screenshot of the Management locks page. In the Settings options, Locks are highlighted and in the Add Lock page, the Lock type, Ready-only, and Delete option are displayed and highlighted.">
            <a:extLst>
              <a:ext uri="{FF2B5EF4-FFF2-40B4-BE49-F238E27FC236}">
                <a16:creationId xmlns:a16="http://schemas.microsoft.com/office/drawing/2014/main" id="{D99D5D1D-00B0-48AA-B1A5-F7FC72D93512}"/>
              </a:ext>
            </a:extLst>
          </p:cNvPr>
          <p:cNvPicPr>
            <a:picLocks noChangeAspect="1"/>
          </p:cNvPicPr>
          <p:nvPr/>
        </p:nvPicPr>
        <p:blipFill>
          <a:blip r:embed="rId3"/>
          <a:stretch>
            <a:fillRect/>
          </a:stretch>
        </p:blipFill>
        <p:spPr>
          <a:xfrm>
            <a:off x="5504872" y="1643188"/>
            <a:ext cx="6216072" cy="3797912"/>
          </a:xfrm>
          <a:prstGeom prst="rect">
            <a:avLst/>
          </a:prstGeom>
        </p:spPr>
      </p:pic>
    </p:spTree>
    <p:extLst>
      <p:ext uri="{BB962C8B-B14F-4D97-AF65-F5344CB8AC3E}">
        <p14:creationId xmlns:p14="http://schemas.microsoft.com/office/powerpoint/2010/main" val="142697423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630F1-5051-4E93-9C87-3C53BC5E769F}"/>
              </a:ext>
            </a:extLst>
          </p:cNvPr>
          <p:cNvSpPr>
            <a:spLocks noGrp="1"/>
          </p:cNvSpPr>
          <p:nvPr>
            <p:ph type="title"/>
          </p:nvPr>
        </p:nvSpPr>
        <p:spPr>
          <a:xfrm>
            <a:off x="588263" y="457200"/>
            <a:ext cx="11018520" cy="553998"/>
          </a:xfrm>
        </p:spPr>
        <p:txBody>
          <a:bodyPr/>
          <a:lstStyle/>
          <a:p>
            <a:r>
              <a:rPr lang="en-US" b="1" dirty="0"/>
              <a:t>Moving Resources</a:t>
            </a:r>
          </a:p>
        </p:txBody>
      </p:sp>
      <p:sp>
        <p:nvSpPr>
          <p:cNvPr id="3" name="Text Placeholder 2">
            <a:extLst>
              <a:ext uri="{FF2B5EF4-FFF2-40B4-BE49-F238E27FC236}">
                <a16:creationId xmlns:a16="http://schemas.microsoft.com/office/drawing/2014/main" id="{482C891D-307E-4D2E-9096-D2722E623048}"/>
              </a:ext>
            </a:extLst>
          </p:cNvPr>
          <p:cNvSpPr>
            <a:spLocks noGrp="1"/>
          </p:cNvSpPr>
          <p:nvPr>
            <p:ph type="body" sz="quarter" idx="10"/>
          </p:nvPr>
        </p:nvSpPr>
        <p:spPr>
          <a:xfrm>
            <a:off x="584200" y="4373134"/>
            <a:ext cx="11018520" cy="1809726"/>
          </a:xfrm>
        </p:spPr>
        <p:txBody>
          <a:bodyPr/>
          <a:lstStyle/>
          <a:p>
            <a:r>
              <a:rPr lang="en-US" dirty="0"/>
              <a:t>When moving resources, both the source group and the target group are locked during the operation</a:t>
            </a:r>
          </a:p>
          <a:p>
            <a:pPr lvl="0"/>
            <a:r>
              <a:rPr lang="en-US" dirty="0"/>
              <a:t>Services that cannot be moved: AD Domain Services, ExpressRoute, and Site Recovery. Other restrictions apply. </a:t>
            </a:r>
          </a:p>
        </p:txBody>
      </p:sp>
      <p:pic>
        <p:nvPicPr>
          <p:cNvPr id="5" name="Picture 4" descr="Diagram showing how 2 subscriptions: Subscription 1 with two resource groups and Subscription 1 with one resource groups. A resource (in this case a VM) is shown in Resource Group 1 in Subscription 1, with arrows pointing to both Resource Group 2 and the resource group in Subscription 2. This shows that resources can be moved to either a new subscription or a new resource group in the same subscription.">
            <a:extLst>
              <a:ext uri="{FF2B5EF4-FFF2-40B4-BE49-F238E27FC236}">
                <a16:creationId xmlns:a16="http://schemas.microsoft.com/office/drawing/2014/main" id="{1B315358-8ECD-4A90-B9AB-E02872A0540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403597" y="1435100"/>
            <a:ext cx="6802252" cy="2412505"/>
          </a:xfrm>
          <a:prstGeom prst="rect">
            <a:avLst/>
          </a:prstGeom>
          <a:noFill/>
        </p:spPr>
      </p:pic>
      <p:pic>
        <p:nvPicPr>
          <p:cNvPr id="4" name="Picture 3" descr="Screenshot of the Move menu. Two choices are shown: Move to another resource group and Move to another subscription. ">
            <a:extLst>
              <a:ext uri="{FF2B5EF4-FFF2-40B4-BE49-F238E27FC236}">
                <a16:creationId xmlns:a16="http://schemas.microsoft.com/office/drawing/2014/main" id="{7E6DA282-8BE0-4F78-A5A4-98ADFB1CC929}"/>
              </a:ext>
            </a:extLst>
          </p:cNvPr>
          <p:cNvPicPr>
            <a:picLocks noChangeAspect="1"/>
          </p:cNvPicPr>
          <p:nvPr/>
        </p:nvPicPr>
        <p:blipFill>
          <a:blip r:embed="rId4"/>
          <a:stretch>
            <a:fillRect/>
          </a:stretch>
        </p:blipFill>
        <p:spPr>
          <a:xfrm>
            <a:off x="8872289" y="2019300"/>
            <a:ext cx="1952625" cy="1076325"/>
          </a:xfrm>
          <a:prstGeom prst="rect">
            <a:avLst/>
          </a:prstGeom>
        </p:spPr>
      </p:pic>
    </p:spTree>
    <p:extLst>
      <p:ext uri="{BB962C8B-B14F-4D97-AF65-F5344CB8AC3E}">
        <p14:creationId xmlns:p14="http://schemas.microsoft.com/office/powerpoint/2010/main" val="787782827"/>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2790</Words>
  <Application>Microsoft Office PowerPoint</Application>
  <PresentationFormat>Widescreen</PresentationFormat>
  <Paragraphs>392</Paragraphs>
  <Slides>44</Slides>
  <Notes>27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44</vt:i4>
      </vt:variant>
    </vt:vector>
  </HeadingPairs>
  <TitlesOfParts>
    <vt:vector size="55" baseType="lpstr">
      <vt:lpstr>Arial</vt:lpstr>
      <vt:lpstr>Calibri</vt:lpstr>
      <vt:lpstr>Consolas</vt:lpstr>
      <vt:lpstr>Segoe UI</vt:lpstr>
      <vt:lpstr>Segoe UI Light</vt:lpstr>
      <vt:lpstr>Segoe UI Semibold</vt:lpstr>
      <vt:lpstr>Segoe UI Semilight</vt:lpstr>
      <vt:lpstr>Segoe UI VSS (Regular)</vt:lpstr>
      <vt:lpstr>Verdana</vt:lpstr>
      <vt:lpstr>Wingdings</vt:lpstr>
      <vt:lpstr>WHITE TEMPLATE</vt:lpstr>
      <vt:lpstr>AZ-104T00A Module 03:  Azure Administration</vt:lpstr>
      <vt:lpstr>Module Overview</vt:lpstr>
      <vt:lpstr>Lesson 01: Resource Manager</vt:lpstr>
      <vt:lpstr>Resource Manager Overview</vt:lpstr>
      <vt:lpstr>Resource Manager</vt:lpstr>
      <vt:lpstr>Terminology</vt:lpstr>
      <vt:lpstr>Resource Group Deployments</vt:lpstr>
      <vt:lpstr>Resource Manager Locks</vt:lpstr>
      <vt:lpstr>Moving Resources</vt:lpstr>
      <vt:lpstr>Removing Resources and Resource Groups</vt:lpstr>
      <vt:lpstr>Resource Limits</vt:lpstr>
      <vt:lpstr>Demonstration – Resource Groups</vt:lpstr>
      <vt:lpstr>Lesson 02: Azure Portal and Cloud Shell</vt:lpstr>
      <vt:lpstr>Azure Portal and Cloud Shell Overview</vt:lpstr>
      <vt:lpstr>Azure Portal</vt:lpstr>
      <vt:lpstr>Azure Mobile App</vt:lpstr>
      <vt:lpstr>Demonstration – Azure Portal</vt:lpstr>
      <vt:lpstr>Azure Cloud Shell</vt:lpstr>
      <vt:lpstr>Demonstration – Cloud Shell</vt:lpstr>
      <vt:lpstr>Lesson 03: Azure PowerShell and CLI</vt:lpstr>
      <vt:lpstr>Azure PowerShell and CLI Overview</vt:lpstr>
      <vt:lpstr>Azure PowerShell</vt:lpstr>
      <vt:lpstr>PowerShell Cmdlets and Modules</vt:lpstr>
      <vt:lpstr>Demonstration – Working with PowerShell</vt:lpstr>
      <vt:lpstr>Azure CLI</vt:lpstr>
      <vt:lpstr>Demonstration – Working with the CLI</vt:lpstr>
      <vt:lpstr>Lesson 04: ARM Templates</vt:lpstr>
      <vt:lpstr>ARM Templates Overview</vt:lpstr>
      <vt:lpstr>Template Advantages</vt:lpstr>
      <vt:lpstr>Template Schema</vt:lpstr>
      <vt:lpstr>Template Parameters</vt:lpstr>
      <vt:lpstr>Template Variables</vt:lpstr>
      <vt:lpstr>Template Functions</vt:lpstr>
      <vt:lpstr>Template Resources</vt:lpstr>
      <vt:lpstr>Template Outputs</vt:lpstr>
      <vt:lpstr>QuickStart Templates</vt:lpstr>
      <vt:lpstr>Demonstration – QuickStart Templates</vt:lpstr>
      <vt:lpstr>Demonstration – Run Templates with PowerShell</vt:lpstr>
      <vt:lpstr>Lesson 05: Module 03 Lab and Module</vt:lpstr>
      <vt:lpstr>Lab 03a - Manage Azure resources with the Azure Portal </vt:lpstr>
      <vt:lpstr>Lab 03b - Manage Azure resources with Templates</vt:lpstr>
      <vt:lpstr>Lab 03c - Manage Azure resources with PowerShell</vt:lpstr>
      <vt:lpstr>Lab 03d - Manage Azure resources with the Azure CLI</vt:lpstr>
      <vt:lpstr>Module 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2020-03-16T13:44:18Z</dcterms:created>
  <dcterms:modified xsi:type="dcterms:W3CDTF">2020-03-20T17:45:01Z</dcterms:modified>
</cp:coreProperties>
</file>