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1926" r:id="rId23"/>
    <p:sldId id="2408" r:id="rId24"/>
    <p:sldId id="2537" r:id="rId25"/>
    <p:sldId id="2544" r:id="rId26"/>
    <p:sldId id="2538" r:id="rId27"/>
    <p:sldId id="2541" r:id="rId28"/>
    <p:sldId id="2539" r:id="rId29"/>
    <p:sldId id="2004" r:id="rId30"/>
    <p:sldId id="2395" r:id="rId31"/>
    <p:sldId id="2535" r:id="rId32"/>
    <p:sldId id="2536" r:id="rId33"/>
    <p:sldId id="2370" r:id="rId34"/>
    <p:sldId id="2375" r:id="rId35"/>
    <p:sldId id="2405" r:id="rId36"/>
    <p:sldId id="2406" r:id="rId37"/>
    <p:sldId id="2378" r:id="rId38"/>
    <p:sldId id="2407" r:id="rId39"/>
    <p:sldId id="2007" r:id="rId40"/>
    <p:sldId id="1907" r:id="rId41"/>
    <p:sldId id="2543" r:id="rId42"/>
    <p:sldId id="2241" r:id="rId43"/>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5140A-4E2A-4A35-9975-8A04DDEE95AB}" v="16" dt="2020-02-25T04:46:27.674"/>
    <p1510:client id="{1AE7219A-F72F-4155-83F8-67A9ED91AB1B}" v="2" dt="2020-02-25T03:46:18.466"/>
    <p1510:client id="{2B8AD163-53D4-44B0-96CB-4D61B6A2F7D7}" v="23" dt="2020-02-25T21:53:19.605"/>
    <p1510:client id="{2C816372-ADA7-43F2-A33E-AC0C053719CA}" v="209" dt="2020-02-26T01:56:32.699"/>
    <p1510:client id="{32E115B1-84F7-48BA-9CA9-627259BBA72C}" v="109" dt="2020-02-25T15:21:11.145"/>
    <p1510:client id="{4B1C63C2-A33D-4CBD-BC24-1691A15EA920}" v="8" dt="2020-02-26T04:24:55.427"/>
    <p1510:client id="{5D8DCF38-894C-43DF-BBC4-69D3FEF141B7}" v="186" dt="2020-02-24T16:41:47.576"/>
    <p1510:client id="{7201BEFD-19F0-4198-8F50-64CE69DDE828}" v="46" dt="2020-02-25T22:07:56.738"/>
    <p1510:client id="{8B86E5AF-439C-47C7-B76C-141227F8C8F9}" v="2" dt="2020-03-10T22:54:45.974"/>
    <p1510:client id="{90C84743-644C-410E-9969-421C98716D95}" v="7" dt="2020-03-11T13:17:10.564"/>
    <p1510:client id="{D9FFCA60-5C25-417F-92F8-1A5ED24317A9}" v="2" dt="2020-03-11T13:17:31.366"/>
    <p1510:client id="{F57FEE91-A3C5-4373-8BA0-866B1ED12231}" v="1" dt="2020-03-09T14:21:12.906"/>
    <p1510:client id="{FECF69C9-57F9-4462-B117-154E390A1801}" v="117" dt="2020-02-26T02:06:21.241"/>
    <p1510:client id="{FF26A057-4632-48B8-AEBF-E6238C13C498}" v="8" dt="2020-03-08T13:47:13.280"/>
    <p1510:client id="{FFD9E5A3-C579-41C3-8C99-B2DF45DD6DC2}" v="18" dt="2020-02-25T22:14:01.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https://docs.microsoft.com/en-us/azure/virtual-network/virtual-network-public-ip-address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ASG</a:t>
            </a:r>
            <a:r>
              <a:rPr lang="en-IE" sz="900" b="0" i="0" u="none" strike="noStrike" kern="1200" dirty="0">
                <a:solidFill>
                  <a:schemeClr val="tx1"/>
                </a:solidFill>
                <a:effectLst/>
                <a:latin typeface="Segoe UI Light" pitchFamily="34" charset="0"/>
                <a:ea typeface="+mn-ea"/>
                <a:cs typeface="+mn-cs"/>
              </a:rPr>
              <a:t>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06235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344708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66354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IP Addressing</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t>IP Addressing</a:t>
            </a:r>
          </a:p>
          <a:p>
            <a:r>
              <a:rPr lang="en-US" dirty="0">
                <a:latin typeface="Segoe UI Semilight"/>
                <a:cs typeface="Segoe UI Semilight"/>
              </a:rPr>
              <a:t>Creating IP Addresses</a:t>
            </a:r>
          </a:p>
          <a:p>
            <a:r>
              <a:rPr lang="en-US" dirty="0"/>
              <a:t>Public IP Addresses</a:t>
            </a:r>
          </a:p>
          <a:p>
            <a:r>
              <a:rPr lang="en-US" dirty="0"/>
              <a:t>Private IP Addresses</a:t>
            </a:r>
          </a:p>
          <a:p>
            <a:endParaRPr lang="en-US" dirty="0"/>
          </a:p>
          <a:p>
            <a:pPr marL="0" indent="0">
              <a:buNone/>
            </a:pPr>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Creating Public IP Addresses</a:t>
            </a:r>
          </a:p>
        </p:txBody>
      </p:sp>
      <p:sp>
        <p:nvSpPr>
          <p:cNvPr id="3" name="Text Placeholder 2">
            <a:extLst>
              <a:ext uri="{FF2B5EF4-FFF2-40B4-BE49-F238E27FC236}">
                <a16:creationId xmlns:a16="http://schemas.microsoft.com/office/drawing/2014/main" id="{2A304CA1-18B1-4FAF-B6FD-96D0F9D1E5D4}"/>
              </a:ext>
            </a:extLst>
          </p:cNvPr>
          <p:cNvSpPr>
            <a:spLocks noGrp="1"/>
          </p:cNvSpPr>
          <p:nvPr>
            <p:ph type="body" sz="quarter" idx="10"/>
          </p:nvPr>
        </p:nvSpPr>
        <p:spPr>
          <a:xfrm>
            <a:off x="584200" y="1435497"/>
            <a:ext cx="6022115" cy="4247317"/>
          </a:xfrm>
        </p:spPr>
        <p:txBody>
          <a:bodyPr vert="horz" wrap="square" lIns="0" tIns="0" rIns="0" bIns="0" rtlCol="0" anchor="t">
            <a:spAutoFit/>
          </a:bodyPr>
          <a:lstStyle/>
          <a:p>
            <a:r>
              <a:rPr lang="en-US" dirty="0">
                <a:latin typeface="Segoe UI Semilight"/>
                <a:ea typeface="+mn-lt"/>
                <a:cs typeface="+mn-lt"/>
              </a:rPr>
              <a:t>Available in IPv4 or IPv6 or both</a:t>
            </a:r>
          </a:p>
          <a:p>
            <a:r>
              <a:rPr lang="en-US" dirty="0">
                <a:latin typeface="Segoe UI Semilight"/>
                <a:cs typeface="Segoe UI Semilight"/>
              </a:rPr>
              <a:t>Basic vs Standard SKU  </a:t>
            </a:r>
          </a:p>
          <a:p>
            <a:r>
              <a:rPr lang="en-US" dirty="0">
                <a:latin typeface="Segoe UI Semilight"/>
                <a:ea typeface="+mn-lt"/>
                <a:cs typeface="+mn-lt"/>
              </a:rPr>
              <a:t>Available in Dynamic, Static or both (depending on SKU)</a:t>
            </a:r>
            <a:endParaRPr lang="en-US" dirty="0">
              <a:latin typeface="Segoe UI Semilight"/>
              <a:ea typeface="+mn-lt"/>
              <a:cs typeface="Segoe UI Semilight"/>
            </a:endParaRPr>
          </a:p>
          <a:p>
            <a:pPr lvl="1"/>
            <a:r>
              <a:rPr lang="en-US" sz="2400" dirty="0">
                <a:latin typeface="Segoe UI Semilight"/>
                <a:cs typeface="Segoe UI Semilight"/>
              </a:rPr>
              <a:t>Zone redundant</a:t>
            </a:r>
          </a:p>
          <a:p>
            <a:pPr lvl="1"/>
            <a:r>
              <a:rPr lang="en-US" sz="2400" dirty="0"/>
              <a:t>Not mixable or immutable</a:t>
            </a:r>
            <a:endParaRPr lang="en-US" sz="2400" dirty="0">
              <a:cs typeface="Segoe UI"/>
            </a:endParaRPr>
          </a:p>
          <a:p>
            <a:r>
              <a:rPr lang="en-US" dirty="0">
                <a:latin typeface="Segoe UI Semilight"/>
                <a:cs typeface="Segoe UI Semilight"/>
              </a:rPr>
              <a:t>Range of contiguous addresses available as a prefix</a:t>
            </a:r>
          </a:p>
          <a:p>
            <a:pPr marL="228600"/>
            <a:endParaRPr lang="en-US" dirty="0"/>
          </a:p>
        </p:txBody>
      </p:sp>
      <p:pic>
        <p:nvPicPr>
          <p:cNvPr id="7" name="Picture 7" descr="Screenshot of the create public IP address. ">
            <a:extLst>
              <a:ext uri="{FF2B5EF4-FFF2-40B4-BE49-F238E27FC236}">
                <a16:creationId xmlns:a16="http://schemas.microsoft.com/office/drawing/2014/main" id="{1CC87487-4B9E-4D13-9D17-7CB51C8EC442}"/>
              </a:ext>
            </a:extLst>
          </p:cNvPr>
          <p:cNvPicPr>
            <a:picLocks noChangeAspect="1"/>
          </p:cNvPicPr>
          <p:nvPr/>
        </p:nvPicPr>
        <p:blipFill>
          <a:blip r:embed="rId3"/>
          <a:stretch>
            <a:fillRect/>
          </a:stretch>
        </p:blipFill>
        <p:spPr>
          <a:xfrm>
            <a:off x="7367286" y="1021060"/>
            <a:ext cx="3948896" cy="4989498"/>
          </a:xfrm>
          <a:prstGeom prst="rect">
            <a:avLst/>
          </a:prstGeom>
          <a:ln>
            <a:solidFill>
              <a:schemeClr val="tx1"/>
            </a:solid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620660"/>
            <a:ext cx="11023138" cy="2179058"/>
          </a:xfrm>
        </p:spPr>
        <p:txBody>
          <a:bodyPr vert="horz" wrap="square" lIns="0" tIns="0" rIns="0" bIns="0" rtlCol="0" anchor="t">
            <a:spAutoFit/>
          </a:bodyPr>
          <a:lstStyle/>
          <a:p>
            <a:r>
              <a:rPr lang="en-US" dirty="0">
                <a:latin typeface="Segoe UI Semilight"/>
                <a:cs typeface="Segoe UI Semilight"/>
              </a:rPr>
              <a:t>A public IP address resource can be associated with virtual machine network interfaces, internet-facing load balancers, VPN gateways, and application gateways.</a:t>
            </a:r>
          </a:p>
          <a:p>
            <a:pPr marL="0" indent="0">
              <a:buNone/>
            </a:pPr>
            <a:r>
              <a:rPr lang="en-US" sz="2000" dirty="0">
                <a:latin typeface="Segoe UI Semilight"/>
                <a:cs typeface="Segoe UI Semilight"/>
              </a:rPr>
              <a:t>* Static IP addresses only available on certain SKUs.</a:t>
            </a:r>
            <a:endParaRPr lang="en-US" sz="2000" dirty="0"/>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4212488934"/>
              </p:ext>
            </p:extLst>
          </p:nvPr>
        </p:nvGraphicFramePr>
        <p:xfrm>
          <a:off x="579578" y="1341699"/>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a:cs typeface="Segoe UI Semilight"/>
                        </a:rPr>
                        <a:t>Public IP addresses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IP address association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Dynamic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Static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a:cs typeface="Segoe UI Semilight"/>
                        </a:rPr>
                        <a:t>Virtual Machine</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NIC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a:cs typeface="Segoe UI Semilight"/>
                        </a:rPr>
                        <a:t>Load Balancer</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a:cs typeface="Segoe UI Semilight"/>
                        </a:rPr>
                        <a:t>VPN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Gateway IP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a:cs typeface="Segoe UI Semilight"/>
                        </a:rPr>
                        <a:t>Application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Network Security Groups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Application Security Groups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1895904"/>
          </a:xfrm>
        </p:spPr>
        <p:txBody>
          <a:bodyPr/>
          <a:lstStyle/>
          <a:p>
            <a:r>
              <a:rPr lang="en-US" dirty="0"/>
              <a:t>Limit network traffic to resources in a virtual network</a:t>
            </a:r>
            <a:endParaRPr lang="bs-Latn-BA"/>
          </a:p>
          <a:p>
            <a:r>
              <a:rPr lang="en-US" dirty="0"/>
              <a:t>Contains a list of security rules that allow or deny inbound or outbound network traffic </a:t>
            </a:r>
          </a:p>
          <a:p>
            <a:r>
              <a:rPr lang="en-US" dirty="0"/>
              <a:t>Can be associated to a subnet or a network interface </a:t>
            </a:r>
          </a:p>
        </p:txBody>
      </p:sp>
      <p:pic>
        <p:nvPicPr>
          <p:cNvPr id="2" name="Picture 3" descr="Screenshot of the network security group overview blade. One subnet and one custom security rule are shown. ">
            <a:extLst>
              <a:ext uri="{FF2B5EF4-FFF2-40B4-BE49-F238E27FC236}">
                <a16:creationId xmlns:a16="http://schemas.microsoft.com/office/drawing/2014/main" id="{E9015A45-07BB-4ECB-BB79-6862723F6819}"/>
              </a:ext>
            </a:extLst>
          </p:cNvPr>
          <p:cNvPicPr>
            <a:picLocks noChangeAspect="1"/>
          </p:cNvPicPr>
          <p:nvPr/>
        </p:nvPicPr>
        <p:blipFill>
          <a:blip r:embed="rId3"/>
          <a:stretch>
            <a:fillRect/>
          </a:stretch>
        </p:blipFill>
        <p:spPr>
          <a:xfrm>
            <a:off x="773910" y="1336478"/>
            <a:ext cx="10455563" cy="2322945"/>
          </a:xfrm>
          <a:prstGeom prst="rect">
            <a:avLst/>
          </a:prstGeom>
          <a:ln>
            <a:solidFill>
              <a:schemeClr val="tx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704273" y="4557387"/>
            <a:ext cx="10905017" cy="1809726"/>
          </a:xfrm>
        </p:spPr>
        <p:txBody>
          <a:bodyPr vert="horz" wrap="square" lIns="0" tIns="0" rIns="0" bIns="0" rtlCol="0" anchor="t">
            <a:spAutoFit/>
          </a:bodyPr>
          <a:lstStyle/>
          <a:p>
            <a:r>
              <a:rPr lang="en-US" dirty="0">
                <a:latin typeface="Segoe UI Semilight"/>
                <a:cs typeface="Segoe UI Semilight"/>
              </a:rPr>
              <a:t>Security rules in NSGs enable you to filter network traffic that can flow in and out of virtual network subnets and network interfaces. </a:t>
            </a:r>
            <a:endParaRPr lang="en-US" dirty="0">
              <a:solidFill>
                <a:srgbClr val="1A1A1A"/>
              </a:solidFill>
            </a:endParaRPr>
          </a:p>
          <a:p>
            <a:r>
              <a:rPr lang="en-US" dirty="0">
                <a:latin typeface="Segoe UI Semilight"/>
                <a:cs typeface="Segoe UI Semilight"/>
              </a:rPr>
              <a:t>There are default security rules. You cannot delete the default rules, but you can add other rules with a higher priority.</a:t>
            </a:r>
          </a:p>
        </p:txBody>
      </p:sp>
      <p:pic>
        <p:nvPicPr>
          <p:cNvPr id="3" name="Picture 3" descr="Screenshot of the inbound and outbound NSG rules page. ">
            <a:extLst>
              <a:ext uri="{FF2B5EF4-FFF2-40B4-BE49-F238E27FC236}">
                <a16:creationId xmlns:a16="http://schemas.microsoft.com/office/drawing/2014/main" id="{CB79E332-905F-4495-81A7-4EDA0931A44E}"/>
              </a:ext>
            </a:extLst>
          </p:cNvPr>
          <p:cNvPicPr>
            <a:picLocks noChangeAspect="1"/>
          </p:cNvPicPr>
          <p:nvPr/>
        </p:nvPicPr>
        <p:blipFill>
          <a:blip r:embed="rId3"/>
          <a:stretch>
            <a:fillRect/>
          </a:stretch>
        </p:blipFill>
        <p:spPr>
          <a:xfrm>
            <a:off x="1145309" y="1273796"/>
            <a:ext cx="8788400" cy="2975752"/>
          </a:xfrm>
          <a:prstGeom prst="rect">
            <a:avLst/>
          </a:prstGeom>
          <a:ln>
            <a:solidFill>
              <a:schemeClr val="tx1"/>
            </a:solidFill>
          </a:ln>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t>Lesson 01: Virtual Networks</a:t>
            </a:r>
          </a:p>
          <a:p>
            <a:r>
              <a:rPr lang="en-US" dirty="0">
                <a:latin typeface="Segoe UI Semilight"/>
                <a:cs typeface="Segoe UI Semilight"/>
              </a:rPr>
              <a:t>Lesson 02: IP Addressing </a:t>
            </a:r>
          </a:p>
          <a:p>
            <a:r>
              <a:rPr lang="en-US" dirty="0">
                <a:latin typeface="Segoe UI Semilight"/>
                <a:cs typeface="Segoe UI Semilight"/>
              </a:rPr>
              <a:t>Lesson 03: Network Security Groups</a:t>
            </a:r>
          </a:p>
          <a:p>
            <a:r>
              <a:rPr lang="en-US" dirty="0">
                <a:latin typeface="Segoe UI Semilight"/>
                <a:cs typeface="Segoe UI Semilight"/>
              </a:rPr>
              <a:t>Lesson 04: Azure Firewall</a:t>
            </a:r>
            <a:endParaRPr lang="en-US" dirty="0">
              <a:solidFill>
                <a:schemeClr val="tx1"/>
              </a:solidFill>
              <a:latin typeface="Segoe UI Semilight"/>
              <a:cs typeface="Segoe UI Semilight"/>
            </a:endParaRPr>
          </a:p>
          <a:p>
            <a:r>
              <a:rPr lang="en-US" dirty="0">
                <a:solidFill>
                  <a:schemeClr val="tx1"/>
                </a:solidFill>
                <a:latin typeface="Segoe UI Semilight"/>
                <a:cs typeface="Segoe UI Semilight"/>
              </a:rPr>
              <a:t>Lesson 05: Azure </a:t>
            </a:r>
            <a:r>
              <a:rPr lang="en-US" dirty="0">
                <a:latin typeface="Segoe UI Semilight"/>
                <a:cs typeface="Segoe UI Semilight"/>
              </a:rPr>
              <a:t>DNS</a:t>
            </a:r>
            <a:endParaRPr lang="en-US" dirty="0"/>
          </a:p>
          <a:p>
            <a:r>
              <a:rPr lang="en-US" dirty="0"/>
              <a:t>Lesson 06: Module 04 Lab and Review</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3705630"/>
          </a:xfrm>
        </p:spPr>
        <p:txBody>
          <a:bodyPr vert="horz" wrap="square" lIns="0" tIns="0" rIns="0" bIns="0" rtlCol="0" anchor="t">
            <a:spAutoFit/>
          </a:bodyPr>
          <a:lstStyle/>
          <a:p>
            <a:r>
              <a:rPr lang="en-US" dirty="0">
                <a:latin typeface="Segoe UI Semilight"/>
                <a:cs typeface="Segoe UI Semilight"/>
              </a:rPr>
              <a:t>NSGs are evaluated independently for the subnet and NIC </a:t>
            </a:r>
            <a:endParaRPr lang="en-US" dirty="0"/>
          </a:p>
          <a:p>
            <a:r>
              <a:rPr lang="en-US" dirty="0">
                <a:latin typeface="Segoe UI Semilight"/>
                <a:cs typeface="Segoe UI Semilight"/>
              </a:rPr>
              <a:t>An “allow” rule must exist at both levels for traffic to be admitted </a:t>
            </a:r>
            <a:endParaRPr lang="en-US" dirty="0"/>
          </a:p>
          <a:p>
            <a:r>
              <a:rPr lang="en-US" dirty="0">
                <a:latin typeface="Segoe UI Semilight"/>
                <a:cs typeface="Segoe UI Semilight"/>
              </a:rPr>
              <a:t>Use the Effective Rules link if you are not sure which security rules are being applied</a:t>
            </a: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2" name="Picture 2" descr="A close up of a sign&#10;&#10;Description generated with very high confidence">
            <a:extLst>
              <a:ext uri="{FF2B5EF4-FFF2-40B4-BE49-F238E27FC236}">
                <a16:creationId xmlns:a16="http://schemas.microsoft.com/office/drawing/2014/main" id="{7C368FC2-6951-4389-9211-C11043B8A91E}"/>
              </a:ext>
            </a:extLst>
          </p:cNvPr>
          <p:cNvPicPr>
            <a:picLocks noChangeAspect="1"/>
          </p:cNvPicPr>
          <p:nvPr/>
        </p:nvPicPr>
        <p:blipFill>
          <a:blip r:embed="rId4"/>
          <a:stretch>
            <a:fillRect/>
          </a:stretch>
        </p:blipFill>
        <p:spPr>
          <a:xfrm>
            <a:off x="4262583" y="5052254"/>
            <a:ext cx="7015017" cy="528855"/>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2" name="Picture 2" descr="Screenshot of the Add an Inbound security rule page.">
            <a:extLst>
              <a:ext uri="{FF2B5EF4-FFF2-40B4-BE49-F238E27FC236}">
                <a16:creationId xmlns:a16="http://schemas.microsoft.com/office/drawing/2014/main" id="{621FFFAB-6B90-4754-BA17-8B5892B2570B}"/>
              </a:ext>
            </a:extLst>
          </p:cNvPr>
          <p:cNvPicPr>
            <a:picLocks noChangeAspect="1"/>
          </p:cNvPicPr>
          <p:nvPr/>
        </p:nvPicPr>
        <p:blipFill>
          <a:blip r:embed="rId3"/>
          <a:stretch>
            <a:fillRect/>
          </a:stretch>
        </p:blipFill>
        <p:spPr>
          <a:xfrm>
            <a:off x="7206673" y="1012634"/>
            <a:ext cx="4272972" cy="5184867"/>
          </a:xfrm>
          <a:prstGeom prst="rect">
            <a:avLst/>
          </a:prstGeom>
          <a:ln>
            <a:solidFill>
              <a:schemeClr val="tx1"/>
            </a:solidFill>
          </a:ln>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6"/>
            <a:ext cx="6178341" cy="4965303"/>
          </a:xfrm>
        </p:spPr>
        <p:txBody>
          <a:bodyPr/>
          <a:lstStyle/>
          <a:p>
            <a:pPr marL="0" indent="0">
              <a:buNone/>
            </a:pPr>
            <a:r>
              <a:rPr lang="en-IE" dirty="0"/>
              <a:t>Provides for the grouping of servers with similar port filtering requirements, and group together servers with similar functions, such as web servers.</a:t>
            </a:r>
            <a:endParaRPr lang="en-US" sz="105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a:p>
            <a:pPr marL="0" indent="0">
              <a:buNone/>
            </a:pPr>
            <a:endParaRPr lang="en-IE" dirty="0"/>
          </a:p>
        </p:txBody>
      </p:sp>
      <p:pic>
        <p:nvPicPr>
          <p:cNvPr id="5" name="Picture 4" descr="Virtual machines are grouped into Web and Logic ASGs. A NSG controls access to the ASGs. ">
            <a:extLst>
              <a:ext uri="{FF2B5EF4-FFF2-40B4-BE49-F238E27FC236}">
                <a16:creationId xmlns:a16="http://schemas.microsoft.com/office/drawing/2014/main" id="{26A1E043-9327-431E-8F1C-094EB4DF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122" y="1136056"/>
            <a:ext cx="4731966" cy="5166286"/>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cs typeface="Segoe UI"/>
              </a:rPr>
              <a:t>Lesson 04: Azure Firewall</a:t>
            </a:r>
          </a:p>
        </p:txBody>
      </p:sp>
    </p:spTree>
    <p:extLst>
      <p:ext uri="{BB962C8B-B14F-4D97-AF65-F5344CB8AC3E}">
        <p14:creationId xmlns:p14="http://schemas.microsoft.com/office/powerpoint/2010/main" val="367408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Firewall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1465016"/>
          </a:xfrm>
        </p:spPr>
        <p:txBody>
          <a:bodyPr/>
          <a:lstStyle/>
          <a:p>
            <a:r>
              <a:rPr lang="en-US" dirty="0"/>
              <a:t>Azure Firewall</a:t>
            </a:r>
          </a:p>
          <a:p>
            <a:r>
              <a:rPr lang="en-US" dirty="0"/>
              <a:t>Implementing Firewalls</a:t>
            </a:r>
          </a:p>
          <a:p>
            <a:r>
              <a:rPr lang="en-US" dirty="0"/>
              <a:t>Firewall Rules</a:t>
            </a:r>
          </a:p>
        </p:txBody>
      </p:sp>
    </p:spTree>
    <p:extLst>
      <p:ext uri="{BB962C8B-B14F-4D97-AF65-F5344CB8AC3E}">
        <p14:creationId xmlns:p14="http://schemas.microsoft.com/office/powerpoint/2010/main" val="40851188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8263" y="1314917"/>
            <a:ext cx="5966773" cy="5170646"/>
          </a:xfrm>
        </p:spPr>
        <p:txBody>
          <a:bodyPr/>
          <a:lstStyle/>
          <a:p>
            <a:r>
              <a:rPr lang="en-US" dirty="0"/>
              <a:t>Stateful firewall as a service</a:t>
            </a:r>
          </a:p>
          <a:p>
            <a:r>
              <a:rPr lang="en-US" dirty="0"/>
              <a:t>Built-in high availability with unrestricted cloud scalability</a:t>
            </a:r>
          </a:p>
          <a:p>
            <a:r>
              <a:rPr lang="en-US" dirty="0"/>
              <a:t>Create, enforce, and log application and network connectivity policies</a:t>
            </a:r>
          </a:p>
          <a:p>
            <a:r>
              <a:rPr lang="en-US" dirty="0"/>
              <a:t>Threat intelligence-based filtering</a:t>
            </a:r>
          </a:p>
          <a:p>
            <a:r>
              <a:rPr lang="en-US" dirty="0"/>
              <a:t>Fully integrated with Azure Monitor for logging and analytics</a:t>
            </a:r>
          </a:p>
          <a:p>
            <a:r>
              <a:rPr lang="en-US" dirty="0"/>
              <a:t>Support for hybrid connectivity through deployment behind VPN and ExpressRoute Gateways</a:t>
            </a:r>
          </a:p>
        </p:txBody>
      </p:sp>
      <p:pic>
        <p:nvPicPr>
          <p:cNvPr id="4" name="Picture 3" descr="VNets are using an Azure Firewall and Threat Intelligence to deny or allow traffic. ">
            <a:extLst>
              <a:ext uri="{FF2B5EF4-FFF2-40B4-BE49-F238E27FC236}">
                <a16:creationId xmlns:a16="http://schemas.microsoft.com/office/drawing/2014/main" id="{3ABB2A8A-49B2-471D-8816-8B37C098D8E8}"/>
              </a:ext>
            </a:extLst>
          </p:cNvPr>
          <p:cNvPicPr>
            <a:picLocks noChangeAspect="1"/>
          </p:cNvPicPr>
          <p:nvPr/>
        </p:nvPicPr>
        <p:blipFill>
          <a:blip r:embed="rId3"/>
          <a:stretch>
            <a:fillRect/>
          </a:stretch>
        </p:blipFill>
        <p:spPr>
          <a:xfrm>
            <a:off x="6687239" y="1883885"/>
            <a:ext cx="5427947" cy="3571276"/>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a:xfrm>
            <a:off x="588263" y="457200"/>
            <a:ext cx="11018520" cy="553998"/>
          </a:xfrm>
        </p:spPr>
        <p:txBody>
          <a:bodyPr/>
          <a:lstStyle/>
          <a:p>
            <a:r>
              <a:rPr lang="en-US" dirty="0"/>
              <a:t>Implementing Firewalls</a:t>
            </a:r>
          </a:p>
        </p:txBody>
      </p:sp>
      <p:pic>
        <p:nvPicPr>
          <p:cNvPr id="4" name="Picture 3" descr="Diagram with three subnets. Numbers are aligned with the subnet and explained in the bullets on the slide.">
            <a:extLst>
              <a:ext uri="{FF2B5EF4-FFF2-40B4-BE49-F238E27FC236}">
                <a16:creationId xmlns:a16="http://schemas.microsoft.com/office/drawing/2014/main" id="{90E31D2A-4366-4E52-BE47-CBB971F77448}"/>
              </a:ext>
            </a:extLst>
          </p:cNvPr>
          <p:cNvPicPr>
            <a:picLocks noChangeAspect="1"/>
          </p:cNvPicPr>
          <p:nvPr/>
        </p:nvPicPr>
        <p:blipFill>
          <a:blip r:embed="rId2"/>
          <a:stretch>
            <a:fillRect/>
          </a:stretch>
        </p:blipFill>
        <p:spPr>
          <a:xfrm>
            <a:off x="1580006" y="1563012"/>
            <a:ext cx="8803387" cy="2225233"/>
          </a:xfrm>
          <a:prstGeom prst="rect">
            <a:avLst/>
          </a:prstGeom>
        </p:spPr>
      </p:pic>
      <p:sp>
        <p:nvSpPr>
          <p:cNvPr id="3" name="Text Placeholder 2">
            <a:extLst>
              <a:ext uri="{FF2B5EF4-FFF2-40B4-BE49-F238E27FC236}">
                <a16:creationId xmlns:a16="http://schemas.microsoft.com/office/drawing/2014/main" id="{39625B8D-E164-4860-B764-B2020C7C7677}"/>
              </a:ext>
            </a:extLst>
          </p:cNvPr>
          <p:cNvSpPr>
            <a:spLocks noGrp="1"/>
          </p:cNvSpPr>
          <p:nvPr>
            <p:ph type="body" sz="quarter" idx="10"/>
          </p:nvPr>
        </p:nvSpPr>
        <p:spPr>
          <a:xfrm>
            <a:off x="586581" y="4092575"/>
            <a:ext cx="11018838" cy="1698927"/>
          </a:xfrm>
        </p:spPr>
        <p:txBody>
          <a:bodyPr/>
          <a:lstStyle/>
          <a:p>
            <a:pPr marL="514350" indent="-514350">
              <a:buFont typeface="+mj-lt"/>
              <a:buAutoNum type="arabicPeriod"/>
            </a:pPr>
            <a:r>
              <a:rPr lang="en-US" sz="2400" dirty="0"/>
              <a:t>Create the network infrastructure.</a:t>
            </a:r>
          </a:p>
          <a:p>
            <a:pPr marL="514350" indent="-514350">
              <a:buFont typeface="+mj-lt"/>
              <a:buAutoNum type="arabicPeriod"/>
            </a:pPr>
            <a:r>
              <a:rPr lang="en-US" sz="2400" dirty="0"/>
              <a:t>Deploy the firewall.</a:t>
            </a:r>
          </a:p>
          <a:p>
            <a:pPr marL="514350" indent="-514350">
              <a:buFont typeface="+mj-lt"/>
              <a:buAutoNum type="arabicPeriod"/>
            </a:pPr>
            <a:r>
              <a:rPr lang="en-US" sz="2400" dirty="0"/>
              <a:t>Create a default route.</a:t>
            </a:r>
          </a:p>
          <a:p>
            <a:pPr marL="514350" indent="-514350">
              <a:buFont typeface="+mj-lt"/>
              <a:buAutoNum type="arabicPeriod"/>
            </a:pPr>
            <a:r>
              <a:rPr lang="en-US" sz="2400" dirty="0"/>
              <a:t>Configure rules.</a:t>
            </a:r>
          </a:p>
        </p:txBody>
      </p:sp>
      <p:sp>
        <p:nvSpPr>
          <p:cNvPr id="8" name="Rectangle 7">
            <a:extLst>
              <a:ext uri="{FF2B5EF4-FFF2-40B4-BE49-F238E27FC236}">
                <a16:creationId xmlns:a16="http://schemas.microsoft.com/office/drawing/2014/main" id="{BE84DC43-D8C9-4562-A2CF-F789F3FA3191}"/>
              </a:ext>
            </a:extLst>
          </p:cNvPr>
          <p:cNvSpPr/>
          <p:nvPr/>
        </p:nvSpPr>
        <p:spPr>
          <a:xfrm>
            <a:off x="515815" y="6095832"/>
            <a:ext cx="10547420" cy="461665"/>
          </a:xfrm>
          <a:prstGeom prst="rect">
            <a:avLst/>
          </a:prstGeom>
        </p:spPr>
        <p:txBody>
          <a:bodyPr wrap="square">
            <a:spAutoFit/>
          </a:bodyPr>
          <a:lstStyle/>
          <a:p>
            <a:r>
              <a:rPr lang="en-US" sz="2400" dirty="0">
                <a:solidFill>
                  <a:schemeClr val="accent3">
                    <a:lumMod val="75000"/>
                  </a:schemeClr>
                </a:solidFill>
              </a:rPr>
              <a:t>✔️</a:t>
            </a:r>
            <a:r>
              <a:rPr lang="en-US" sz="2400" dirty="0"/>
              <a:t> </a:t>
            </a:r>
            <a:r>
              <a:rPr lang="en-US" sz="2400" dirty="0">
                <a:latin typeface="Segoe UI Semilight" panose="020B0402040204020203" pitchFamily="34" charset="0"/>
                <a:cs typeface="Segoe UI Semilight" panose="020B0402040204020203" pitchFamily="34" charset="0"/>
              </a:rPr>
              <a:t>In production deployments, a Hub and Spoke model is recommended.</a:t>
            </a:r>
          </a:p>
        </p:txBody>
      </p:sp>
    </p:spTree>
    <p:extLst>
      <p:ext uri="{BB962C8B-B14F-4D97-AF65-F5344CB8AC3E}">
        <p14:creationId xmlns:p14="http://schemas.microsoft.com/office/powerpoint/2010/main" val="1899161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Firewall Rules</a:t>
            </a:r>
          </a:p>
        </p:txBody>
      </p:sp>
      <p:sp>
        <p:nvSpPr>
          <p:cNvPr id="3" name="Text Placeholder 2">
            <a:extLst>
              <a:ext uri="{FF2B5EF4-FFF2-40B4-BE49-F238E27FC236}">
                <a16:creationId xmlns:a16="http://schemas.microsoft.com/office/drawing/2014/main" id="{2547C47B-B0C3-46B6-A77C-375848E37AF5}"/>
              </a:ext>
            </a:extLst>
          </p:cNvPr>
          <p:cNvSpPr>
            <a:spLocks noGrp="1"/>
          </p:cNvSpPr>
          <p:nvPr>
            <p:ph type="body" sz="quarter" idx="10"/>
          </p:nvPr>
        </p:nvSpPr>
        <p:spPr>
          <a:xfrm>
            <a:off x="880590" y="3728567"/>
            <a:ext cx="10504192" cy="2326791"/>
          </a:xfrm>
        </p:spPr>
        <p:txBody>
          <a:bodyPr/>
          <a:lstStyle/>
          <a:p>
            <a:r>
              <a:rPr lang="en-US" b="1" dirty="0"/>
              <a:t>NAT rules</a:t>
            </a:r>
            <a:r>
              <a:rPr lang="en-US" dirty="0"/>
              <a:t>. Configure DNAT rules to allow incoming connections</a:t>
            </a:r>
          </a:p>
          <a:p>
            <a:r>
              <a:rPr lang="en-US" b="1" dirty="0"/>
              <a:t>Network rules</a:t>
            </a:r>
            <a:r>
              <a:rPr lang="en-US" dirty="0"/>
              <a:t>. Configure rules that contain source addresses, protocols, destination ports, and destination addresses</a:t>
            </a:r>
          </a:p>
          <a:p>
            <a:r>
              <a:rPr lang="en-US" b="1" dirty="0"/>
              <a:t>Application rules</a:t>
            </a:r>
            <a:r>
              <a:rPr lang="en-US" dirty="0"/>
              <a:t>. Configure fully qualified domain names (FQDNs) that can be accessed from a subnet</a:t>
            </a:r>
          </a:p>
        </p:txBody>
      </p:sp>
      <p:pic>
        <p:nvPicPr>
          <p:cNvPr id="4" name="Picture 3" descr="Screenshot of the Azure Firewall Rules blade with three tabs: NAT rule collection, Network rule collection, and Application rule collection. ">
            <a:extLst>
              <a:ext uri="{FF2B5EF4-FFF2-40B4-BE49-F238E27FC236}">
                <a16:creationId xmlns:a16="http://schemas.microsoft.com/office/drawing/2014/main" id="{652CA8FF-653D-4BC0-8128-CB3C65F250DA}"/>
              </a:ext>
            </a:extLst>
          </p:cNvPr>
          <p:cNvPicPr>
            <a:picLocks noChangeAspect="1"/>
          </p:cNvPicPr>
          <p:nvPr/>
        </p:nvPicPr>
        <p:blipFill>
          <a:blip r:embed="rId2"/>
          <a:stretch>
            <a:fillRect/>
          </a:stretch>
        </p:blipFill>
        <p:spPr>
          <a:xfrm>
            <a:off x="1766871" y="1795882"/>
            <a:ext cx="8175938" cy="1148000"/>
          </a:xfrm>
          <a:prstGeom prst="rect">
            <a:avLst/>
          </a:prstGeom>
          <a:ln>
            <a:solidFill>
              <a:schemeClr val="tx1"/>
            </a:solidFill>
          </a:ln>
        </p:spPr>
      </p:pic>
    </p:spTree>
    <p:extLst>
      <p:ext uri="{BB962C8B-B14F-4D97-AF65-F5344CB8AC3E}">
        <p14:creationId xmlns:p14="http://schemas.microsoft.com/office/powerpoint/2010/main" val="29811745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05: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Domains and Custom Domains</a:t>
            </a:r>
          </a:p>
          <a:p>
            <a:r>
              <a:rPr lang="en-US" dirty="0">
                <a:latin typeface="Segoe UI Semilight"/>
                <a:cs typeface="Segoe UI Semilight"/>
              </a:rPr>
              <a:t>Verifying Custom Domain Names</a:t>
            </a:r>
          </a:p>
          <a:p>
            <a:r>
              <a:rPr lang="en-US" dirty="0">
                <a:latin typeface="Segoe UI Semilight"/>
                <a:cs typeface="Segoe UI Semilight"/>
              </a:rPr>
              <a:t>Azure DNS Zones</a:t>
            </a:r>
          </a:p>
          <a:p>
            <a:r>
              <a:rPr lang="en-US" dirty="0">
                <a:latin typeface="Segoe UI Semilight"/>
                <a:cs typeface="Segoe UI Semilight"/>
              </a:rPr>
              <a:t>DNS Delegation</a:t>
            </a:r>
          </a:p>
          <a:p>
            <a:r>
              <a:rPr lang="en-US" dirty="0">
                <a:latin typeface="Segoe UI Semilight"/>
                <a:cs typeface="Segoe UI Semilight"/>
              </a:rPr>
              <a:t>DNS Record Sets</a:t>
            </a:r>
          </a:p>
          <a:p>
            <a:r>
              <a:rPr lang="en-US" dirty="0">
                <a:latin typeface="Segoe UI Semilight"/>
                <a:cs typeface="Segoe UI Semilight"/>
              </a:rPr>
              <a:t>DNS for Private Domains </a:t>
            </a:r>
          </a:p>
          <a:p>
            <a:r>
              <a:rPr lang="en-US" dirty="0">
                <a:latin typeface="Segoe UI Semilight"/>
                <a:cs typeface="Segoe UI Semilight"/>
              </a:rPr>
              <a:t>Private Zones Scenarios </a:t>
            </a:r>
            <a:endParaRPr lang="en-US" dirty="0"/>
          </a:p>
          <a:p>
            <a:r>
              <a:rPr lang="en-US" dirty="0">
                <a:latin typeface="Segoe UI Semilight"/>
                <a:cs typeface="Segoe UI Semilight"/>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9972" y="1445436"/>
            <a:ext cx="5893305"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pic>
        <p:nvPicPr>
          <p:cNvPr id="4" name="Picture 4" descr="Screenshot of the create a directory configuration tab.">
            <a:extLst>
              <a:ext uri="{FF2B5EF4-FFF2-40B4-BE49-F238E27FC236}">
                <a16:creationId xmlns:a16="http://schemas.microsoft.com/office/drawing/2014/main" id="{86E31A40-8568-42C3-9BCF-4A471BA1FA0B}"/>
              </a:ext>
            </a:extLst>
          </p:cNvPr>
          <p:cNvPicPr>
            <a:picLocks noChangeAspect="1"/>
          </p:cNvPicPr>
          <p:nvPr/>
        </p:nvPicPr>
        <p:blipFill>
          <a:blip r:embed="rId2"/>
          <a:stretch>
            <a:fillRect/>
          </a:stretch>
        </p:blipFill>
        <p:spPr>
          <a:xfrm>
            <a:off x="7396552" y="1011198"/>
            <a:ext cx="3597563" cy="2937370"/>
          </a:xfrm>
          <a:prstGeom prst="rect">
            <a:avLst/>
          </a:prstGeom>
          <a:ln>
            <a:solidFill>
              <a:schemeClr val="tx1"/>
            </a:solidFill>
          </a:ln>
        </p:spPr>
      </p:pic>
      <p:pic>
        <p:nvPicPr>
          <p:cNvPr id="5" name="Picture 4" descr="Screenshot of adding a custom domain name. ">
            <a:extLst>
              <a:ext uri="{FF2B5EF4-FFF2-40B4-BE49-F238E27FC236}">
                <a16:creationId xmlns:a16="http://schemas.microsoft.com/office/drawing/2014/main" id="{12C2456B-60BD-4735-9C16-311FF09B1B35}"/>
              </a:ext>
            </a:extLst>
          </p:cNvPr>
          <p:cNvPicPr>
            <a:picLocks noChangeAspect="1"/>
          </p:cNvPicPr>
          <p:nvPr/>
        </p:nvPicPr>
        <p:blipFill>
          <a:blip r:embed="rId3"/>
          <a:stretch>
            <a:fillRect/>
          </a:stretch>
        </p:blipFill>
        <p:spPr>
          <a:xfrm>
            <a:off x="7742770" y="4505325"/>
            <a:ext cx="2905125" cy="1895475"/>
          </a:xfrm>
          <a:prstGeom prst="rect">
            <a:avLst/>
          </a:prstGeom>
        </p:spPr>
      </p:pic>
      <p:sp>
        <p:nvSpPr>
          <p:cNvPr id="7" name="Arrow: Down 6">
            <a:extLst>
              <a:ext uri="{FF2B5EF4-FFF2-40B4-BE49-F238E27FC236}">
                <a16:creationId xmlns:a16="http://schemas.microsoft.com/office/drawing/2014/main" id="{E446F3D1-E10E-4757-9849-93073EC277D3}"/>
              </a:ext>
              <a:ext uri="{C183D7F6-B498-43B3-948B-1728B52AA6E4}">
                <adec:decorative xmlns:adec="http://schemas.microsoft.com/office/drawing/2017/decorative" val="1"/>
              </a:ext>
            </a:extLst>
          </p:cNvPr>
          <p:cNvSpPr/>
          <p:nvPr/>
        </p:nvSpPr>
        <p:spPr bwMode="auto">
          <a:xfrm>
            <a:off x="8728364" y="4165480"/>
            <a:ext cx="1068779" cy="33432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7390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4" name="Picture 5" descr="Screenshot of the add a DNS text record page. ">
            <a:extLst>
              <a:ext uri="{FF2B5EF4-FFF2-40B4-BE49-F238E27FC236}">
                <a16:creationId xmlns:a16="http://schemas.microsoft.com/office/drawing/2014/main" id="{AE6D26F6-81F5-4319-8D58-8494DD096643}"/>
              </a:ext>
            </a:extLst>
          </p:cNvPr>
          <p:cNvPicPr>
            <a:picLocks noChangeAspect="1"/>
          </p:cNvPicPr>
          <p:nvPr/>
        </p:nvPicPr>
        <p:blipFill>
          <a:blip r:embed="rId2"/>
          <a:stretch>
            <a:fillRect/>
          </a:stretch>
        </p:blipFill>
        <p:spPr>
          <a:xfrm>
            <a:off x="6213764" y="1438289"/>
            <a:ext cx="5156200" cy="4564466"/>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1452961"/>
            <a:ext cx="5170748" cy="4816077"/>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2" name="Picture 2" descr="Screenshot of the create a DNS zone page. ">
            <a:extLst>
              <a:ext uri="{FF2B5EF4-FFF2-40B4-BE49-F238E27FC236}">
                <a16:creationId xmlns:a16="http://schemas.microsoft.com/office/drawing/2014/main" id="{C3151A95-A1FA-4093-8EEE-02BCF1992F2A}"/>
              </a:ext>
            </a:extLst>
          </p:cNvPr>
          <p:cNvPicPr>
            <a:picLocks noChangeAspect="1"/>
          </p:cNvPicPr>
          <p:nvPr/>
        </p:nvPicPr>
        <p:blipFill>
          <a:blip r:embed="rId3"/>
          <a:stretch>
            <a:fillRect/>
          </a:stretch>
        </p:blipFill>
        <p:spPr>
          <a:xfrm>
            <a:off x="6485081" y="1452693"/>
            <a:ext cx="5040745" cy="4264341"/>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526938"/>
            <a:ext cx="5034944" cy="2063313"/>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4" name="Picture 4" descr="Screenshot of the DNS delegation page. ">
            <a:extLst>
              <a:ext uri="{FF2B5EF4-FFF2-40B4-BE49-F238E27FC236}">
                <a16:creationId xmlns:a16="http://schemas.microsoft.com/office/drawing/2014/main" id="{B4B8A053-2C92-4990-A09D-0C7DABF45676}"/>
              </a:ext>
            </a:extLst>
          </p:cNvPr>
          <p:cNvPicPr>
            <a:picLocks noChangeAspect="1"/>
          </p:cNvPicPr>
          <p:nvPr/>
        </p:nvPicPr>
        <p:blipFill>
          <a:blip r:embed="rId3"/>
          <a:stretch>
            <a:fillRect/>
          </a:stretch>
        </p:blipFill>
        <p:spPr>
          <a:xfrm>
            <a:off x="5698837" y="1936201"/>
            <a:ext cx="5906654" cy="3050253"/>
          </a:xfrm>
          <a:prstGeom prst="rect">
            <a:avLst/>
          </a:prstGeom>
          <a:ln>
            <a:solidFill>
              <a:schemeClr val="tx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5" name="Picture 5" descr="Screenshot of the DNS add record set page. ">
            <a:extLst>
              <a:ext uri="{FF2B5EF4-FFF2-40B4-BE49-F238E27FC236}">
                <a16:creationId xmlns:a16="http://schemas.microsoft.com/office/drawing/2014/main" id="{443599F9-64A8-408B-B810-5A47BB1815FB}"/>
              </a:ext>
            </a:extLst>
          </p:cNvPr>
          <p:cNvPicPr>
            <a:picLocks noChangeAspect="1"/>
          </p:cNvPicPr>
          <p:nvPr/>
        </p:nvPicPr>
        <p:blipFill>
          <a:blip r:embed="rId2"/>
          <a:stretch>
            <a:fillRect/>
          </a:stretch>
        </p:blipFill>
        <p:spPr>
          <a:xfrm>
            <a:off x="6946900" y="1434156"/>
            <a:ext cx="4561609" cy="4255234"/>
          </a:xfrm>
          <a:prstGeom prst="rect">
            <a:avLst/>
          </a:prstGeom>
          <a:ln>
            <a:solidFill>
              <a:schemeClr val="tx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2"/>
          <a:stretch>
            <a:fillRect/>
          </a:stretch>
        </p:blipFill>
        <p:spPr>
          <a:xfrm>
            <a:off x="7003558" y="2036156"/>
            <a:ext cx="4837795"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descr="Azure DNS is answering and providing responses to queries. ">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06: Module 04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solidFill>
                  <a:schemeClr val="tx1"/>
                </a:solidFill>
              </a:rPr>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pPr marL="0" indent="0">
              <a:buNone/>
            </a:pPr>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170646"/>
          </a:xfrm>
        </p:spPr>
        <p:txBody>
          <a:bodyPr vert="horz" wrap="square" lIns="0" tIns="0" rIns="0" bIns="0" rtlCol="0" anchor="t">
            <a:spAutoFit/>
          </a:bodyPr>
          <a:lstStyle/>
          <a:p>
            <a:r>
              <a:rPr lang="en-US" sz="2000" b="1" dirty="0">
                <a:latin typeface="Segoe UI Semilight"/>
                <a:cs typeface="Segoe UI Semilight"/>
              </a:rPr>
              <a:t>Lab scenario</a:t>
            </a:r>
            <a:endParaRPr lang="en-US" sz="2400" dirty="0"/>
          </a:p>
          <a:p>
            <a:r>
              <a:rPr lang="en-US" sz="2000" dirty="0">
                <a:latin typeface="Segoe UI Semiligh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endParaRPr lang="en-US" sz="2400" dirty="0"/>
          </a:p>
          <a:p>
            <a:endParaRPr lang="en-US" sz="1100" dirty="0">
              <a:latin typeface="Segoe UI Semilight"/>
              <a:cs typeface="Segoe UI Semilight"/>
            </a:endParaRPr>
          </a:p>
          <a:p>
            <a:r>
              <a:rPr lang="en-US" sz="2000" b="1" dirty="0">
                <a:latin typeface="Segoe UI Semilight"/>
                <a:cs typeface="Segoe UI Semilight"/>
              </a:rPr>
              <a:t>Objectives</a:t>
            </a:r>
            <a:endParaRPr lang="en-US" sz="2400" dirty="0"/>
          </a:p>
          <a:p>
            <a:r>
              <a:rPr lang="en-US" sz="2000" dirty="0">
                <a:latin typeface="Segoe UI Semilight"/>
                <a:cs typeface="Segoe UI Semilight"/>
              </a:rPr>
              <a:t>Task 1: Create and configure a virtual network</a:t>
            </a:r>
            <a:endParaRPr lang="en-US" sz="2400" dirty="0"/>
          </a:p>
          <a:p>
            <a:r>
              <a:rPr lang="en-US" sz="2000" dirty="0">
                <a:latin typeface="Segoe UI Semilight"/>
                <a:cs typeface="Segoe UI Semilight"/>
              </a:rPr>
              <a:t>Task 2: Deploy virtual machines into the virtual network</a:t>
            </a:r>
            <a:endParaRPr lang="en-US" sz="2400" dirty="0"/>
          </a:p>
          <a:p>
            <a:r>
              <a:rPr lang="en-US" sz="2000" dirty="0">
                <a:latin typeface="Segoe UI Semilight"/>
                <a:cs typeface="Segoe UI Semilight"/>
              </a:rPr>
              <a:t>Task 3: Configure private and public IP addresses of Azure VMs</a:t>
            </a:r>
            <a:endParaRPr lang="en-US" sz="2400" dirty="0"/>
          </a:p>
          <a:p>
            <a:r>
              <a:rPr lang="en-US" sz="2000" dirty="0">
                <a:latin typeface="Segoe UI Semilight"/>
                <a:cs typeface="Segoe UI Semilight"/>
              </a:rPr>
              <a:t>Task 4: Configure network security groups</a:t>
            </a:r>
            <a:endParaRPr lang="en-US" sz="2400" dirty="0"/>
          </a:p>
          <a:p>
            <a:r>
              <a:rPr lang="en-US" sz="2000" dirty="0">
                <a:latin typeface="Segoe UI Semilight"/>
                <a:cs typeface="Segoe UI Semilight"/>
              </a:rPr>
              <a:t>Task 5: Configure Azure DNS for internal name resolution</a:t>
            </a:r>
            <a:endParaRPr lang="en-US" sz="2400" dirty="0"/>
          </a:p>
          <a:p>
            <a:r>
              <a:rPr lang="en-US" sz="2000" dirty="0">
                <a:latin typeface="Segoe UI Semilight"/>
                <a:cs typeface="Segoe UI Semilight"/>
              </a:rPr>
              <a:t>Task 6: Configure Azure DNS for external name resolution</a:t>
            </a:r>
            <a:endParaRPr lang="en-US" sz="2400" dirty="0"/>
          </a:p>
        </p:txBody>
      </p:sp>
      <p:pic>
        <p:nvPicPr>
          <p:cNvPr id="4" name="Picture 4" descr="Next slide for architecture diagram. ">
            <a:extLst>
              <a:ext uri="{FF2B5EF4-FFF2-40B4-BE49-F238E27FC236}">
                <a16:creationId xmlns:a16="http://schemas.microsoft.com/office/drawing/2014/main" id="{693F3ED5-6B6E-42A0-9418-712EE0749A2F}"/>
              </a:ext>
            </a:extLst>
          </p:cNvPr>
          <p:cNvPicPr>
            <a:picLocks noChangeAspect="1"/>
          </p:cNvPicPr>
          <p:nvPr/>
        </p:nvPicPr>
        <p:blipFill>
          <a:blip r:embed="rId3"/>
          <a:stretch>
            <a:fillRect/>
          </a:stretch>
        </p:blipFill>
        <p:spPr>
          <a:xfrm>
            <a:off x="9166302" y="5750224"/>
            <a:ext cx="2743200" cy="895989"/>
          </a:xfrm>
          <a:prstGeom prst="rect">
            <a:avLst/>
          </a:prstGeom>
        </p:spPr>
      </p:pic>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pic>
        <p:nvPicPr>
          <p:cNvPr id="3" name="Picture 4" descr="Architecture diagram as described in the lab guide. ">
            <a:extLst>
              <a:ext uri="{FF2B5EF4-FFF2-40B4-BE49-F238E27FC236}">
                <a16:creationId xmlns:a16="http://schemas.microsoft.com/office/drawing/2014/main" id="{F9FEE45C-C44C-476B-8F4F-F4EF237E167D}"/>
              </a:ext>
            </a:extLst>
          </p:cNvPr>
          <p:cNvPicPr>
            <a:picLocks noChangeAspect="1"/>
          </p:cNvPicPr>
          <p:nvPr/>
        </p:nvPicPr>
        <p:blipFill>
          <a:blip r:embed="rId2"/>
          <a:stretch>
            <a:fillRect/>
          </a:stretch>
        </p:blipFill>
        <p:spPr>
          <a:xfrm>
            <a:off x="2114846" y="1244506"/>
            <a:ext cx="7453744" cy="5321487"/>
          </a:xfrm>
          <a:prstGeom prst="rect">
            <a:avLst/>
          </a:prstGeom>
        </p:spPr>
      </p:pic>
    </p:spTree>
    <p:extLst>
      <p:ext uri="{BB962C8B-B14F-4D97-AF65-F5344CB8AC3E}">
        <p14:creationId xmlns:p14="http://schemas.microsoft.com/office/powerpoint/2010/main" val="19706803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2646878"/>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Networking Fundamentals - Principals</a:t>
            </a:r>
          </a:p>
          <a:p>
            <a:pPr marL="685800" lvl="1" indent="-457200">
              <a:buFont typeface="Arial" panose="020B0604020202020204" pitchFamily="34" charset="0"/>
              <a:buChar char="•"/>
            </a:pPr>
            <a:r>
              <a:rPr lang="en-US" sz="2400" dirty="0"/>
              <a:t>Design an IP addressing schema for your Azure deployment</a:t>
            </a:r>
          </a:p>
          <a:p>
            <a:pPr marL="685800" lvl="1" indent="-457200">
              <a:buFont typeface="Arial" panose="020B0604020202020204" pitchFamily="34" charset="0"/>
              <a:buChar char="•"/>
            </a:pPr>
            <a:r>
              <a:rPr lang="en-US" sz="2400" dirty="0"/>
              <a:t>Secure and isolate access to Azure resources by using network security groups and service endpoints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pic>
        <p:nvPicPr>
          <p:cNvPr id="2" name="Picture 3" descr="Marketplace virtual network, load balancer, and application gateway. ">
            <a:extLst>
              <a:ext uri="{FF2B5EF4-FFF2-40B4-BE49-F238E27FC236}">
                <a16:creationId xmlns:a16="http://schemas.microsoft.com/office/drawing/2014/main" id="{4DBA8E43-AF52-4636-953D-768E72DA8349}"/>
              </a:ext>
            </a:extLst>
          </p:cNvPr>
          <p:cNvPicPr>
            <a:picLocks noChangeAspect="1"/>
          </p:cNvPicPr>
          <p:nvPr/>
        </p:nvPicPr>
        <p:blipFill>
          <a:blip r:embed="rId3"/>
          <a:stretch>
            <a:fillRect/>
          </a:stretch>
        </p:blipFill>
        <p:spPr>
          <a:xfrm>
            <a:off x="5809673" y="1627645"/>
            <a:ext cx="5915890" cy="2198782"/>
          </a:xfrm>
          <a:prstGeom prst="rect">
            <a:avLst/>
          </a:prstGeom>
        </p:spPr>
      </p:pic>
      <p:pic>
        <p:nvPicPr>
          <p:cNvPr id="5" name="Picture 5" descr="Marketplace traffic manager profile, virtual network gateway, and virtual WAN.">
            <a:extLst>
              <a:ext uri="{FF2B5EF4-FFF2-40B4-BE49-F238E27FC236}">
                <a16:creationId xmlns:a16="http://schemas.microsoft.com/office/drawing/2014/main" id="{6FB6C859-CFA0-4DBC-B506-F359BBDEE2A5}"/>
              </a:ext>
            </a:extLst>
          </p:cNvPr>
          <p:cNvPicPr>
            <a:picLocks noChangeAspect="1"/>
          </p:cNvPicPr>
          <p:nvPr/>
        </p:nvPicPr>
        <p:blipFill>
          <a:blip r:embed="rId4"/>
          <a:stretch>
            <a:fillRect/>
          </a:stretch>
        </p:blipFill>
        <p:spPr>
          <a:xfrm>
            <a:off x="5809673" y="3828889"/>
            <a:ext cx="5915890" cy="219742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dirty="0"/>
              <a:t>Virtual Networks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3" name="Text Placeholder 2">
            <a:extLst>
              <a:ext uri="{FF2B5EF4-FFF2-40B4-BE49-F238E27FC236}">
                <a16:creationId xmlns:a16="http://schemas.microsoft.com/office/drawing/2014/main" id="{40AA0DF7-843F-4CF1-994A-E870DCF34836}"/>
              </a:ext>
              <a:ext uri="{C183D7F6-B498-43B3-948B-1728B52AA6E4}">
                <adec:decorative xmlns:adec="http://schemas.microsoft.com/office/drawing/2017/decorative" val="0"/>
              </a:ext>
            </a:extLst>
          </p:cNvPr>
          <p:cNvSpPr>
            <a:spLocks noGrp="1"/>
          </p:cNvSpPr>
          <p:nvPr>
            <p:ph type="body" sz="quarter" idx="10"/>
          </p:nvPr>
        </p:nvSpPr>
        <p:spPr>
          <a:xfrm>
            <a:off x="586581" y="4330700"/>
            <a:ext cx="11018838" cy="1982081"/>
          </a:xfrm>
        </p:spPr>
        <p:txBody>
          <a:bodyPr/>
          <a:lstStyle/>
          <a:p>
            <a:r>
              <a:rPr lang="en-US" dirty="0"/>
              <a:t>Logical representation of your own network</a:t>
            </a:r>
          </a:p>
          <a:p>
            <a:r>
              <a:rPr lang="en-US" dirty="0"/>
              <a:t>Create a dedicated private cloud-only virtual network</a:t>
            </a:r>
          </a:p>
          <a:p>
            <a:r>
              <a:rPr lang="en-US" dirty="0"/>
              <a:t>Securely extend your datacenter with virtual networks</a:t>
            </a:r>
          </a:p>
          <a:p>
            <a:r>
              <a:rPr lang="en-US" dirty="0"/>
              <a:t>Enable hybrid 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2" name="Picture 2" descr="Screenshot of adding a subnet page. Several subnets are listed. ">
            <a:extLst>
              <a:ext uri="{FF2B5EF4-FFF2-40B4-BE49-F238E27FC236}">
                <a16:creationId xmlns:a16="http://schemas.microsoft.com/office/drawing/2014/main" id="{114CA777-B941-4AA8-AFCB-FE02F98DDCA9}"/>
              </a:ext>
            </a:extLst>
          </p:cNvPr>
          <p:cNvPicPr>
            <a:picLocks noChangeAspect="1"/>
          </p:cNvPicPr>
          <p:nvPr/>
        </p:nvPicPr>
        <p:blipFill>
          <a:blip r:embed="rId3"/>
          <a:stretch>
            <a:fillRect/>
          </a:stretch>
        </p:blipFill>
        <p:spPr>
          <a:xfrm>
            <a:off x="1089891" y="1248806"/>
            <a:ext cx="9485745" cy="2693223"/>
          </a:xfrm>
          <a:prstGeom prst="rect">
            <a:avLst/>
          </a:prstGeom>
          <a:ln>
            <a:solidFill>
              <a:schemeClr val="tx1"/>
            </a:solidFill>
          </a:ln>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pic>
        <p:nvPicPr>
          <p:cNvPr id="4" name="Picture 4" descr="A screenshot of a cell phone&#10;&#10;Description generated with very high confidence">
            <a:extLst>
              <a:ext uri="{FF2B5EF4-FFF2-40B4-BE49-F238E27FC236}">
                <a16:creationId xmlns:a16="http://schemas.microsoft.com/office/drawing/2014/main" id="{DF141413-9ED2-463B-BB5B-95DA8D605177}"/>
              </a:ext>
            </a:extLst>
          </p:cNvPr>
          <p:cNvPicPr>
            <a:picLocks noChangeAspect="1"/>
          </p:cNvPicPr>
          <p:nvPr/>
        </p:nvPicPr>
        <p:blipFill>
          <a:blip r:embed="rId3"/>
          <a:stretch>
            <a:fillRect/>
          </a:stretch>
        </p:blipFill>
        <p:spPr>
          <a:xfrm>
            <a:off x="7094034" y="1478626"/>
            <a:ext cx="4583151" cy="3315308"/>
          </a:xfrm>
          <a:prstGeom prst="rect">
            <a:avLst/>
          </a:prstGeom>
          <a:ln>
            <a:solidFill>
              <a:schemeClr val="tx1"/>
            </a:solid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2448</Words>
  <Application>Microsoft Office PowerPoint</Application>
  <PresentationFormat>Widescreen</PresentationFormat>
  <Paragraphs>311</Paragraphs>
  <Slides>42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Application Security Groups</vt:lpstr>
      <vt:lpstr>Demonstration – Network Security Rules</vt:lpstr>
      <vt:lpstr>Lesson 04: Azure Firewall</vt:lpstr>
      <vt:lpstr>Azure Firewall Overview</vt:lpstr>
      <vt:lpstr>Azure Firewall</vt:lpstr>
      <vt:lpstr>Implementing Firewalls</vt:lpstr>
      <vt:lpstr>Firewall Rules</vt:lpstr>
      <vt:lpstr>Lesson 05: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06: Module 04 Lab and Review</vt:lpstr>
      <vt:lpstr>Lab 04 - Implement Virtual Networking</vt:lpstr>
      <vt:lpstr>Lab 04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2020-03-16T13:48:56Z</dcterms:created>
  <dcterms:modified xsi:type="dcterms:W3CDTF">2020-03-20T17:46:49Z</dcterms:modified>
</cp:coreProperties>
</file>