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9769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147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684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002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942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430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648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6171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5710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6689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926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D7517A7-5C32-4D87-A868-9576BBEF2082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DBF0CD6-EE1E-40C6-93C3-9F2C71702A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0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8340" y="1224950"/>
            <a:ext cx="9144000" cy="126709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 Is HTML Table?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246" y="2562045"/>
            <a:ext cx="10090030" cy="244558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An </a:t>
            </a:r>
            <a:r>
              <a:rPr lang="en-US" sz="4000" b="1" dirty="0" smtClean="0"/>
              <a:t>HTML table</a:t>
            </a:r>
            <a:r>
              <a:rPr lang="en-US" sz="4000" dirty="0" smtClean="0"/>
              <a:t> helps you </a:t>
            </a:r>
            <a:r>
              <a:rPr lang="en-US" sz="4000" b="1" dirty="0" smtClean="0"/>
              <a:t>organize data</a:t>
            </a:r>
            <a:r>
              <a:rPr lang="en-US" sz="4000" dirty="0" smtClean="0"/>
              <a:t> in </a:t>
            </a:r>
            <a:r>
              <a:rPr lang="en-US" sz="4000" b="1" dirty="0" smtClean="0"/>
              <a:t>rows and columns</a:t>
            </a:r>
            <a:r>
              <a:rPr lang="en-US" sz="4000" dirty="0" smtClean="0"/>
              <a:t>, like a spreadsheet or a calendar.</a:t>
            </a:r>
          </a:p>
          <a:p>
            <a:pPr algn="l"/>
            <a:endParaRPr lang="en-US" sz="4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176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38" y="365125"/>
            <a:ext cx="10515600" cy="257648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Think of it like this:  📅 Imagine a calendar — the days go </a:t>
            </a:r>
            <a:r>
              <a:rPr lang="en-US" sz="3600" b="1" dirty="0" smtClean="0"/>
              <a:t>left to right (columns)</a:t>
            </a:r>
            <a:r>
              <a:rPr lang="en-US" sz="3600" dirty="0" smtClean="0"/>
              <a:t> and </a:t>
            </a:r>
            <a:r>
              <a:rPr lang="en-US" sz="3600" b="1" dirty="0" smtClean="0"/>
              <a:t>top to bottom (rows)</a:t>
            </a:r>
            <a:r>
              <a:rPr lang="en-US" sz="3600" dirty="0" smtClean="0"/>
              <a:t>. That’s exactly how a table works!</a:t>
            </a:r>
            <a:r>
              <a:rPr lang="en-IN" sz="3600" dirty="0" smtClean="0"/>
              <a:t/>
            </a:r>
            <a:br>
              <a:rPr lang="en-IN" sz="3600" dirty="0" smtClean="0"/>
            </a:br>
            <a:endParaRPr lang="en-IN" sz="36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937" y="2518692"/>
            <a:ext cx="4812101" cy="4339308"/>
          </a:xfrm>
        </p:spPr>
      </p:pic>
    </p:spTree>
    <p:extLst>
      <p:ext uri="{BB962C8B-B14F-4D97-AF65-F5344CB8AC3E}">
        <p14:creationId xmlns:p14="http://schemas.microsoft.com/office/powerpoint/2010/main" val="1997115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Parts of an HTML Table: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118844"/>
              </p:ext>
            </p:extLst>
          </p:nvPr>
        </p:nvGraphicFramePr>
        <p:xfrm>
          <a:off x="768050" y="2093976"/>
          <a:ext cx="10058402" cy="38850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029201"/>
                <a:gridCol w="5029201"/>
              </a:tblGrid>
              <a:tr h="777013">
                <a:tc>
                  <a:txBody>
                    <a:bodyPr/>
                    <a:lstStyle/>
                    <a:p>
                      <a:r>
                        <a:rPr lang="en-IN" dirty="0"/>
                        <a:t>Tag</a:t>
                      </a:r>
                    </a:p>
                  </a:txBody>
                  <a:tcPr marL="87462" marR="87462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marL="87462" marR="87462" anchor="ctr"/>
                </a:tc>
              </a:tr>
              <a:tr h="777013">
                <a:tc>
                  <a:txBody>
                    <a:bodyPr/>
                    <a:lstStyle/>
                    <a:p>
                      <a:r>
                        <a:rPr lang="en-IN" dirty="0"/>
                        <a:t>&lt;table&gt;</a:t>
                      </a:r>
                    </a:p>
                  </a:txBody>
                  <a:tcPr marL="87462" marR="87462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Starts the table</a:t>
                      </a:r>
                    </a:p>
                  </a:txBody>
                  <a:tcPr marL="87462" marR="87462" anchor="ctr"/>
                </a:tc>
              </a:tr>
              <a:tr h="777013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tr</a:t>
                      </a:r>
                      <a:r>
                        <a:rPr lang="en-IN" dirty="0"/>
                        <a:t>&gt;</a:t>
                      </a:r>
                    </a:p>
                  </a:txBody>
                  <a:tcPr marL="87462" marR="87462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table row (horizontal line)</a:t>
                      </a:r>
                    </a:p>
                  </a:txBody>
                  <a:tcPr marL="87462" marR="87462" anchor="ctr"/>
                </a:tc>
              </a:tr>
              <a:tr h="777013">
                <a:tc>
                  <a:txBody>
                    <a:bodyPr/>
                    <a:lstStyle/>
                    <a:p>
                      <a:r>
                        <a:rPr lang="en-IN"/>
                        <a:t>&lt;th&gt;</a:t>
                      </a:r>
                    </a:p>
                  </a:txBody>
                  <a:tcPr marL="87462" marR="87462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table header (bold cell for titles)</a:t>
                      </a:r>
                    </a:p>
                  </a:txBody>
                  <a:tcPr marL="87462" marR="87462" anchor="ctr"/>
                </a:tc>
              </a:tr>
              <a:tr h="777013">
                <a:tc>
                  <a:txBody>
                    <a:bodyPr/>
                    <a:lstStyle/>
                    <a:p>
                      <a:r>
                        <a:rPr lang="en-IN"/>
                        <a:t>&lt;td&gt;</a:t>
                      </a:r>
                    </a:p>
                  </a:txBody>
                  <a:tcPr marL="87462" marR="87462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table data cell (normal cell)</a:t>
                      </a:r>
                    </a:p>
                  </a:txBody>
                  <a:tcPr marL="87462" marR="8746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784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47660"/>
              </p:ext>
            </p:extLst>
          </p:nvPr>
        </p:nvGraphicFramePr>
        <p:xfrm>
          <a:off x="674298" y="1604875"/>
          <a:ext cx="10515600" cy="4206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Simple Table (General)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HTML Table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table format – can </a:t>
                      </a:r>
                      <a:r>
                        <a:rPr lang="en-US"/>
                        <a:t>be </a:t>
                      </a:r>
                      <a:r>
                        <a:rPr lang="en-US" smtClean="0"/>
                        <a:t> </a:t>
                      </a:r>
                      <a:r>
                        <a:rPr lang="en-US" dirty="0"/>
                        <a:t>Excel, Word,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table created using HTML code for web pages.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Used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Books, documents, spreadsheets,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Websites and web applications.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Visually organized into rows and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Structured with HTML tags: &lt;table&gt;, &lt;tr&gt;, &lt;td&gt;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Visual Format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Often styled manually or by software like Word or 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Needs CSS for styling unless browser default is used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Functionality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Static unless used in tools like Excel (formulas, sorting)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Can be made dynamic using JavaScript or styling with CSS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Hand-drawn or Word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&lt;table&gt;&lt;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&gt;&lt;td&gt;Data&lt;/td&gt;&lt;/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&gt;&lt;/table&gt;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5594" y="543312"/>
            <a:ext cx="113815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/>
              <a:t>Difference Between a Simple Table </a:t>
            </a:r>
            <a:r>
              <a:rPr lang="en-US" sz="3200" b="1" dirty="0" smtClean="0"/>
              <a:t>and </a:t>
            </a:r>
            <a:r>
              <a:rPr lang="en-US" sz="3200" b="1" dirty="0"/>
              <a:t>an HTML Table: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8519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52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Common Websites That Effectively Use HTML Tables: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102" y="1483654"/>
            <a:ext cx="10732698" cy="494302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200" b="1" dirty="0"/>
              <a:t>1</a:t>
            </a:r>
            <a:r>
              <a:rPr lang="en-US" sz="4200" b="1" u="sng" dirty="0"/>
              <a:t>. Financial &amp; Stock Market Websites</a:t>
            </a:r>
          </a:p>
          <a:p>
            <a:r>
              <a:rPr lang="en-US" sz="4200" b="1" dirty="0"/>
              <a:t>Examples: Yahoo Finance, Bloomberg, </a:t>
            </a:r>
            <a:r>
              <a:rPr lang="en-US" sz="4200" b="1" dirty="0" err="1"/>
              <a:t>MarketWatch</a:t>
            </a:r>
            <a:endParaRPr lang="en-US" sz="4200" b="1" dirty="0"/>
          </a:p>
          <a:p>
            <a:r>
              <a:rPr lang="en-US" sz="4200" b="1" dirty="0"/>
              <a:t>Use: Displaying stock prices, market indices, and comparisons over time.</a:t>
            </a:r>
          </a:p>
          <a:p>
            <a:r>
              <a:rPr lang="en-US" sz="4200" b="1" dirty="0"/>
              <a:t>Why HTML Tables?: Data is naturally tabular—rows and columns make it easier to read and compare</a:t>
            </a:r>
            <a:r>
              <a:rPr lang="en-US" sz="4200" b="1" dirty="0" smtClean="0"/>
              <a:t>.</a:t>
            </a:r>
          </a:p>
          <a:p>
            <a:endParaRPr lang="en-US" sz="4200" b="1" dirty="0"/>
          </a:p>
          <a:p>
            <a:pPr marL="0" indent="0">
              <a:buNone/>
            </a:pPr>
            <a:r>
              <a:rPr lang="en-US" sz="4200" b="1" dirty="0"/>
              <a:t>2. </a:t>
            </a:r>
            <a:r>
              <a:rPr lang="en-US" sz="4200" b="1" u="sng" dirty="0"/>
              <a:t>Sports Websites</a:t>
            </a:r>
          </a:p>
          <a:p>
            <a:r>
              <a:rPr lang="en-US" sz="4200" b="1" dirty="0"/>
              <a:t>Examples: ESPN, FIFA, </a:t>
            </a:r>
            <a:r>
              <a:rPr lang="en-US" sz="4200" b="1" dirty="0" err="1"/>
              <a:t>Cricbuzz</a:t>
            </a:r>
            <a:endParaRPr lang="en-US" sz="4200" b="1" dirty="0"/>
          </a:p>
          <a:p>
            <a:r>
              <a:rPr lang="en-US" sz="4200" b="1" dirty="0"/>
              <a:t>Use: League tables, match stats, player rankings</a:t>
            </a:r>
            <a:r>
              <a:rPr lang="en-US" sz="4200" b="1" dirty="0" smtClean="0"/>
              <a:t>.</a:t>
            </a:r>
            <a:endParaRPr lang="en-US" sz="4200" b="1" dirty="0"/>
          </a:p>
          <a:p>
            <a:r>
              <a:rPr lang="en-US" sz="4200" b="1" dirty="0"/>
              <a:t>Why HTML Tables?: Sports stats are inherently structured—teams, scores, wins, etc</a:t>
            </a:r>
            <a:r>
              <a:rPr lang="en-US" sz="4200" b="1" dirty="0" smtClean="0"/>
              <a:t>.</a:t>
            </a:r>
          </a:p>
          <a:p>
            <a:endParaRPr lang="en-US" sz="4200" b="1" dirty="0" smtClean="0"/>
          </a:p>
          <a:p>
            <a:pPr marL="0" indent="0">
              <a:buNone/>
            </a:pPr>
            <a:r>
              <a:rPr lang="en-US" sz="4200" b="1" dirty="0" smtClean="0"/>
              <a:t>3</a:t>
            </a:r>
            <a:r>
              <a:rPr lang="en-US" sz="4200" b="1" dirty="0"/>
              <a:t>. </a:t>
            </a:r>
            <a:r>
              <a:rPr lang="en-US" sz="4200" b="1" u="sng" dirty="0"/>
              <a:t>E-commerce Admin Dashboards</a:t>
            </a:r>
          </a:p>
          <a:p>
            <a:r>
              <a:rPr lang="en-US" sz="4200" b="1" dirty="0"/>
              <a:t>Examples: Shopify admin, Amazon Seller Central</a:t>
            </a:r>
          </a:p>
          <a:p>
            <a:r>
              <a:rPr lang="en-US" sz="4200" b="1" dirty="0"/>
              <a:t>Use: Lists of orders, products, customers, reports.</a:t>
            </a:r>
          </a:p>
          <a:p>
            <a:r>
              <a:rPr lang="en-US" sz="4200" b="1" dirty="0"/>
              <a:t>Why HTML Tables?: Helps with sortable, filterable lists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47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826" y="448574"/>
            <a:ext cx="1135759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4. </a:t>
            </a:r>
            <a:r>
              <a:rPr lang="en-US" sz="2800" b="1" u="sng" dirty="0"/>
              <a:t>Comparison Websites</a:t>
            </a:r>
          </a:p>
          <a:p>
            <a:r>
              <a:rPr lang="en-US" sz="2800" b="1" dirty="0"/>
              <a:t>Examples</a:t>
            </a:r>
            <a:r>
              <a:rPr lang="en-US" sz="2800" dirty="0"/>
              <a:t>: CNET, </a:t>
            </a:r>
            <a:r>
              <a:rPr lang="en-US" sz="2800" dirty="0" err="1"/>
              <a:t>TechRadar</a:t>
            </a:r>
            <a:r>
              <a:rPr lang="en-US" sz="2800" dirty="0"/>
              <a:t>, </a:t>
            </a:r>
            <a:r>
              <a:rPr lang="en-US" sz="2800" dirty="0" err="1"/>
              <a:t>CompareTheMarket</a:t>
            </a:r>
            <a:endParaRPr lang="en-US" sz="2800" dirty="0"/>
          </a:p>
          <a:p>
            <a:r>
              <a:rPr lang="en-US" sz="2800" b="1" dirty="0"/>
              <a:t>Use</a:t>
            </a:r>
            <a:r>
              <a:rPr lang="en-US" sz="2800" dirty="0"/>
              <a:t>: Feature comparisons between products like phones, laptops, insurance.</a:t>
            </a:r>
          </a:p>
          <a:p>
            <a:r>
              <a:rPr lang="en-US" sz="2800" b="1" dirty="0"/>
              <a:t>Why HTML Tables?</a:t>
            </a:r>
            <a:r>
              <a:rPr lang="en-US" sz="2800" dirty="0"/>
              <a:t>: Easy to display different attributes side-by-side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5</a:t>
            </a:r>
            <a:r>
              <a:rPr lang="en-US" sz="2800" b="1" u="sng" dirty="0"/>
              <a:t>. Academic &amp; Government Portals</a:t>
            </a:r>
          </a:p>
          <a:p>
            <a:r>
              <a:rPr lang="en-US" sz="2800" b="1" dirty="0"/>
              <a:t>Examples</a:t>
            </a:r>
            <a:r>
              <a:rPr lang="en-US" sz="2800" dirty="0"/>
              <a:t>: University result portals, data.gov websites</a:t>
            </a:r>
          </a:p>
          <a:p>
            <a:r>
              <a:rPr lang="en-US" sz="2800" b="1" dirty="0"/>
              <a:t>Use</a:t>
            </a:r>
            <a:r>
              <a:rPr lang="en-US" sz="2800" dirty="0"/>
              <a:t>: Student scores, census data, policy stats.</a:t>
            </a:r>
          </a:p>
          <a:p>
            <a:r>
              <a:rPr lang="en-US" sz="2800" b="1" dirty="0"/>
              <a:t>Why HTML Tables?</a:t>
            </a:r>
            <a:r>
              <a:rPr lang="en-US" sz="2800" dirty="0"/>
              <a:t>: Official data often comes in tabular formats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6. </a:t>
            </a:r>
            <a:r>
              <a:rPr lang="en-US" sz="2800" b="1" u="sng" dirty="0"/>
              <a:t>Airlines &amp; Travel Booking</a:t>
            </a:r>
          </a:p>
          <a:p>
            <a:r>
              <a:rPr lang="en-US" sz="2800" b="1" dirty="0"/>
              <a:t>Examples</a:t>
            </a:r>
            <a:r>
              <a:rPr lang="en-US" sz="2800" dirty="0"/>
              <a:t>: Expedia, </a:t>
            </a:r>
            <a:r>
              <a:rPr lang="en-US" sz="2800" dirty="0" err="1"/>
              <a:t>Skyscanner</a:t>
            </a:r>
            <a:r>
              <a:rPr lang="en-US" sz="2800" dirty="0"/>
              <a:t>, Amtrak</a:t>
            </a:r>
          </a:p>
          <a:p>
            <a:r>
              <a:rPr lang="en-US" sz="2800" b="1" dirty="0"/>
              <a:t>Use</a:t>
            </a:r>
            <a:r>
              <a:rPr lang="en-US" sz="2800" dirty="0"/>
              <a:t>: Timetables, price comparison across flights/trains.</a:t>
            </a:r>
          </a:p>
          <a:p>
            <a:r>
              <a:rPr lang="en-US" sz="2800" b="1" dirty="0"/>
              <a:t>Why HTML Tables?</a:t>
            </a:r>
            <a:r>
              <a:rPr lang="en-US" sz="2800" dirty="0"/>
              <a:t>: Time, price, and route info is highly structured.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3578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543" y="2035834"/>
            <a:ext cx="105414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Why Tables Are Effective for These Use Cases</a:t>
            </a:r>
            <a:r>
              <a:rPr lang="en-US" sz="3200" b="1" dirty="0" smtClean="0"/>
              <a:t>:</a:t>
            </a:r>
          </a:p>
          <a:p>
            <a:endParaRPr lang="en-US" sz="32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Easy alignment of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Built-in accessibility features (screen readers)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Can be styled and made interactive using CSS and JavaScript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14166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607" y="1535502"/>
            <a:ext cx="935179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0378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258</TotalTime>
  <Words>517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What Is HTML Table?</vt:lpstr>
      <vt:lpstr>Think of it like this:  📅 Imagine a calendar — the days go left to right (columns) and top to bottom (rows). That’s exactly how a table works! </vt:lpstr>
      <vt:lpstr>Basic Parts of an HTML Table:</vt:lpstr>
      <vt:lpstr>PowerPoint Presentation</vt:lpstr>
      <vt:lpstr>Common Websites That Effectively Use HTML Tables: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HTML Table?</dc:title>
  <dc:creator>Microsoft account</dc:creator>
  <cp:lastModifiedBy>Microsoft account</cp:lastModifiedBy>
  <cp:revision>14</cp:revision>
  <dcterms:created xsi:type="dcterms:W3CDTF">2025-06-05T13:34:48Z</dcterms:created>
  <dcterms:modified xsi:type="dcterms:W3CDTF">2025-06-06T10:34:10Z</dcterms:modified>
</cp:coreProperties>
</file>