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88825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93A221-12EC-414D-8C68-20015EFC6EBF}">
  <a:tblStyle styleId="{0893A221-12EC-414D-8C68-20015EFC6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2" orient="horz"/>
        <p:guide pos="71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Black-bold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9eb6f58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9eb6f5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9eb6f585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9eb6f5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b88a154b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b88a154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cf8980dd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cf8980d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148dfa8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148dfa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148dfa8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bd148dfa87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eb6f585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d9eb6f585c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148dfa87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148dfa8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88a154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b88a15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a9dbd0bdf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a9dbd0bd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9eb6f585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9eb6f58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d148dfa87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d148dfa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includes better performance on adversarial test sets, demonstrating the models' ability to correctly classify birds even when faced with manipulated images.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6940" y="-20820"/>
            <a:ext cx="12211200" cy="11433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914162" y="2732722"/>
            <a:ext cx="103605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800"/>
              <a:buFont typeface="Impact"/>
              <a:buNone/>
              <a:defRPr b="0" i="0" sz="48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828324" y="3835235"/>
            <a:ext cx="85323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SU_horizontal_2C_W_over_B.eps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161" y="155700"/>
            <a:ext cx="2515086" cy="802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E_EECS_Verdana_White.eps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217" y="460024"/>
            <a:ext cx="5448302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912979" y="1250845"/>
            <a:ext cx="103629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  <a:defRPr b="0" i="0" sz="44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912979" y="2443959"/>
            <a:ext cx="103629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912979" y="6356351"/>
            <a:ext cx="254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35326" y="6356351"/>
            <a:ext cx="255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SU_COE_horizontal_2C_O_over_B.eps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13" y="-167"/>
            <a:ext cx="60945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4285" y="965433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clanthology.org/2021.findings-acl.7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914175" y="1280522"/>
            <a:ext cx="103605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6000">
                <a:solidFill>
                  <a:srgbClr val="13343B"/>
                </a:solidFill>
                <a:highlight>
                  <a:srgbClr val="FCFCF9"/>
                </a:highlight>
              </a:rPr>
              <a:t>MELOSCRIBE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DC4400"/>
              </a:buClr>
              <a:buSzPts val="4800"/>
              <a:buFont typeface="Impact"/>
              <a:buNone/>
            </a:pPr>
            <a:r>
              <a:t/>
            </a:r>
            <a:endParaRPr sz="6000">
              <a:solidFill>
                <a:srgbClr val="13343B"/>
              </a:solidFill>
              <a:highlight>
                <a:srgbClr val="FCFCF9"/>
              </a:highlight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6762" y="2721000"/>
            <a:ext cx="120153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US" sz="2500"/>
              <a:t>Generating Music and </a:t>
            </a:r>
            <a:r>
              <a:rPr b="1" lang="en-US" sz="2500"/>
              <a:t>Piano notes </a:t>
            </a:r>
            <a:r>
              <a:rPr b="1" lang="en-US" sz="2500"/>
              <a:t>from Text Descriptions</a:t>
            </a:r>
            <a:endParaRPr b="1" sz="2500"/>
          </a:p>
          <a:p>
            <a:pPr indent="0" lvl="0" marL="0" rtl="0" algn="ctr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000"/>
              <a:t>Group 12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Impact"/>
                <a:ea typeface="Impact"/>
                <a:cs typeface="Impact"/>
                <a:sym typeface="Impact"/>
              </a:rPr>
              <a:t>Ashwanth Kuppusamy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Impact"/>
                <a:ea typeface="Impact"/>
                <a:cs typeface="Impact"/>
                <a:sym typeface="Impact"/>
              </a:rPr>
              <a:t>Chelsi Jain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latin typeface="Impact"/>
                <a:ea typeface="Impact"/>
                <a:cs typeface="Impact"/>
                <a:sym typeface="Impact"/>
              </a:rPr>
              <a:t>Dharun Narayanan Lakshminarayanan Komethagavelu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latin typeface="Impact"/>
                <a:ea typeface="Impact"/>
                <a:cs typeface="Impact"/>
                <a:sym typeface="Impact"/>
              </a:rPr>
              <a:t>Shrirang Patil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Risks &amp; Challenges</a:t>
            </a:r>
            <a:endParaRPr sz="480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912975" y="1533600"/>
            <a:ext cx="10362900" cy="48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40"/>
          </a:p>
          <a:p>
            <a:pPr indent="0" lvl="0" marL="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2040"/>
              <a:t>The project faces challenges in accurately translating text descriptions into realistic musical compositions and handling polyphonic audio transcription accurately as well as ensuring precise transcription into sheet music.</a:t>
            </a:r>
            <a:endParaRPr sz="2040"/>
          </a:p>
          <a:p>
            <a:pPr indent="0" lvl="0" marL="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40"/>
          </a:p>
          <a:p>
            <a:pPr indent="0" lvl="0" marL="0" rtl="0" algn="just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770"/>
              <a:buNone/>
            </a:pPr>
            <a:r>
              <a:rPr b="1" lang="en-US" sz="2040"/>
              <a:t>Evaluations</a:t>
            </a:r>
            <a:r>
              <a:rPr lang="en-US" sz="2040"/>
              <a:t> could involve subjective listening tests to assess the quality of generated music, and objective evaluations of transcription accuracy on a held-out dataset. The final end-to-end evaluation, where users provide text descriptions, and the system's outputs audio and sheet music. </a:t>
            </a:r>
            <a:r>
              <a:rPr b="1" lang="en-US" sz="2040"/>
              <a:t>Baseline evaluation will also be included.</a:t>
            </a:r>
            <a:endParaRPr b="1" sz="20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Timeline</a:t>
            </a:r>
            <a:endParaRPr sz="4800"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2738263" y="2201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{0893A221-12EC-414D-8C68-20015EFC6EBF}</a:tableStyleId>
              </a:tblPr>
              <a:tblGrid>
                <a:gridCol w="2887750"/>
                <a:gridCol w="3824525"/>
              </a:tblGrid>
              <a:tr h="67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TASK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ESTIMATED TIME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Literature Review 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May 1 - May 5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Environment</a:t>
                      </a:r>
                      <a:r>
                        <a:rPr lang="en-US" sz="1700"/>
                        <a:t> Dataset Setup 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May 6 - May 8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Task 1 - Text-to-Waveform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May 8 - May 24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Task 2 - </a:t>
                      </a:r>
                      <a:endParaRPr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Waveform - to -piano notes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May 24 - June 5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Evaluation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June 5 - June 8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References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912975" y="1477400"/>
            <a:ext cx="10362900" cy="48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Wu, Shangda, Dingyao Yu, Xu Tan, and Maosong Sun. "CLaMP: Contrastive Language-Music Pre-training for Cross-Modal Symbolic Music Information Retrieval." 2023. Available at arXiv:2304.11029.</a:t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Lu, Peiling, Xin Xu, Chenfei Kang, Botao Yu, Chengyi Xing, Xu Tan, Jiang Bian. "MuseCoco: Generating Symbolic Music from Text." 2023. Available at arXiv:2306.00110.</a:t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Zeng, Mingliang, Xu Tan, Rui Wang, Zeqian Ju, Tao Qin, and Tie-Yan Liu. "MusicBERT: Symbolic Music Understanding with Large-Scale Pre-Training." Findings of the Association for Computational Linguistics: ACL-IJCNLP 2021, pp. 791–800. Online, August 2021.</a:t>
            </a:r>
            <a:r>
              <a:rPr lang="en-US" sz="1618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ACL Anthology</a:t>
            </a: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1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Wang, Lei, Ziyi Zhao, Hanwei Liu, Junwei Pang, Yi Qin, Qidi Wu. "A Review of Intelligent Music Generation Systems." 2022. Available at arXiv:2211.09124.</a:t>
            </a:r>
            <a:endParaRPr sz="111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1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Chou, Shih-Lun, Cheng-I Jeff Lai, and Alexander H. Liu. "MusicCaps: Connecting Music, Vision, and Language via Semantically Rich Textual Captions." 2021. Available at arXiv:2104.14100.</a:t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Engel, Jesse, et al. "Neural Audio Synthesis of Musical Notes with WaveNet Autoencoders." 2017. Available at arXiv:1704.01279.</a:t>
            </a:r>
            <a:endParaRPr sz="111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139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Font typeface="Arial"/>
              <a:buAutoNum type="arabicPeriod"/>
            </a:pPr>
            <a:r>
              <a:rPr lang="en-US" sz="161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Dhariwal, Prafulla, et al. "Jukebox: A Generative Model for Music." 2020. Available at arXiv:2005.00341.</a:t>
            </a:r>
            <a:endParaRPr sz="161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912967" y="283244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1" sz="6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1" y="0"/>
            <a:ext cx="121887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Problem Statement 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12975" y="2178900"/>
            <a:ext cx="10362900" cy="130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goal of the Meloscribe project is to develop an end-to-end system that can use simple textual descriptions as prompt to generate </a:t>
            </a:r>
            <a:r>
              <a:rPr lang="en-US" sz="2000"/>
              <a:t>piano</a:t>
            </a:r>
            <a:r>
              <a:rPr lang="en-US" sz="2000"/>
              <a:t> music audio and its corresponding readable piano sheet notes(text/MIDI Format).</a:t>
            </a:r>
            <a:endParaRPr sz="2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53825" y="3792600"/>
            <a:ext cx="6137751" cy="30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8256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Limitations 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t/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12975" y="2245174"/>
            <a:ext cx="103629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490" lvl="0" marL="457200" rtl="0" algn="just"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140"/>
              <a:t>Existing methods </a:t>
            </a:r>
            <a:r>
              <a:rPr lang="en-US" sz="2140"/>
              <a:t>revolves</a:t>
            </a:r>
            <a:r>
              <a:rPr lang="en-US" sz="2140"/>
              <a:t> around either transcribing textual descriptions to music or music to instrumental notes. </a:t>
            </a:r>
            <a:endParaRPr sz="214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-364490" lvl="0" marL="457200" rtl="0" algn="just"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140"/>
              <a:t>There is no end to end system that can produce both music and </a:t>
            </a:r>
            <a:r>
              <a:rPr lang="en-US" sz="2140"/>
              <a:t>instrumental</a:t>
            </a:r>
            <a:r>
              <a:rPr lang="en-US" sz="2140"/>
              <a:t> notes from textual descriptions.</a:t>
            </a:r>
            <a:endParaRPr sz="21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8256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Who Cares?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t/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t/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12975" y="2245174"/>
            <a:ext cx="103629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490" lvl="0" marL="457200" rtl="0" algn="just"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140"/>
              <a:t>People without formal musical training who wants to add their own custom royalty free music to their videos or other content creators.</a:t>
            </a:r>
            <a:endParaRPr sz="214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-364490" lvl="0" marL="457200" rtl="0" algn="just"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lang="en-US" sz="2140"/>
              <a:t>People who wants to distribute the notes for the music in their content for reproducibility. This can streamline the process of transcribing music for professional musicians and composers.</a:t>
            </a:r>
            <a:endParaRPr sz="214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0600"/>
            <a:ext cx="2427400" cy="24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12188700" cy="9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Dataset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67725" y="2129375"/>
            <a:ext cx="107082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40"/>
              <a:t>MusicCaps</a:t>
            </a:r>
            <a:r>
              <a:rPr b="1" baseline="30000" lang="en-US" sz="2140"/>
              <a:t>5	</a:t>
            </a:r>
            <a:r>
              <a:rPr b="1" lang="en-US" sz="2140"/>
              <a:t>						    NSynth</a:t>
            </a:r>
            <a:r>
              <a:rPr b="1" baseline="30000" lang="en-US" sz="2140"/>
              <a:t>6</a:t>
            </a:r>
            <a:endParaRPr baseline="30000" sz="214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140"/>
              <a:t> </a:t>
            </a:r>
            <a:endParaRPr sz="2140"/>
          </a:p>
        </p:txBody>
      </p:sp>
      <p:sp>
        <p:nvSpPr>
          <p:cNvPr id="95" name="Google Shape;95;p19"/>
          <p:cNvSpPr txBox="1"/>
          <p:nvPr/>
        </p:nvSpPr>
        <p:spPr>
          <a:xfrm>
            <a:off x="716800" y="3636825"/>
            <a:ext cx="1027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TEXT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96" name="Google Shape;96;p19"/>
          <p:cNvCxnSpPr>
            <a:stCxn id="95" idx="3"/>
            <a:endCxn id="97" idx="1"/>
          </p:cNvCxnSpPr>
          <p:nvPr/>
        </p:nvCxnSpPr>
        <p:spPr>
          <a:xfrm>
            <a:off x="1744000" y="3918375"/>
            <a:ext cx="1109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9"/>
          <p:cNvCxnSpPr>
            <a:stCxn id="94" idx="0"/>
            <a:endCxn id="94" idx="2"/>
          </p:cNvCxnSpPr>
          <p:nvPr/>
        </p:nvCxnSpPr>
        <p:spPr>
          <a:xfrm>
            <a:off x="5921825" y="2129375"/>
            <a:ext cx="0" cy="372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475" y="3197800"/>
            <a:ext cx="2817874" cy="1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112" y="3197800"/>
            <a:ext cx="2817874" cy="1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6823" y="2949988"/>
            <a:ext cx="1936775" cy="193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>
            <a:stCxn id="100" idx="3"/>
            <a:endCxn id="101" idx="1"/>
          </p:cNvCxnSpPr>
          <p:nvPr/>
        </p:nvCxnSpPr>
        <p:spPr>
          <a:xfrm>
            <a:off x="8907986" y="3918375"/>
            <a:ext cx="110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/>
          <p:nvPr/>
        </p:nvSpPr>
        <p:spPr>
          <a:xfrm>
            <a:off x="5504175" y="4928900"/>
            <a:ext cx="927600" cy="4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580925" y="4886750"/>
            <a:ext cx="504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NSynth</a:t>
            </a:r>
            <a:r>
              <a:rPr lang="en-US" sz="1700">
                <a:solidFill>
                  <a:schemeClr val="dk1"/>
                </a:solidFill>
              </a:rPr>
              <a:t> is the dataset consisting of approximate 300k one-shot instrumental notes and audio waveforms from 1006 different </a:t>
            </a:r>
            <a:r>
              <a:rPr lang="en-US" sz="1700">
                <a:solidFill>
                  <a:schemeClr val="dk1"/>
                </a:solidFill>
              </a:rPr>
              <a:t>instruments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42325" y="4886750"/>
            <a:ext cx="4912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MusicCaps</a:t>
            </a:r>
            <a:r>
              <a:rPr lang="en-US" sz="1700">
                <a:solidFill>
                  <a:schemeClr val="dk1"/>
                </a:solidFill>
              </a:rPr>
              <a:t> is a dataset composed of 5.5k music-text pairs, with rich text descriptions provided by human experts. For each 10-second music clip.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1475" y="6187850"/>
            <a:ext cx="109827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Alternate Dataset</a:t>
            </a:r>
            <a:r>
              <a:rPr lang="en-US" sz="2000">
                <a:solidFill>
                  <a:schemeClr val="dk1"/>
                </a:solidFill>
              </a:rPr>
              <a:t> for Conversion from Audio Waveform to Piano Notes - </a:t>
            </a:r>
            <a:r>
              <a:rPr b="1" lang="en-US" sz="2000">
                <a:solidFill>
                  <a:schemeClr val="dk1"/>
                </a:solidFill>
              </a:rPr>
              <a:t>Maestro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Proposed Solution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02700" y="1483350"/>
            <a:ext cx="31263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Text - to - Waveform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95750" y="2307075"/>
            <a:ext cx="2802900" cy="119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Fine Tuning</a:t>
            </a:r>
            <a:r>
              <a:rPr lang="en-US" sz="1700"/>
              <a:t> BERT on MusicCaps dataset and get BERT’s embeddings </a:t>
            </a:r>
            <a:endParaRPr sz="1700"/>
          </a:p>
        </p:txBody>
      </p:sp>
      <p:sp>
        <p:nvSpPr>
          <p:cNvPr id="114" name="Google Shape;114;p20"/>
          <p:cNvSpPr/>
          <p:nvPr/>
        </p:nvSpPr>
        <p:spPr>
          <a:xfrm>
            <a:off x="9053663" y="2307075"/>
            <a:ext cx="2094000" cy="119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Design a hybrid model combining a </a:t>
            </a:r>
            <a:r>
              <a:rPr lang="en-US" sz="1700"/>
              <a:t>(CVAE) with transformer</a:t>
            </a:r>
            <a:endParaRPr sz="1700"/>
          </a:p>
        </p:txBody>
      </p:sp>
      <p:sp>
        <p:nvSpPr>
          <p:cNvPr id="115" name="Google Shape;115;p20"/>
          <p:cNvSpPr/>
          <p:nvPr/>
        </p:nvSpPr>
        <p:spPr>
          <a:xfrm>
            <a:off x="6714425" y="4764150"/>
            <a:ext cx="3555300" cy="177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Train the model on the MusicCaps dataset to learn generating music representations that are relevant to the text embeddings</a:t>
            </a:r>
            <a:endParaRPr sz="1700"/>
          </a:p>
        </p:txBody>
      </p:sp>
      <p:cxnSp>
        <p:nvCxnSpPr>
          <p:cNvPr id="116" name="Google Shape;116;p20"/>
          <p:cNvCxnSpPr>
            <a:stCxn id="113" idx="3"/>
            <a:endCxn id="117" idx="1"/>
          </p:cNvCxnSpPr>
          <p:nvPr/>
        </p:nvCxnSpPr>
        <p:spPr>
          <a:xfrm>
            <a:off x="3698650" y="2903625"/>
            <a:ext cx="2104200" cy="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>
            <a:stCxn id="114" idx="3"/>
            <a:endCxn id="115" idx="3"/>
          </p:cNvCxnSpPr>
          <p:nvPr/>
        </p:nvCxnSpPr>
        <p:spPr>
          <a:xfrm flipH="1">
            <a:off x="10269863" y="2903625"/>
            <a:ext cx="877800" cy="2749500"/>
          </a:xfrm>
          <a:prstGeom prst="curvedConnector3">
            <a:avLst>
              <a:gd fmla="val -2712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3888250" y="1611275"/>
            <a:ext cx="17238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Integrate the text embeddings with the musical context, like genre, tempo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5802813" y="2307075"/>
            <a:ext cx="2094000" cy="119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Train a neural network to get the context vector</a:t>
            </a:r>
            <a:endParaRPr sz="1700"/>
          </a:p>
        </p:txBody>
      </p:sp>
      <p:cxnSp>
        <p:nvCxnSpPr>
          <p:cNvPr id="120" name="Google Shape;120;p20"/>
          <p:cNvCxnSpPr>
            <a:stCxn id="117" idx="3"/>
            <a:endCxn id="114" idx="1"/>
          </p:cNvCxnSpPr>
          <p:nvPr/>
        </p:nvCxnSpPr>
        <p:spPr>
          <a:xfrm>
            <a:off x="7896813" y="2903625"/>
            <a:ext cx="1156800" cy="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/>
        </p:nvSpPr>
        <p:spPr>
          <a:xfrm>
            <a:off x="7713225" y="1750150"/>
            <a:ext cx="1524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Input - Context Vector + Audio Embedding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339925" y="5371650"/>
            <a:ext cx="1650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Waveform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123" name="Google Shape;123;p20"/>
          <p:cNvCxnSpPr>
            <a:stCxn id="115" idx="1"/>
            <a:endCxn id="122" idx="3"/>
          </p:cNvCxnSpPr>
          <p:nvPr/>
        </p:nvCxnSpPr>
        <p:spPr>
          <a:xfrm flipH="1">
            <a:off x="4990625" y="5653200"/>
            <a:ext cx="1723800" cy="6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61438" y="1747624"/>
            <a:ext cx="5979776" cy="33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4642750" y="6346300"/>
            <a:ext cx="3362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CVAE architecture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592275"/>
            <a:ext cx="4341300" cy="327978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Architecture 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Proposed Solution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02700" y="1483350"/>
            <a:ext cx="569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Waveform - to - </a:t>
            </a:r>
            <a:r>
              <a:rPr b="1" lang="en-US" sz="2400">
                <a:solidFill>
                  <a:schemeClr val="dk1"/>
                </a:solidFill>
              </a:rPr>
              <a:t>Piano Notes</a:t>
            </a:r>
            <a:endParaRPr b="1" sz="2400">
              <a:solidFill>
                <a:schemeClr val="dk1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479425" y="3099125"/>
            <a:ext cx="11102275" cy="1857425"/>
            <a:chOff x="570875" y="2606675"/>
            <a:chExt cx="11102275" cy="1857425"/>
          </a:xfrm>
        </p:grpSpPr>
        <p:sp>
          <p:nvSpPr>
            <p:cNvPr id="139" name="Google Shape;139;p22"/>
            <p:cNvSpPr txBox="1"/>
            <p:nvPr/>
          </p:nvSpPr>
          <p:spPr>
            <a:xfrm>
              <a:off x="698550" y="2606675"/>
              <a:ext cx="10272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Text</a:t>
              </a:r>
              <a:endParaRPr b="1" sz="2400"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22"/>
            <p:cNvSpPr txBox="1"/>
            <p:nvPr/>
          </p:nvSpPr>
          <p:spPr>
            <a:xfrm>
              <a:off x="570875" y="3901000"/>
              <a:ext cx="16662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Waveform</a:t>
              </a:r>
              <a:endParaRPr b="1" sz="2400"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3501950" y="2832450"/>
              <a:ext cx="2207100" cy="1193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Use an embedding layer to integrate audio and text features</a:t>
              </a:r>
              <a:endParaRPr sz="1500"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6572650" y="2832450"/>
              <a:ext cx="2207100" cy="1193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Fine-tune the pre-trained </a:t>
              </a:r>
              <a:r>
                <a:rPr lang="en-US" sz="1700"/>
                <a:t>transformer</a:t>
              </a:r>
              <a:r>
                <a:rPr lang="en-US" sz="1700"/>
                <a:t> model on NSynth dataset</a:t>
              </a:r>
              <a:endParaRPr/>
            </a:p>
          </p:txBody>
        </p:sp>
        <p:cxnSp>
          <p:nvCxnSpPr>
            <p:cNvPr id="143" name="Google Shape;143;p22"/>
            <p:cNvCxnSpPr>
              <a:stCxn id="139" idx="3"/>
              <a:endCxn id="141" idx="1"/>
            </p:cNvCxnSpPr>
            <p:nvPr/>
          </p:nvCxnSpPr>
          <p:spPr>
            <a:xfrm>
              <a:off x="1725750" y="2888225"/>
              <a:ext cx="1776300" cy="540900"/>
            </a:xfrm>
            <a:prstGeom prst="curvedConnector3">
              <a:avLst>
                <a:gd fmla="val 49997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2"/>
            <p:cNvCxnSpPr>
              <a:stCxn id="140" idx="3"/>
              <a:endCxn id="141" idx="1"/>
            </p:cNvCxnSpPr>
            <p:nvPr/>
          </p:nvCxnSpPr>
          <p:spPr>
            <a:xfrm flipH="1" rot="10800000">
              <a:off x="2237075" y="3428950"/>
              <a:ext cx="1264800" cy="7536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2"/>
            <p:cNvCxnSpPr>
              <a:stCxn id="141" idx="3"/>
              <a:endCxn id="142" idx="1"/>
            </p:cNvCxnSpPr>
            <p:nvPr/>
          </p:nvCxnSpPr>
          <p:spPr>
            <a:xfrm>
              <a:off x="5709050" y="3429000"/>
              <a:ext cx="863700" cy="600"/>
            </a:xfrm>
            <a:prstGeom prst="curvedConnector3">
              <a:avLst>
                <a:gd fmla="val 49994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22"/>
            <p:cNvSpPr txBox="1"/>
            <p:nvPr/>
          </p:nvSpPr>
          <p:spPr>
            <a:xfrm>
              <a:off x="9643350" y="3147450"/>
              <a:ext cx="20298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Piano Notes</a:t>
              </a:r>
              <a:endParaRPr b="1" sz="2400">
                <a:solidFill>
                  <a:schemeClr val="dk1"/>
                </a:solidFill>
              </a:endParaRPr>
            </a:p>
          </p:txBody>
        </p:sp>
        <p:cxnSp>
          <p:nvCxnSpPr>
            <p:cNvPr id="147" name="Google Shape;147;p22"/>
            <p:cNvCxnSpPr>
              <a:stCxn id="142" idx="3"/>
              <a:endCxn id="146" idx="1"/>
            </p:cNvCxnSpPr>
            <p:nvPr/>
          </p:nvCxnSpPr>
          <p:spPr>
            <a:xfrm>
              <a:off x="8779750" y="3429000"/>
              <a:ext cx="863700" cy="600"/>
            </a:xfrm>
            <a:prstGeom prst="curvedConnector3">
              <a:avLst>
                <a:gd fmla="val 49994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" name="Google Shape;148;p22"/>
          <p:cNvSpPr txBox="1"/>
          <p:nvPr/>
        </p:nvSpPr>
        <p:spPr>
          <a:xfrm>
            <a:off x="1751000" y="3099125"/>
            <a:ext cx="1495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Tokenize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294750" y="4519900"/>
            <a:ext cx="14955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Convert to a spectogram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" y="-5"/>
            <a:ext cx="10362900" cy="1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ato Black"/>
                <a:ea typeface="Lato Black"/>
                <a:cs typeface="Lato Black"/>
                <a:sym typeface="Lato Black"/>
              </a:rPr>
              <a:t>Expected Outcomes</a:t>
            </a:r>
            <a:endParaRPr sz="48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912963" y="1499900"/>
            <a:ext cx="10362900" cy="43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The outcome from the CVAE architecture is a high fidelity waveform or audio relevant to the given text prompt.</a:t>
            </a:r>
            <a:endParaRPr sz="2000"/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/>
              <a:t>The outcome from the trained or </a:t>
            </a:r>
            <a:r>
              <a:rPr lang="en-US" sz="2000"/>
              <a:t>fine tuned</a:t>
            </a:r>
            <a:r>
              <a:rPr lang="en-US" sz="2000"/>
              <a:t> transformer to piano notes for the generated music.</a:t>
            </a:r>
            <a:endParaRPr sz="20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8525"/>
            <a:ext cx="5404774" cy="296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5075" y="3752725"/>
            <a:ext cx="2313750" cy="31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