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panose="020B0603020202020204" pitchFamily="34" charset="0"/>
                <a:ea typeface="Trebuchet MS"/>
                <a:cs typeface="Trebuchet MS"/>
                <a:sym typeface="Trebuchet MS"/>
              </a:rPr>
              <a:t>Situation</a:t>
            </a:r>
            <a:endParaRPr dirty="0">
              <a:latin typeface="Trebuchet MS" panose="020B0603020202020204" pitchFamily="34"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latin typeface="Trebuchet MS" panose="020B0603020202020204" pitchFamily="34" charset="0"/>
              </a:rPr>
              <a:t>Churn is indeed high in the SME division • 9.7% across 14606 customers</a:t>
            </a:r>
            <a:endParaRPr lang="en-US" sz="1600" b="0" i="0" u="none" strike="noStrike" cap="none" dirty="0">
              <a:solidFill>
                <a:schemeClr val="dk1"/>
              </a:solidFill>
              <a:latin typeface="Trebuchet MS" panose="020B0603020202020204" pitchFamily="34" charset="0"/>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lang="en-US" sz="1600" dirty="0">
              <a:solidFill>
                <a:schemeClr val="dk1"/>
              </a:solidFill>
              <a:latin typeface="Trebuchet MS" panose="020B0603020202020204" pitchFamily="34" charset="0"/>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panose="020B0603020202020204" pitchFamily="34" charset="0"/>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panose="020B0603020202020204" pitchFamily="34" charset="0"/>
                <a:ea typeface="Trebuchet MS"/>
                <a:cs typeface="Trebuchet MS"/>
                <a:sym typeface="Trebuchet MS"/>
              </a:rPr>
              <a:t>Complication</a:t>
            </a:r>
            <a:endParaRPr dirty="0">
              <a:latin typeface="Trebuchet MS" panose="020B0603020202020204" pitchFamily="34"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latin typeface="Trebuchet MS" panose="020B0603020202020204" pitchFamily="34" charset="0"/>
              </a:rPr>
              <a:t>Our predictive model can predict churn, but the main driver is customer price sensitivity. It contributes the most from the feature importance.</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latin typeface="Trebuchet MS" panose="020B0603020202020204" pitchFamily="34" charset="0"/>
              </a:rPr>
              <a:t>Off peak price difference between dec and </a:t>
            </a:r>
            <a:r>
              <a:rPr lang="en-US" sz="1600" dirty="0" err="1">
                <a:latin typeface="Trebuchet MS" panose="020B0603020202020204" pitchFamily="34" charset="0"/>
              </a:rPr>
              <a:t>jan</a:t>
            </a:r>
            <a:r>
              <a:rPr lang="en-US" sz="1600" dirty="0">
                <a:latin typeface="Trebuchet MS" panose="020B0603020202020204" pitchFamily="34" charset="0"/>
              </a:rPr>
              <a:t>, number of years antique and net margin pow electric are the top 3 features that contribute most to the churn.</a:t>
            </a:r>
            <a:endParaRPr sz="1600" dirty="0">
              <a:solidFill>
                <a:schemeClr val="dk1"/>
              </a:solidFill>
              <a:latin typeface="Trebuchet MS" panose="020B0603020202020204" pitchFamily="34" charset="0"/>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panose="020B0603020202020204" pitchFamily="34" charset="0"/>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panose="020B0603020202020204" pitchFamily="34" charset="0"/>
                <a:ea typeface="Trebuchet MS"/>
                <a:cs typeface="Trebuchet MS"/>
                <a:sym typeface="Trebuchet MS"/>
              </a:rPr>
              <a:t>Answer</a:t>
            </a:r>
            <a:endParaRPr sz="1600" dirty="0">
              <a:solidFill>
                <a:schemeClr val="dk1"/>
              </a:solidFill>
              <a:latin typeface="Trebuchet MS" panose="020B0603020202020204" pitchFamily="34" charset="0"/>
              <a:ea typeface="Trebuchet MS"/>
              <a:cs typeface="Trebuchet MS"/>
              <a:sym typeface="Trebuchet MS"/>
            </a:endParaRP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latin typeface="Trebuchet MS" panose="020B0603020202020204" pitchFamily="34" charset="0"/>
              </a:rPr>
              <a:t>Discount strategy of 20% is effective but only if targeted appropriately • Offer discount to only to high -value customers with high churn probability</a:t>
            </a:r>
            <a:endParaRPr lang="en-US" sz="1600" dirty="0">
              <a:solidFill>
                <a:schemeClr val="dk1"/>
              </a:solidFill>
              <a:latin typeface="Trebuchet MS" panose="020B0603020202020204" pitchFamily="34" charset="0"/>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Dharun Suryaa Nagarajan</cp:lastModifiedBy>
  <cp:revision>1</cp:revision>
  <dcterms:created xsi:type="dcterms:W3CDTF">2016-11-04T11:46:04Z</dcterms:created>
  <dcterms:modified xsi:type="dcterms:W3CDTF">2024-03-14T20:37:13Z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