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notesMasterIdLst>
    <p:notesMasterId r:id="rId50"/>
  </p:notesMasterIdLst>
  <p:sldIdLst>
    <p:sldId id="256" r:id="rId2"/>
    <p:sldId id="257" r:id="rId3"/>
    <p:sldId id="298" r:id="rId4"/>
    <p:sldId id="299" r:id="rId5"/>
    <p:sldId id="300" r:id="rId6"/>
    <p:sldId id="258" r:id="rId7"/>
    <p:sldId id="301" r:id="rId8"/>
    <p:sldId id="302" r:id="rId9"/>
    <p:sldId id="262" r:id="rId10"/>
    <p:sldId id="307" r:id="rId11"/>
    <p:sldId id="303" r:id="rId12"/>
    <p:sldId id="305" r:id="rId13"/>
    <p:sldId id="304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C"/>
    <a:srgbClr val="89CCFF"/>
    <a:srgbClr val="C9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BD67E-AF2F-474F-9AF7-DC159D1CEE2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D08FC-29C4-46A5-B6BE-DAE8E0915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D08FC-29C4-46A5-B6BE-DAE8E0915A6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7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2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15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697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0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4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1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00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3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8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B9B4-2C3F-4AD4-99BD-7C5EAB49E85C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2863CC-EEAD-4F8D-917D-6148F788D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47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  <p:sldLayoutId id="2147484116" r:id="rId15"/>
    <p:sldLayoutId id="21474841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44AA-3A7F-76CC-5F97-03232CEDE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9" y="1877960"/>
            <a:ext cx="9291484" cy="2212204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Arial Black" panose="020B0A04020102020204" pitchFamily="34" charset="0"/>
              </a:rPr>
              <a:t>My SQL – Customer</a:t>
            </a:r>
            <a:br>
              <a:rPr lang="en-US" sz="6600" b="1" dirty="0">
                <a:latin typeface="Arial Black" panose="020B0A04020102020204" pitchFamily="34" charset="0"/>
              </a:rPr>
            </a:br>
            <a:r>
              <a:rPr lang="en-US" sz="6600" b="1" dirty="0">
                <a:latin typeface="Arial Black" panose="020B0A04020102020204" pitchFamily="34" charset="0"/>
              </a:rPr>
              <a:t>Loan Analysis </a:t>
            </a:r>
            <a:endParaRPr lang="en-IN" sz="66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8EE21-A5F4-AB6C-0434-FC5E7BF9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26426"/>
            <a:ext cx="7766936" cy="831371"/>
          </a:xfrm>
        </p:spPr>
        <p:txBody>
          <a:bodyPr>
            <a:noAutofit/>
          </a:bodyPr>
          <a:lstStyle/>
          <a:p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~Presented by Dharun Rajesh M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8568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B43CA6-F079-7459-1766-0F4194E0A19F}"/>
              </a:ext>
            </a:extLst>
          </p:cNvPr>
          <p:cNvSpPr/>
          <p:nvPr/>
        </p:nvSpPr>
        <p:spPr>
          <a:xfrm>
            <a:off x="293876" y="2812028"/>
            <a:ext cx="198720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AE3C018-6514-E279-EC2B-CD1BA7E93DAF}"/>
              </a:ext>
            </a:extLst>
          </p:cNvPr>
          <p:cNvSpPr txBox="1">
            <a:spLocks/>
          </p:cNvSpPr>
          <p:nvPr/>
        </p:nvSpPr>
        <p:spPr>
          <a:xfrm>
            <a:off x="382366" y="3045493"/>
            <a:ext cx="1879053" cy="5039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SQL Data Types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81B4EE-8EDA-4DF3-6410-EC7E60741508}"/>
              </a:ext>
            </a:extLst>
          </p:cNvPr>
          <p:cNvCxnSpPr>
            <a:stCxn id="3" idx="3"/>
          </p:cNvCxnSpPr>
          <p:nvPr/>
        </p:nvCxnSpPr>
        <p:spPr>
          <a:xfrm flipV="1">
            <a:off x="2261419" y="1248697"/>
            <a:ext cx="1209368" cy="204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CEE81B1-631A-E67C-347C-4C8434BEFE23}"/>
              </a:ext>
            </a:extLst>
          </p:cNvPr>
          <p:cNvSpPr/>
          <p:nvPr/>
        </p:nvSpPr>
        <p:spPr>
          <a:xfrm>
            <a:off x="3470787" y="894734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Numeric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5AF5E-7922-22EE-4131-43F1BA5E3C81}"/>
              </a:ext>
            </a:extLst>
          </p:cNvPr>
          <p:cNvSpPr/>
          <p:nvPr/>
        </p:nvSpPr>
        <p:spPr>
          <a:xfrm>
            <a:off x="3470787" y="5321759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Miscellaneous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BFFF1-AB20-7B93-E897-9E01D7D12EB8}"/>
              </a:ext>
            </a:extLst>
          </p:cNvPr>
          <p:cNvSpPr/>
          <p:nvPr/>
        </p:nvSpPr>
        <p:spPr>
          <a:xfrm>
            <a:off x="3470787" y="2665545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Character / String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B2DFC8-86BA-1733-610D-E419E5BC4B5F}"/>
              </a:ext>
            </a:extLst>
          </p:cNvPr>
          <p:cNvSpPr/>
          <p:nvPr/>
        </p:nvSpPr>
        <p:spPr>
          <a:xfrm>
            <a:off x="3470787" y="3550950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 character / String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5854F-EF75-93D4-E064-640F6872C21B}"/>
              </a:ext>
            </a:extLst>
          </p:cNvPr>
          <p:cNvSpPr/>
          <p:nvPr/>
        </p:nvSpPr>
        <p:spPr>
          <a:xfrm>
            <a:off x="3470787" y="4436355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1B1588-76C5-000A-2D8D-F45688D43E36}"/>
              </a:ext>
            </a:extLst>
          </p:cNvPr>
          <p:cNvSpPr/>
          <p:nvPr/>
        </p:nvSpPr>
        <p:spPr>
          <a:xfrm>
            <a:off x="3470787" y="1780140"/>
            <a:ext cx="2113936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 / Time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36D28E-C15A-BBEC-0CB7-8A0328CB8C0F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2281084" y="2089857"/>
            <a:ext cx="1189703" cy="117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8E08BC-A529-9473-EDD4-8D7B51EDF29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2281084" y="2975262"/>
            <a:ext cx="1189703" cy="29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6C60A0-711F-4578-55EF-46B6134B64E6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2281084" y="3269228"/>
            <a:ext cx="1189703" cy="59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50F273-B4A5-5BE4-D871-C23837F2AF4D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2281084" y="3269228"/>
            <a:ext cx="1189703" cy="147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33F62E-1C81-C994-F261-3B49C99FA201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2261419" y="3297470"/>
            <a:ext cx="1209368" cy="233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8CB30-8AF9-51E9-50EC-D385E94EB0CE}"/>
              </a:ext>
            </a:extLst>
          </p:cNvPr>
          <p:cNvSpPr/>
          <p:nvPr/>
        </p:nvSpPr>
        <p:spPr>
          <a:xfrm>
            <a:off x="6095999" y="894734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Bit, </a:t>
            </a:r>
            <a:r>
              <a:rPr lang="en-US" dirty="0" err="1">
                <a:solidFill>
                  <a:schemeClr val="tx1"/>
                </a:solidFill>
              </a:rPr>
              <a:t>tinyint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smallint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int,bigint</a:t>
            </a:r>
            <a:r>
              <a:rPr lang="en-US" dirty="0">
                <a:solidFill>
                  <a:schemeClr val="tx1"/>
                </a:solidFill>
              </a:rPr>
              <a:t>, decimal, numeric, float, real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DFD27E-EA82-CEBE-C8B0-3B123D91FE56}"/>
              </a:ext>
            </a:extLst>
          </p:cNvPr>
          <p:cNvSpPr/>
          <p:nvPr/>
        </p:nvSpPr>
        <p:spPr>
          <a:xfrm>
            <a:off x="6095999" y="1780139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Date, Time, Date time, Timestamp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876D00-D36A-3628-DFA2-550D237A8427}"/>
              </a:ext>
            </a:extLst>
          </p:cNvPr>
          <p:cNvSpPr/>
          <p:nvPr/>
        </p:nvSpPr>
        <p:spPr>
          <a:xfrm>
            <a:off x="6095999" y="2665544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Char, Varchar, Varchar(max), Text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9EE1CD-111D-8BB8-56E6-A6A1E8788D64}"/>
              </a:ext>
            </a:extLst>
          </p:cNvPr>
          <p:cNvSpPr/>
          <p:nvPr/>
        </p:nvSpPr>
        <p:spPr>
          <a:xfrm>
            <a:off x="6095999" y="3550949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Nchar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Nvarchar</a:t>
            </a:r>
            <a:r>
              <a:rPr lang="en-US" dirty="0">
                <a:solidFill>
                  <a:schemeClr val="tx1"/>
                </a:solidFill>
              </a:rPr>
              <a:t> (max), </a:t>
            </a:r>
            <a:r>
              <a:rPr lang="en-US" dirty="0" err="1">
                <a:solidFill>
                  <a:schemeClr val="tx1"/>
                </a:solidFill>
              </a:rPr>
              <a:t>NText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99F53A-5B3D-B75D-B96D-8CA7EF8B9272}"/>
              </a:ext>
            </a:extLst>
          </p:cNvPr>
          <p:cNvSpPr/>
          <p:nvPr/>
        </p:nvSpPr>
        <p:spPr>
          <a:xfrm>
            <a:off x="6095999" y="4436354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Binary, </a:t>
            </a:r>
            <a:r>
              <a:rPr lang="en-US" dirty="0" err="1">
                <a:solidFill>
                  <a:schemeClr val="tx1"/>
                </a:solidFill>
              </a:rPr>
              <a:t>Varbinary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Varbinary</a:t>
            </a:r>
            <a:r>
              <a:rPr lang="en-US" dirty="0">
                <a:solidFill>
                  <a:schemeClr val="tx1"/>
                </a:solidFill>
              </a:rPr>
              <a:t> (max), image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94141C-BA4C-D17B-35F8-9C4A43EA6BA6}"/>
              </a:ext>
            </a:extLst>
          </p:cNvPr>
          <p:cNvSpPr/>
          <p:nvPr/>
        </p:nvSpPr>
        <p:spPr>
          <a:xfrm>
            <a:off x="6095999" y="5321759"/>
            <a:ext cx="4168878" cy="619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Clob</a:t>
            </a:r>
            <a:r>
              <a:rPr lang="en-US" dirty="0">
                <a:solidFill>
                  <a:schemeClr val="tx1"/>
                </a:solidFill>
              </a:rPr>
              <a:t>, Blob, XML, JSON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49F61D-1B27-9A37-BBDB-C6CA5897B152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5584723" y="1204451"/>
            <a:ext cx="51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FD321C-CDBD-E4D2-9D6E-4969965ECEA7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 flipV="1">
            <a:off x="5584723" y="2089856"/>
            <a:ext cx="511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6BE461-2FEF-7C38-4CE5-957D78225C48}"/>
              </a:ext>
            </a:extLst>
          </p:cNvPr>
          <p:cNvCxnSpPr>
            <a:stCxn id="8" idx="3"/>
            <a:endCxn id="27" idx="1"/>
          </p:cNvCxnSpPr>
          <p:nvPr/>
        </p:nvCxnSpPr>
        <p:spPr>
          <a:xfrm flipV="1">
            <a:off x="5584723" y="2975261"/>
            <a:ext cx="511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37A822-C8BE-22B3-A325-311A3A8AB3F4}"/>
              </a:ext>
            </a:extLst>
          </p:cNvPr>
          <p:cNvCxnSpPr>
            <a:stCxn id="9" idx="3"/>
            <a:endCxn id="28" idx="1"/>
          </p:cNvCxnSpPr>
          <p:nvPr/>
        </p:nvCxnSpPr>
        <p:spPr>
          <a:xfrm flipV="1">
            <a:off x="5584723" y="3860666"/>
            <a:ext cx="511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F54739-C694-7E9C-B690-E565A176BD5D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 flipV="1">
            <a:off x="5584723" y="4746071"/>
            <a:ext cx="511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14E394-8076-A235-900B-7AA53D2D0C63}"/>
              </a:ext>
            </a:extLst>
          </p:cNvPr>
          <p:cNvCxnSpPr>
            <a:stCxn id="7" idx="3"/>
            <a:endCxn id="30" idx="1"/>
          </p:cNvCxnSpPr>
          <p:nvPr/>
        </p:nvCxnSpPr>
        <p:spPr>
          <a:xfrm>
            <a:off x="5584723" y="5631476"/>
            <a:ext cx="51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7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426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Difference between DBMS and RDBMS</a:t>
            </a:r>
            <a:endParaRPr lang="en-IN" b="1" dirty="0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E858A9-CCEB-9E52-4E42-699CF25AAC77}"/>
              </a:ext>
            </a:extLst>
          </p:cNvPr>
          <p:cNvCxnSpPr/>
          <p:nvPr/>
        </p:nvCxnSpPr>
        <p:spPr>
          <a:xfrm>
            <a:off x="1484671" y="2418736"/>
            <a:ext cx="61943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97E0805-305B-8083-BB3B-9F178F7863CE}"/>
              </a:ext>
            </a:extLst>
          </p:cNvPr>
          <p:cNvSpPr/>
          <p:nvPr/>
        </p:nvSpPr>
        <p:spPr>
          <a:xfrm>
            <a:off x="1209387" y="1732962"/>
            <a:ext cx="3864292" cy="7373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DBMS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4787D-5526-04A7-5371-D07E49C52902}"/>
              </a:ext>
            </a:extLst>
          </p:cNvPr>
          <p:cNvSpPr/>
          <p:nvPr/>
        </p:nvSpPr>
        <p:spPr>
          <a:xfrm>
            <a:off x="5073678" y="1732962"/>
            <a:ext cx="3755670" cy="715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RDBMS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73CFD6-A493-4F1D-B6AC-40C3BF474592}"/>
              </a:ext>
            </a:extLst>
          </p:cNvPr>
          <p:cNvSpPr/>
          <p:nvPr/>
        </p:nvSpPr>
        <p:spPr>
          <a:xfrm>
            <a:off x="1209387" y="2448214"/>
            <a:ext cx="3864323" cy="98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DBMS stands for “Database Management System”.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00ED8F-575B-999B-8BF5-7EA4BB0DCD47}"/>
              </a:ext>
            </a:extLst>
          </p:cNvPr>
          <p:cNvSpPr/>
          <p:nvPr/>
        </p:nvSpPr>
        <p:spPr>
          <a:xfrm>
            <a:off x="5073698" y="2448213"/>
            <a:ext cx="3755670" cy="98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 stands for “Relational Database Management System”.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A5866D-8985-FC16-D764-6E4511C5A92E}"/>
              </a:ext>
            </a:extLst>
          </p:cNvPr>
          <p:cNvSpPr/>
          <p:nvPr/>
        </p:nvSpPr>
        <p:spPr>
          <a:xfrm>
            <a:off x="1209387" y="3428980"/>
            <a:ext cx="3864323" cy="9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DBMS technology stores the data in the form of files.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EAE404-DF70-A306-8179-90407A11B53E}"/>
              </a:ext>
            </a:extLst>
          </p:cNvPr>
          <p:cNvSpPr/>
          <p:nvPr/>
        </p:nvSpPr>
        <p:spPr>
          <a:xfrm>
            <a:off x="5073698" y="3428979"/>
            <a:ext cx="3755670" cy="9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 stores the data in the form of tables.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C68328-CDAE-C083-0908-0FF6957EF155}"/>
              </a:ext>
            </a:extLst>
          </p:cNvPr>
          <p:cNvSpPr/>
          <p:nvPr/>
        </p:nvSpPr>
        <p:spPr>
          <a:xfrm>
            <a:off x="1209387" y="4323750"/>
            <a:ext cx="3864323" cy="98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DBMS is designed to handle small amounts of data.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1DFC5D-31F9-775F-FCDB-162D4857C993}"/>
              </a:ext>
            </a:extLst>
          </p:cNvPr>
          <p:cNvSpPr/>
          <p:nvPr/>
        </p:nvSpPr>
        <p:spPr>
          <a:xfrm>
            <a:off x="5073699" y="4323749"/>
            <a:ext cx="3755670" cy="98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 is designed to deal with vast amount of data.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0A7C91-920A-4CCB-FFB0-61D76EB1F6A2}"/>
              </a:ext>
            </a:extLst>
          </p:cNvPr>
          <p:cNvSpPr/>
          <p:nvPr/>
        </p:nvSpPr>
        <p:spPr>
          <a:xfrm>
            <a:off x="1209387" y="5304515"/>
            <a:ext cx="3864323" cy="9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DBMS provides support only for a single user at a time.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EAE2E-66F2-AADC-D1D6-4B567747D3EC}"/>
              </a:ext>
            </a:extLst>
          </p:cNvPr>
          <p:cNvSpPr/>
          <p:nvPr/>
        </p:nvSpPr>
        <p:spPr>
          <a:xfrm>
            <a:off x="5073678" y="5304514"/>
            <a:ext cx="3755670" cy="9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 provides support for multiple users at a time.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99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Triggers in SQL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8E326-04AB-A68B-CF9D-C422C7EA11C6}"/>
              </a:ext>
            </a:extLst>
          </p:cNvPr>
          <p:cNvSpPr/>
          <p:nvPr/>
        </p:nvSpPr>
        <p:spPr>
          <a:xfrm>
            <a:off x="1592827" y="2015611"/>
            <a:ext cx="2231922" cy="47194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APPLICATION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74BB048-81CA-469E-49D1-8F77246CDE73}"/>
              </a:ext>
            </a:extLst>
          </p:cNvPr>
          <p:cNvSpPr/>
          <p:nvPr/>
        </p:nvSpPr>
        <p:spPr>
          <a:xfrm>
            <a:off x="2507226" y="2654713"/>
            <a:ext cx="324464" cy="1120873"/>
          </a:xfrm>
          <a:prstGeom prst="downArrow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009C6-6ED3-2ADE-9D97-21229B464583}"/>
              </a:ext>
            </a:extLst>
          </p:cNvPr>
          <p:cNvSpPr/>
          <p:nvPr/>
        </p:nvSpPr>
        <p:spPr>
          <a:xfrm>
            <a:off x="1592827" y="3942738"/>
            <a:ext cx="2231922" cy="219751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Table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3DF5D09-EB27-19EA-E1E9-59088089B211}"/>
              </a:ext>
            </a:extLst>
          </p:cNvPr>
          <p:cNvSpPr/>
          <p:nvPr/>
        </p:nvSpPr>
        <p:spPr>
          <a:xfrm>
            <a:off x="4168877" y="4129550"/>
            <a:ext cx="1081549" cy="314632"/>
          </a:xfrm>
          <a:prstGeom prst="rightArrow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EEB6C27-B0F7-592A-0229-0BD2CD974353}"/>
              </a:ext>
            </a:extLst>
          </p:cNvPr>
          <p:cNvSpPr/>
          <p:nvPr/>
        </p:nvSpPr>
        <p:spPr>
          <a:xfrm>
            <a:off x="4168876" y="4825185"/>
            <a:ext cx="1081549" cy="314632"/>
          </a:xfrm>
          <a:prstGeom prst="rightArrow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B1D8A9-D061-B409-380D-BF543B97135E}"/>
              </a:ext>
            </a:extLst>
          </p:cNvPr>
          <p:cNvSpPr/>
          <p:nvPr/>
        </p:nvSpPr>
        <p:spPr>
          <a:xfrm>
            <a:off x="4168877" y="5486402"/>
            <a:ext cx="1081549" cy="314632"/>
          </a:xfrm>
          <a:prstGeom prst="rightArrow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3AE7E-02BF-383E-2EF8-E33900EAC6A6}"/>
              </a:ext>
            </a:extLst>
          </p:cNvPr>
          <p:cNvSpPr/>
          <p:nvPr/>
        </p:nvSpPr>
        <p:spPr>
          <a:xfrm>
            <a:off x="5742039" y="4080387"/>
            <a:ext cx="2074606" cy="383459"/>
          </a:xfrm>
          <a:prstGeom prst="rect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INSERT TRIGGER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ED355F-BDEA-8004-D46C-0D8C70C458B7}"/>
              </a:ext>
            </a:extLst>
          </p:cNvPr>
          <p:cNvSpPr/>
          <p:nvPr/>
        </p:nvSpPr>
        <p:spPr>
          <a:xfrm>
            <a:off x="5742039" y="4785854"/>
            <a:ext cx="2074606" cy="383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UPDATE TRIGGER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F0249-C4E9-BCC1-438B-228E30488B47}"/>
              </a:ext>
            </a:extLst>
          </p:cNvPr>
          <p:cNvSpPr/>
          <p:nvPr/>
        </p:nvSpPr>
        <p:spPr>
          <a:xfrm>
            <a:off x="5742039" y="5437240"/>
            <a:ext cx="2074606" cy="383459"/>
          </a:xfrm>
          <a:prstGeom prst="rect">
            <a:avLst/>
          </a:prstGeom>
          <a:solidFill>
            <a:srgbClr val="C9E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DELETE TRIGGER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35334E-DAF0-8085-CF99-9EB9829A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7955"/>
            <a:ext cx="1322852" cy="14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SQL Server Stored Procedure</a:t>
            </a:r>
            <a:endParaRPr lang="en-IN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1A5D6-C205-ABE9-2957-83F7C71F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87" y="1963648"/>
            <a:ext cx="2476316" cy="39779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6EFE0C-78EE-9076-D00B-498AF8D49CE9}"/>
              </a:ext>
            </a:extLst>
          </p:cNvPr>
          <p:cNvSpPr/>
          <p:nvPr/>
        </p:nvSpPr>
        <p:spPr>
          <a:xfrm>
            <a:off x="4768043" y="5191431"/>
            <a:ext cx="1051506" cy="353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BA0C85-7601-CF85-DEE0-0FC827799E85}"/>
              </a:ext>
            </a:extLst>
          </p:cNvPr>
          <p:cNvSpPr/>
          <p:nvPr/>
        </p:nvSpPr>
        <p:spPr>
          <a:xfrm>
            <a:off x="4119716" y="3952604"/>
            <a:ext cx="2369574" cy="206441"/>
          </a:xfrm>
          <a:prstGeom prst="rightArrow">
            <a:avLst/>
          </a:prstGeom>
          <a:solidFill>
            <a:srgbClr val="0075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BC68620-50E0-4A54-98C4-6F24F07B59B0}"/>
              </a:ext>
            </a:extLst>
          </p:cNvPr>
          <p:cNvSpPr/>
          <p:nvPr/>
        </p:nvSpPr>
        <p:spPr>
          <a:xfrm>
            <a:off x="4119716" y="4935794"/>
            <a:ext cx="2369574" cy="206441"/>
          </a:xfrm>
          <a:prstGeom prst="leftArrow">
            <a:avLst/>
          </a:prstGeom>
          <a:solidFill>
            <a:srgbClr val="0075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C443AB-2F80-4374-8612-54C3090D6692}"/>
              </a:ext>
            </a:extLst>
          </p:cNvPr>
          <p:cNvSpPr/>
          <p:nvPr/>
        </p:nvSpPr>
        <p:spPr>
          <a:xfrm>
            <a:off x="4532943" y="3598642"/>
            <a:ext cx="1533560" cy="353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SQL Statement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B5AF36-184E-BACA-9F03-ADA0664D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11" y="3264310"/>
            <a:ext cx="2125391" cy="23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F623-85C0-C96B-AA28-C59277E6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Create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FBE4-DE89-35CE-F0F3-DE09AC18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511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This command is used to create database or table.</a:t>
            </a:r>
          </a:p>
          <a:p>
            <a:pPr marL="0" indent="0">
              <a:buNone/>
            </a:pPr>
            <a:r>
              <a:rPr lang="en-US" sz="2000" b="1" dirty="0"/>
              <a:t>Syntax for Database creation: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Create database </a:t>
            </a:r>
            <a:r>
              <a:rPr lang="en-US" dirty="0" err="1"/>
              <a:t>database_name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0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	Create database Project_1;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8569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3B5F-A9BA-C332-334B-5B2A53C5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/>
          <a:lstStyle/>
          <a:p>
            <a:r>
              <a:rPr lang="en-US" dirty="0"/>
              <a:t>To Create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1ED6-BE63-B829-7596-3B54703E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181"/>
            <a:ext cx="8596668" cy="46451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Syntax for Table creation: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000" b="1" dirty="0"/>
              <a:t>Table 1: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US" dirty="0"/>
              <a:t>Create table Loan_status2 (</a:t>
            </a:r>
            <a:r>
              <a:rPr lang="en-US" dirty="0" err="1"/>
              <a:t>Loan_id</a:t>
            </a:r>
            <a:r>
              <a:rPr lang="en-US" dirty="0"/>
              <a:t> varchar(45), </a:t>
            </a:r>
            <a:r>
              <a:rPr lang="en-US" dirty="0" err="1"/>
              <a:t>Customer_id</a:t>
            </a:r>
            <a:r>
              <a:rPr lang="en-US" dirty="0"/>
              <a:t> varchar(30), </a:t>
            </a:r>
            <a:r>
              <a:rPr lang="en-US" dirty="0" err="1"/>
              <a:t>Loan_amount</a:t>
            </a:r>
            <a:r>
              <a:rPr lang="en-US" dirty="0"/>
              <a:t> varchar(100), </a:t>
            </a:r>
            <a:r>
              <a:rPr lang="en-US" dirty="0" err="1"/>
              <a:t>Loan_amount_term</a:t>
            </a:r>
            <a:r>
              <a:rPr lang="en-US" dirty="0"/>
              <a:t> int, </a:t>
            </a:r>
            <a:r>
              <a:rPr lang="en-US" dirty="0" err="1"/>
              <a:t>Cibil_score</a:t>
            </a:r>
            <a:r>
              <a:rPr lang="en-US" dirty="0"/>
              <a:t> int, primary key (</a:t>
            </a:r>
            <a:r>
              <a:rPr lang="en-US" dirty="0" err="1"/>
              <a:t>loan_id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b="1" dirty="0"/>
              <a:t>Table 2: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/>
              <a:t>Create table Remarks_update1 (</a:t>
            </a:r>
            <a:r>
              <a:rPr lang="en-US" dirty="0" err="1"/>
              <a:t>Loan_id</a:t>
            </a:r>
            <a:r>
              <a:rPr lang="en-US" dirty="0"/>
              <a:t> varchar(45), </a:t>
            </a:r>
            <a:r>
              <a:rPr lang="en-US" dirty="0" err="1"/>
              <a:t>Loan_amount</a:t>
            </a:r>
            <a:r>
              <a:rPr lang="en-US" dirty="0"/>
              <a:t> int, </a:t>
            </a:r>
            <a:r>
              <a:rPr lang="en-US" dirty="0" err="1"/>
              <a:t>Cibil_score</a:t>
            </a:r>
            <a:r>
              <a:rPr lang="en-US" dirty="0"/>
              <a:t> int, </a:t>
            </a:r>
            <a:r>
              <a:rPr lang="en-US" dirty="0" err="1"/>
              <a:t>Cibil_score_status</a:t>
            </a:r>
            <a:r>
              <a:rPr lang="en-US" dirty="0"/>
              <a:t> varchar(100), primary key (</a:t>
            </a:r>
            <a:r>
              <a:rPr lang="en-US" dirty="0" err="1"/>
              <a:t>loan_id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alter table remarks_update1 modify </a:t>
            </a:r>
            <a:r>
              <a:rPr lang="en-US" dirty="0" err="1"/>
              <a:t>loan_amount</a:t>
            </a:r>
            <a:r>
              <a:rPr lang="en-US" dirty="0"/>
              <a:t> varchar(100);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19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BED3-0D8D-E85A-20AF-0240E616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406"/>
          </a:xfrm>
        </p:spPr>
        <p:txBody>
          <a:bodyPr/>
          <a:lstStyle/>
          <a:p>
            <a:r>
              <a:rPr lang="en-US" dirty="0"/>
              <a:t>Trigger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C02A-65F8-0E67-D24A-BBA455CB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149"/>
            <a:ext cx="8596668" cy="4997296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To create trigger on loan_status2 (Timing – after insert)</a:t>
            </a:r>
          </a:p>
          <a:p>
            <a:pPr marL="0" indent="0">
              <a:buNone/>
            </a:pPr>
            <a:r>
              <a:rPr lang="en-IN" dirty="0"/>
              <a:t>Delimiter $$</a:t>
            </a:r>
            <a:br>
              <a:rPr lang="en-IN" dirty="0"/>
            </a:br>
            <a:r>
              <a:rPr lang="en-IN" dirty="0"/>
              <a:t>create trigger remarks1 after insert on loan_status2 for each row</a:t>
            </a:r>
            <a:br>
              <a:rPr lang="en-IN" dirty="0"/>
            </a:br>
            <a:r>
              <a:rPr lang="en-IN" dirty="0"/>
              <a:t>begin</a:t>
            </a:r>
            <a:br>
              <a:rPr lang="en-IN" dirty="0"/>
            </a:br>
            <a:r>
              <a:rPr lang="en-IN" dirty="0"/>
              <a:t>if </a:t>
            </a:r>
            <a:r>
              <a:rPr lang="en-IN" dirty="0" err="1"/>
              <a:t>new.cibil_score</a:t>
            </a:r>
            <a:r>
              <a:rPr lang="en-IN" dirty="0"/>
              <a:t> &gt;900 then insert into remarks_update1 values </a:t>
            </a:r>
            <a:br>
              <a:rPr lang="en-IN" dirty="0"/>
            </a:br>
            <a:r>
              <a:rPr lang="en-IN" dirty="0"/>
              <a:t>(</a:t>
            </a:r>
            <a:r>
              <a:rPr lang="en-IN" dirty="0" err="1"/>
              <a:t>new.loan_id</a:t>
            </a:r>
            <a:r>
              <a:rPr lang="en-IN" dirty="0"/>
              <a:t>, </a:t>
            </a:r>
            <a:r>
              <a:rPr lang="en-IN" dirty="0" err="1"/>
              <a:t>new.loan_amount</a:t>
            </a:r>
            <a:r>
              <a:rPr lang="en-IN" dirty="0"/>
              <a:t>, </a:t>
            </a:r>
            <a:r>
              <a:rPr lang="en-IN" dirty="0" err="1"/>
              <a:t>new.cibil_score</a:t>
            </a:r>
            <a:r>
              <a:rPr lang="en-IN" dirty="0"/>
              <a:t>, '</a:t>
            </a:r>
            <a:r>
              <a:rPr lang="en-IN" dirty="0" err="1"/>
              <a:t>High_cibil_score</a:t>
            </a:r>
            <a:r>
              <a:rPr lang="en-IN" dirty="0"/>
              <a:t>’);</a:t>
            </a:r>
            <a:br>
              <a:rPr lang="en-IN" dirty="0"/>
            </a:br>
            <a:r>
              <a:rPr lang="en-IN" dirty="0"/>
              <a:t>elseif </a:t>
            </a:r>
            <a:r>
              <a:rPr lang="en-IN" dirty="0" err="1"/>
              <a:t>new.cibil_score</a:t>
            </a:r>
            <a:r>
              <a:rPr lang="en-IN" dirty="0"/>
              <a:t> &gt;750 then insert into remarks_update1 values (</a:t>
            </a:r>
            <a:r>
              <a:rPr lang="en-IN" dirty="0" err="1"/>
              <a:t>new.loan_id</a:t>
            </a:r>
            <a:r>
              <a:rPr lang="en-IN" dirty="0"/>
              <a:t>, </a:t>
            </a:r>
            <a:r>
              <a:rPr lang="en-IN" dirty="0" err="1"/>
              <a:t>new.loan_amount</a:t>
            </a:r>
            <a:r>
              <a:rPr lang="en-IN" dirty="0"/>
              <a:t>, </a:t>
            </a:r>
            <a:r>
              <a:rPr lang="en-IN" dirty="0" err="1"/>
              <a:t>new.cibil_score</a:t>
            </a:r>
            <a:r>
              <a:rPr lang="en-IN" dirty="0"/>
              <a:t>, '</a:t>
            </a:r>
            <a:r>
              <a:rPr lang="en-IN" dirty="0" err="1"/>
              <a:t>No_penalty</a:t>
            </a:r>
            <a:r>
              <a:rPr lang="en-IN" dirty="0"/>
              <a:t>’);</a:t>
            </a:r>
            <a:br>
              <a:rPr lang="en-IN" dirty="0"/>
            </a:br>
            <a:r>
              <a:rPr lang="en-IN" dirty="0"/>
              <a:t>elseif </a:t>
            </a:r>
            <a:r>
              <a:rPr lang="en-IN" dirty="0" err="1"/>
              <a:t>new.cibil_score</a:t>
            </a:r>
            <a:r>
              <a:rPr lang="en-IN" dirty="0"/>
              <a:t> &gt;250 then insert into remarks_update1 values (</a:t>
            </a:r>
            <a:r>
              <a:rPr lang="en-IN" dirty="0" err="1"/>
              <a:t>new.loan_id</a:t>
            </a:r>
            <a:r>
              <a:rPr lang="en-IN" dirty="0"/>
              <a:t>, </a:t>
            </a:r>
            <a:r>
              <a:rPr lang="en-IN" dirty="0" err="1"/>
              <a:t>new.loan_amount</a:t>
            </a:r>
            <a:r>
              <a:rPr lang="en-IN" dirty="0"/>
              <a:t>, </a:t>
            </a:r>
            <a:r>
              <a:rPr lang="en-IN" dirty="0" err="1"/>
              <a:t>new.cibil_score</a:t>
            </a:r>
            <a:r>
              <a:rPr lang="en-IN" dirty="0"/>
              <a:t>, '</a:t>
            </a:r>
            <a:r>
              <a:rPr lang="en-IN" dirty="0" err="1"/>
              <a:t>Penalty_customers</a:t>
            </a:r>
            <a:r>
              <a:rPr lang="en-IN" dirty="0"/>
              <a:t>’);</a:t>
            </a:r>
            <a:br>
              <a:rPr lang="en-IN" dirty="0"/>
            </a:br>
            <a:r>
              <a:rPr lang="en-IN" dirty="0"/>
              <a:t>elseif </a:t>
            </a:r>
            <a:r>
              <a:rPr lang="en-IN" dirty="0" err="1"/>
              <a:t>new.cibil_score</a:t>
            </a:r>
            <a:r>
              <a:rPr lang="en-IN" dirty="0"/>
              <a:t> &lt;=0 then insert into remarks_update1 values </a:t>
            </a:r>
            <a:br>
              <a:rPr lang="en-IN" dirty="0"/>
            </a:br>
            <a:r>
              <a:rPr lang="en-IN" dirty="0"/>
              <a:t>(</a:t>
            </a:r>
            <a:r>
              <a:rPr lang="en-IN" dirty="0" err="1"/>
              <a:t>new.loan_id</a:t>
            </a:r>
            <a:r>
              <a:rPr lang="en-IN" dirty="0"/>
              <a:t>, </a:t>
            </a:r>
            <a:r>
              <a:rPr lang="en-IN" dirty="0" err="1"/>
              <a:t>new.loan_amount</a:t>
            </a:r>
            <a:r>
              <a:rPr lang="en-IN" dirty="0"/>
              <a:t>, </a:t>
            </a:r>
            <a:r>
              <a:rPr lang="en-IN" dirty="0" err="1"/>
              <a:t>new.cibil_score</a:t>
            </a:r>
            <a:r>
              <a:rPr lang="en-IN" dirty="0"/>
              <a:t>, '</a:t>
            </a:r>
            <a:r>
              <a:rPr lang="en-IN" dirty="0" err="1"/>
              <a:t>Reject_customers</a:t>
            </a:r>
            <a:r>
              <a:rPr lang="en-IN" dirty="0"/>
              <a:t>(</a:t>
            </a:r>
            <a:r>
              <a:rPr lang="en-IN" dirty="0" err="1"/>
              <a:t>Loan_cannot_apply</a:t>
            </a:r>
            <a:r>
              <a:rPr lang="en-IN" dirty="0"/>
              <a:t>)’);</a:t>
            </a:r>
            <a:br>
              <a:rPr lang="en-IN" dirty="0"/>
            </a:br>
            <a:r>
              <a:rPr lang="en-IN" dirty="0"/>
              <a:t>end if;</a:t>
            </a:r>
            <a:br>
              <a:rPr lang="en-IN" dirty="0"/>
            </a:br>
            <a:r>
              <a:rPr lang="en-IN" dirty="0"/>
              <a:t>end $$</a:t>
            </a:r>
            <a:br>
              <a:rPr lang="en-IN" dirty="0"/>
            </a:br>
            <a:r>
              <a:rPr lang="en-IN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59850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65DD-78C2-9922-0269-3705E0FB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482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To create trigger on loan_status2 (Timing – before insert)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$$</a:t>
            </a:r>
            <a:br>
              <a:rPr lang="en-US" dirty="0"/>
            </a:br>
            <a:r>
              <a:rPr lang="en-US" dirty="0"/>
              <a:t>create trigger </a:t>
            </a:r>
            <a:r>
              <a:rPr lang="en-US" dirty="0" err="1"/>
              <a:t>Loan_check</a:t>
            </a:r>
            <a:r>
              <a:rPr lang="en-US" dirty="0"/>
              <a:t> before insert on loan_status2 for each row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new.loan_amount</a:t>
            </a:r>
            <a:r>
              <a:rPr lang="en-US" dirty="0"/>
              <a:t> is null then set </a:t>
            </a:r>
            <a:r>
              <a:rPr lang="en-US" dirty="0" err="1"/>
              <a:t>new.loan_amount</a:t>
            </a:r>
            <a:r>
              <a:rPr lang="en-US" dirty="0"/>
              <a:t> = "</a:t>
            </a:r>
            <a:r>
              <a:rPr lang="en-US" dirty="0" err="1"/>
              <a:t>Loan_still_processing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end if;</a:t>
            </a:r>
            <a:br>
              <a:rPr lang="en-US" dirty="0"/>
            </a:br>
            <a:r>
              <a:rPr lang="en-US" dirty="0"/>
              <a:t>end $$</a:t>
            </a:r>
            <a:br>
              <a:rPr lang="en-US" dirty="0"/>
            </a:br>
            <a:r>
              <a:rPr lang="en-US" dirty="0"/>
              <a:t>delimiter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40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AEB6-B523-E1DE-8C47-B0A6F69F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910"/>
          </a:xfrm>
        </p:spPr>
        <p:txBody>
          <a:bodyPr/>
          <a:lstStyle/>
          <a:p>
            <a:r>
              <a:rPr lang="en-US" dirty="0"/>
              <a:t>To insert values into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98A5-CD09-529D-3824-EA23A429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510"/>
            <a:ext cx="8596668" cy="481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Insert: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dirty="0"/>
              <a:t>This command is used to insert a single or multiple records in a table.</a:t>
            </a:r>
          </a:p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Insert into (table name) values (value);</a:t>
            </a:r>
          </a:p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/>
              <a:t>Insert into loan_status2 values</a:t>
            </a:r>
          </a:p>
          <a:p>
            <a:pPr marL="0" indent="0">
              <a:buNone/>
            </a:pPr>
            <a:r>
              <a:rPr lang="en-US" dirty="0"/>
              <a:t>('LP001002',	'IP43001',	Null, 360, 303),</a:t>
            </a:r>
            <a:br>
              <a:rPr lang="en-US" dirty="0"/>
            </a:br>
            <a:r>
              <a:rPr lang="en-US" dirty="0"/>
              <a:t>('LP001003',	'IP43002',	128,	360,	920),</a:t>
            </a:r>
            <a:br>
              <a:rPr lang="en-US" dirty="0"/>
            </a:br>
            <a:r>
              <a:rPr lang="en-US" dirty="0"/>
              <a:t>('LP001005',	'IP43003',	66,	360,	606),</a:t>
            </a:r>
            <a:br>
              <a:rPr lang="en-US" dirty="0"/>
            </a:br>
            <a:r>
              <a:rPr lang="en-US" dirty="0"/>
              <a:t>('LP001006',	'IP43004',	120,	360,	851),</a:t>
            </a:r>
            <a:br>
              <a:rPr lang="en-US" dirty="0"/>
            </a:br>
            <a:r>
              <a:rPr lang="en-US" dirty="0"/>
              <a:t>('LP001008',	'IP43005',	141,	360,	420),</a:t>
            </a:r>
            <a:br>
              <a:rPr lang="en-US" dirty="0"/>
            </a:br>
            <a:r>
              <a:rPr lang="en-US" dirty="0"/>
              <a:t>('LP001011',	'IP43006',	267,	360,	173),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038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80FA-0032-101E-FB20-CA8C64E3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6245"/>
            <a:ext cx="8596668" cy="552572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('LP001013',	'IP43007',	95,	360,	650),</a:t>
            </a:r>
            <a:br>
              <a:rPr lang="en-IN" dirty="0"/>
            </a:br>
            <a:r>
              <a:rPr lang="en-IN" dirty="0"/>
              <a:t>('LP001014',	'IP43008',	158,	360,	471),</a:t>
            </a:r>
            <a:br>
              <a:rPr lang="en-IN" dirty="0"/>
            </a:br>
            <a:r>
              <a:rPr lang="en-IN" dirty="0"/>
              <a:t>('LP001018',	'IP43009',	168,	360,	863),</a:t>
            </a:r>
            <a:br>
              <a:rPr lang="en-IN" dirty="0"/>
            </a:br>
            <a:r>
              <a:rPr lang="en-IN" dirty="0"/>
              <a:t>('LP001020',	'IP43010',	349,	360,	730),</a:t>
            </a:r>
            <a:br>
              <a:rPr lang="en-IN" dirty="0"/>
            </a:br>
            <a:r>
              <a:rPr lang="en-IN" dirty="0"/>
              <a:t>('LP001024',	'IP43011',	70,	360,	143),</a:t>
            </a:r>
            <a:br>
              <a:rPr lang="en-IN" dirty="0"/>
            </a:br>
            <a:r>
              <a:rPr lang="en-IN" dirty="0"/>
              <a:t>('LP001027',	'IP43012',	109,	360,	384),</a:t>
            </a:r>
            <a:br>
              <a:rPr lang="en-IN" dirty="0"/>
            </a:br>
            <a:r>
              <a:rPr lang="en-IN" dirty="0"/>
              <a:t>('LP001028',	'IP43013',	200,	360,	928),</a:t>
            </a:r>
            <a:br>
              <a:rPr lang="en-IN" dirty="0"/>
            </a:br>
            <a:r>
              <a:rPr lang="en-IN" dirty="0"/>
              <a:t>('LP001029',	'IP43014',	114,	360,	455),</a:t>
            </a:r>
            <a:br>
              <a:rPr lang="en-IN" dirty="0"/>
            </a:br>
            <a:r>
              <a:rPr lang="en-IN" dirty="0"/>
              <a:t>('LP001030',	'IP43015',	17,	120,	564),</a:t>
            </a:r>
            <a:br>
              <a:rPr lang="en-IN" dirty="0"/>
            </a:br>
            <a:r>
              <a:rPr lang="en-IN" dirty="0"/>
              <a:t>('LP001032',	'IP43016',	125,	360,	477),</a:t>
            </a:r>
            <a:br>
              <a:rPr lang="en-IN" dirty="0"/>
            </a:br>
            <a:r>
              <a:rPr lang="en-IN" dirty="0"/>
              <a:t>('LP001034',	'IP43017',	100,	240,	888),</a:t>
            </a:r>
            <a:br>
              <a:rPr lang="en-IN" dirty="0"/>
            </a:br>
            <a:r>
              <a:rPr lang="en-IN" dirty="0"/>
              <a:t>('LP001036',	'IP43018',	76,	360,	387),</a:t>
            </a:r>
            <a:br>
              <a:rPr lang="en-IN" dirty="0"/>
            </a:br>
            <a:r>
              <a:rPr lang="en-IN" dirty="0"/>
              <a:t>('LP001038',	'IP43019',	133,	360,	371),</a:t>
            </a:r>
            <a:br>
              <a:rPr lang="en-IN" dirty="0"/>
            </a:br>
            <a:r>
              <a:rPr lang="en-IN" dirty="0"/>
              <a:t>('LP001041',	'IP43020',	115,	0,	537),</a:t>
            </a:r>
            <a:br>
              <a:rPr lang="en-IN" dirty="0"/>
            </a:br>
            <a:r>
              <a:rPr lang="en-IN" dirty="0"/>
              <a:t>('LP001043',	'IP43021',	104,	360,	534),</a:t>
            </a:r>
            <a:br>
              <a:rPr lang="en-IN" dirty="0"/>
            </a:br>
            <a:r>
              <a:rPr lang="en-IN" dirty="0"/>
              <a:t>('LP001046',	'IP43022',	315,	360,	903),</a:t>
            </a:r>
            <a:br>
              <a:rPr lang="en-IN" dirty="0"/>
            </a:br>
            <a:r>
              <a:rPr lang="en-IN" dirty="0"/>
              <a:t>('LP001047',	'IP43023',	116,	360,	615),</a:t>
            </a:r>
            <a:br>
              <a:rPr lang="en-IN" dirty="0"/>
            </a:br>
            <a:r>
              <a:rPr lang="en-IN" dirty="0"/>
              <a:t>('LP001050',	'IP43024',	112,	360,	593),</a:t>
            </a:r>
            <a:br>
              <a:rPr lang="en-IN" dirty="0"/>
            </a:br>
            <a:r>
              <a:rPr lang="en-IN" dirty="0"/>
              <a:t>('LP001052',	'IP43025',	151,	360,	79),</a:t>
            </a:r>
          </a:p>
        </p:txBody>
      </p:sp>
    </p:spTree>
    <p:extLst>
      <p:ext uri="{BB962C8B-B14F-4D97-AF65-F5344CB8AC3E}">
        <p14:creationId xmlns:p14="http://schemas.microsoft.com/office/powerpoint/2010/main" val="13230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432"/>
            <a:ext cx="8596668" cy="727587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What’s in it for you?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8AA2-2EB7-3C1E-087E-C45FB809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677"/>
            <a:ext cx="8596668" cy="5093110"/>
          </a:xfrm>
        </p:spPr>
        <p:txBody>
          <a:bodyPr/>
          <a:lstStyle/>
          <a:p>
            <a:r>
              <a:rPr lang="en-US" dirty="0"/>
              <a:t>What is a Database?</a:t>
            </a:r>
          </a:p>
          <a:p>
            <a:r>
              <a:rPr lang="en-IN" dirty="0"/>
              <a:t>What is the need of a database?</a:t>
            </a:r>
          </a:p>
          <a:p>
            <a:r>
              <a:rPr lang="en-IN" dirty="0"/>
              <a:t>What is SQL?</a:t>
            </a:r>
          </a:p>
          <a:p>
            <a:r>
              <a:rPr lang="en-IN" dirty="0"/>
              <a:t>Types of SQL server</a:t>
            </a:r>
          </a:p>
          <a:p>
            <a:r>
              <a:rPr lang="en-IN" dirty="0"/>
              <a:t>Features of SQL</a:t>
            </a:r>
          </a:p>
          <a:p>
            <a:r>
              <a:rPr lang="en-IN" dirty="0"/>
              <a:t>Applications of SQL</a:t>
            </a:r>
          </a:p>
          <a:p>
            <a:r>
              <a:rPr lang="en-IN" dirty="0"/>
              <a:t>SQL Commands</a:t>
            </a:r>
          </a:p>
          <a:p>
            <a:r>
              <a:rPr lang="en-IN" dirty="0"/>
              <a:t>SQL Data Types</a:t>
            </a:r>
          </a:p>
          <a:p>
            <a:r>
              <a:rPr lang="en-IN" dirty="0"/>
              <a:t>Difference between DBMS &amp; RDBMS</a:t>
            </a:r>
          </a:p>
          <a:p>
            <a:r>
              <a:rPr lang="en-IN" dirty="0"/>
              <a:t>Triggers in SQL</a:t>
            </a:r>
          </a:p>
          <a:p>
            <a:r>
              <a:rPr lang="en-IN" dirty="0"/>
              <a:t>SQL server stored procedure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7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FD6-8E58-68FF-DD93-180AEA70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077"/>
            <a:ext cx="8596668" cy="52744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('LP001066',	'IP43026',	191,	360,	293),</a:t>
            </a:r>
            <a:br>
              <a:rPr lang="en-IN" dirty="0"/>
            </a:br>
            <a:r>
              <a:rPr lang="en-IN" dirty="0"/>
              <a:t>('LP001068',	'IP43027',	122,	360,	999),</a:t>
            </a:r>
            <a:br>
              <a:rPr lang="en-IN" dirty="0"/>
            </a:br>
            <a:r>
              <a:rPr lang="en-IN" dirty="0"/>
              <a:t>('LP001073',	'IP43028',	110,	360,	781),</a:t>
            </a:r>
            <a:br>
              <a:rPr lang="en-IN" dirty="0"/>
            </a:br>
            <a:r>
              <a:rPr lang="en-IN" dirty="0"/>
              <a:t>('LP001086',	'IP43029',	35,	360,	521),</a:t>
            </a:r>
            <a:br>
              <a:rPr lang="en-IN" dirty="0"/>
            </a:br>
            <a:r>
              <a:rPr lang="en-IN" dirty="0"/>
              <a:t>('LP001087',	'IP43030',	120,	360,	620),</a:t>
            </a:r>
            <a:br>
              <a:rPr lang="en-IN" dirty="0"/>
            </a:br>
            <a:r>
              <a:rPr lang="en-IN" dirty="0"/>
              <a:t>('LP001091',	'IP43031',	201,	360,	972),</a:t>
            </a:r>
            <a:br>
              <a:rPr lang="en-IN" dirty="0"/>
            </a:br>
            <a:r>
              <a:rPr lang="en-IN" dirty="0"/>
              <a:t>('LP001095',	'IP43032',	74,	360,	425),</a:t>
            </a:r>
            <a:br>
              <a:rPr lang="en-IN" dirty="0"/>
            </a:br>
            <a:r>
              <a:rPr lang="en-IN" dirty="0"/>
              <a:t>('LP001097',	'IP43033',	106,	360,	420),</a:t>
            </a:r>
            <a:br>
              <a:rPr lang="en-IN" dirty="0"/>
            </a:br>
            <a:r>
              <a:rPr lang="en-IN" dirty="0"/>
              <a:t>('LP001098',	'IP43034',	114,	360,	667),</a:t>
            </a:r>
            <a:br>
              <a:rPr lang="en-IN" dirty="0"/>
            </a:br>
            <a:r>
              <a:rPr lang="en-IN" dirty="0"/>
              <a:t>('LP001100',	'IP43035',	320,	360,	889),</a:t>
            </a:r>
            <a:br>
              <a:rPr lang="en-IN" dirty="0"/>
            </a:br>
            <a:r>
              <a:rPr lang="en-IN" dirty="0"/>
              <a:t>('LP001106',	'IP43036',	Null,	360,	460),</a:t>
            </a:r>
            <a:br>
              <a:rPr lang="en-IN" dirty="0"/>
            </a:br>
            <a:r>
              <a:rPr lang="en-IN" dirty="0"/>
              <a:t>('LP001109',	'IP43037',	100,	0,	413),</a:t>
            </a:r>
            <a:br>
              <a:rPr lang="en-IN" dirty="0"/>
            </a:br>
            <a:r>
              <a:rPr lang="en-IN" dirty="0"/>
              <a:t>('LP001112',	'IP43038',	144,	360,	139),</a:t>
            </a:r>
            <a:br>
              <a:rPr lang="en-IN" dirty="0"/>
            </a:br>
            <a:r>
              <a:rPr lang="en-IN" dirty="0"/>
              <a:t>('LP001114',	'IP43039',	184,	360,	812),</a:t>
            </a:r>
            <a:br>
              <a:rPr lang="en-IN" dirty="0"/>
            </a:br>
            <a:r>
              <a:rPr lang="en-IN" dirty="0"/>
              <a:t>('LP001116',	'IP43040',	110,	360,	71),</a:t>
            </a:r>
            <a:br>
              <a:rPr lang="en-IN" dirty="0"/>
            </a:br>
            <a:r>
              <a:rPr lang="en-IN" dirty="0"/>
              <a:t>('LP001119',	'IP43041',	80,	360,	374),</a:t>
            </a:r>
            <a:br>
              <a:rPr lang="en-IN" dirty="0"/>
            </a:br>
            <a:r>
              <a:rPr lang="en-IN" dirty="0"/>
              <a:t>('LP001120',	'IP43042',	47,	360,	472),</a:t>
            </a:r>
            <a:br>
              <a:rPr lang="en-IN" dirty="0"/>
            </a:br>
            <a:r>
              <a:rPr lang="en-IN" dirty="0"/>
              <a:t>('LP001123',	'IP43043',	75,	360,	881),</a:t>
            </a:r>
            <a:br>
              <a:rPr lang="en-IN" dirty="0"/>
            </a:br>
            <a:r>
              <a:rPr lang="en-IN" dirty="0"/>
              <a:t>('LP001131',	'IP43044',	134,	360,	80),</a:t>
            </a:r>
            <a:br>
              <a:rPr lang="en-IN" dirty="0"/>
            </a:br>
            <a:r>
              <a:rPr lang="en-IN" dirty="0"/>
              <a:t>('LP001136',	'IP43045',	96,	0,	760),</a:t>
            </a:r>
          </a:p>
        </p:txBody>
      </p:sp>
    </p:spTree>
    <p:extLst>
      <p:ext uri="{BB962C8B-B14F-4D97-AF65-F5344CB8AC3E}">
        <p14:creationId xmlns:p14="http://schemas.microsoft.com/office/powerpoint/2010/main" val="51448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2860-D93A-F57B-5574-FB577528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5071"/>
            <a:ext cx="8596668" cy="516629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('LP001137',	'IP43046',	88,	0,	495),</a:t>
            </a:r>
            <a:br>
              <a:rPr lang="en-IN" dirty="0"/>
            </a:br>
            <a:r>
              <a:rPr lang="en-IN" dirty="0"/>
              <a:t>('LP001138',	'IP43047',	44,	360,	197),</a:t>
            </a:r>
            <a:br>
              <a:rPr lang="en-IN" dirty="0"/>
            </a:br>
            <a:r>
              <a:rPr lang="en-IN" dirty="0"/>
              <a:t>('LP001144',	'IP43048',	144,	360,	151),</a:t>
            </a:r>
            <a:br>
              <a:rPr lang="en-IN" dirty="0"/>
            </a:br>
            <a:r>
              <a:rPr lang="en-IN" dirty="0"/>
              <a:t>('LP001146',	'IP43049',	120,	360,	733),</a:t>
            </a:r>
            <a:br>
              <a:rPr lang="en-IN" dirty="0"/>
            </a:br>
            <a:r>
              <a:rPr lang="en-IN" dirty="0"/>
              <a:t>('LP001151',	'IP43050',	144,	360,	187),</a:t>
            </a:r>
            <a:br>
              <a:rPr lang="en-IN" dirty="0"/>
            </a:br>
            <a:r>
              <a:rPr lang="en-IN" dirty="0"/>
              <a:t>('LP001155',	'IP43051',	100,	360,	808),</a:t>
            </a:r>
            <a:br>
              <a:rPr lang="en-IN" dirty="0"/>
            </a:br>
            <a:r>
              <a:rPr lang="en-IN" dirty="0"/>
              <a:t>('LP001157',	'IP43052',	120,	360,	475),</a:t>
            </a:r>
            <a:br>
              <a:rPr lang="en-IN" dirty="0"/>
            </a:br>
            <a:r>
              <a:rPr lang="en-IN" dirty="0"/>
              <a:t>('LP001164',	'IP43053',	112,	360,	359),</a:t>
            </a:r>
            <a:br>
              <a:rPr lang="en-IN" dirty="0"/>
            </a:br>
            <a:r>
              <a:rPr lang="en-IN" dirty="0"/>
              <a:t>('LP001179',	'IP43054',	134,	360,	716),</a:t>
            </a:r>
            <a:br>
              <a:rPr lang="en-IN" dirty="0"/>
            </a:br>
            <a:r>
              <a:rPr lang="en-IN" dirty="0"/>
              <a:t>('LP001186',	'IP43055',	286,	360,	546),</a:t>
            </a:r>
            <a:br>
              <a:rPr lang="en-IN" dirty="0"/>
            </a:br>
            <a:r>
              <a:rPr lang="en-IN" dirty="0"/>
              <a:t>('LP001194',	'IP43056',	97,	360,	509),</a:t>
            </a:r>
            <a:br>
              <a:rPr lang="en-IN" dirty="0"/>
            </a:br>
            <a:r>
              <a:rPr lang="en-IN" dirty="0"/>
              <a:t>('LP001195',	'IP43057',	96,	360,	160),</a:t>
            </a:r>
            <a:br>
              <a:rPr lang="en-IN" dirty="0"/>
            </a:br>
            <a:r>
              <a:rPr lang="en-IN" dirty="0"/>
              <a:t>('LP001197',	'IP43058',	135,	360,	186),</a:t>
            </a:r>
            <a:br>
              <a:rPr lang="en-IN" dirty="0"/>
            </a:br>
            <a:r>
              <a:rPr lang="en-IN" dirty="0"/>
              <a:t>('LP001198',	'IP43059',	180,	360,	781),</a:t>
            </a:r>
            <a:br>
              <a:rPr lang="en-IN" dirty="0"/>
            </a:br>
            <a:r>
              <a:rPr lang="en-IN" dirty="0"/>
              <a:t>('LP001199',	'IP43060',	144,	360,	949),</a:t>
            </a:r>
            <a:br>
              <a:rPr lang="en-IN" dirty="0"/>
            </a:br>
            <a:r>
              <a:rPr lang="en-IN" dirty="0"/>
              <a:t>('LP001205',	'IP43061',	120,	360,	629),</a:t>
            </a:r>
            <a:br>
              <a:rPr lang="en-IN" dirty="0"/>
            </a:br>
            <a:r>
              <a:rPr lang="en-IN" dirty="0"/>
              <a:t>('LP001206',	'IP43062',	99,	360,	803),</a:t>
            </a:r>
            <a:br>
              <a:rPr lang="en-IN" dirty="0"/>
            </a:br>
            <a:r>
              <a:rPr lang="en-IN" dirty="0"/>
              <a:t>('LP001207',	'IP43063',	165,	180,	889),</a:t>
            </a:r>
          </a:p>
        </p:txBody>
      </p:sp>
    </p:spTree>
    <p:extLst>
      <p:ext uri="{BB962C8B-B14F-4D97-AF65-F5344CB8AC3E}">
        <p14:creationId xmlns:p14="http://schemas.microsoft.com/office/powerpoint/2010/main" val="169479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E9ED-DA2A-BC64-C794-99DAE52A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127"/>
            <a:ext cx="8596668" cy="658761"/>
          </a:xfrm>
        </p:spPr>
        <p:txBody>
          <a:bodyPr/>
          <a:lstStyle/>
          <a:p>
            <a:r>
              <a:rPr lang="en-US" dirty="0"/>
              <a:t>To view table with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BD78-79FE-C929-AC5B-7D155082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0206"/>
            <a:ext cx="8596668" cy="5456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* from loan_status2;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2DB41-C16D-F003-53C5-B87F3AA2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7" y="3685141"/>
            <a:ext cx="7568039" cy="30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4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5142-4202-3130-9A74-0CC517F4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0942"/>
            <a:ext cx="8596668" cy="609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* from remarks_update1;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C1FEC-AE1C-E161-6BCF-2EA4168F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7" y="2081214"/>
            <a:ext cx="8205299" cy="44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2064-5424-23A2-1282-0A80A05A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/>
          <a:lstStyle/>
          <a:p>
            <a:r>
              <a:rPr lang="en-US" dirty="0"/>
              <a:t>To join 2 tables using inner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34FF-8656-D933-E3C7-281BB8E9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324"/>
            <a:ext cx="8596668" cy="464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loan_status2.loan_id, loan_status2.customer_id, loan_status2.loan_amount, loan_status2.loan_amount_term, loan_status2.cibil_score, remarks_update1.cibil_score_status from loan_status2 inner join remarks_update1 on loan_status2.loan_id = remarks_update1.loan_id;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To create table: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Create table cibil_score_update1 select loan_status2.loan_id, loan_status2.customer_id, loan_status2.loan_amount, loan_status2.loan_amount_term, loan_status2.cibil_score, remarks_update1.cibil_score_status from loan_status2 inner join remarks_update1 on loan_status2.loan_id = remarks_update1.loan_id;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38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E61D99-22AC-B3C1-4FD6-0DDADB34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9935"/>
            <a:ext cx="8596668" cy="5451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* from cibil_score_update1;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F0601D-EFA5-78BA-862E-9D7E7EB4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8064"/>
            <a:ext cx="8220860" cy="44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76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52E6-A60D-DF34-17E7-6F3DF608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/>
          <a:lstStyle/>
          <a:p>
            <a:r>
              <a:rPr lang="en-US" dirty="0"/>
              <a:t>To import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528D-53DA-B6C9-D251-FFD12B6F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181"/>
            <a:ext cx="8596668" cy="464518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GB" sz="1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In MySQL Workbench, on the Navigator pane, select Data Import/Restore.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1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Select the project folder or self-contained SQL file, select the schema to import into, or select the New button to define a new schema.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1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Select Start Import to begin the import process.</a:t>
            </a:r>
          </a:p>
          <a:p>
            <a:pPr marL="0" indent="0"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cs typeface="Times New Roman" panose="02020603050405020304" pitchFamily="18" charset="0"/>
              </a:rPr>
              <a:t>Importing Tables: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cs typeface="Times New Roman" panose="02020603050405020304" pitchFamily="18" charset="0"/>
              </a:rPr>
              <a:t>	Import </a:t>
            </a:r>
            <a:r>
              <a:rPr lang="en-IN" dirty="0" err="1">
                <a:cs typeface="Times New Roman" panose="02020603050405020304" pitchFamily="18" charset="0"/>
              </a:rPr>
              <a:t>customer_income</a:t>
            </a:r>
            <a:r>
              <a:rPr lang="en-IN" dirty="0">
                <a:cs typeface="Times New Roman" panose="02020603050405020304" pitchFamily="18" charset="0"/>
              </a:rPr>
              <a:t>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cs typeface="Times New Roman" panose="02020603050405020304" pitchFamily="18" charset="0"/>
              </a:rPr>
              <a:t>	Import </a:t>
            </a:r>
            <a:r>
              <a:rPr lang="en-IN" dirty="0" err="1">
                <a:cs typeface="Times New Roman" panose="02020603050405020304" pitchFamily="18" charset="0"/>
              </a:rPr>
              <a:t>customer_info</a:t>
            </a:r>
            <a:r>
              <a:rPr lang="en-IN" dirty="0">
                <a:cs typeface="Times New Roman" panose="02020603050405020304" pitchFamily="18" charset="0"/>
              </a:rPr>
              <a:t>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cs typeface="Times New Roman" panose="02020603050405020304" pitchFamily="18" charset="0"/>
              </a:rPr>
              <a:t>	Import </a:t>
            </a:r>
            <a:r>
              <a:rPr lang="en-IN" dirty="0" err="1">
                <a:cs typeface="Times New Roman" panose="02020603050405020304" pitchFamily="18" charset="0"/>
              </a:rPr>
              <a:t>country_state</a:t>
            </a:r>
            <a:r>
              <a:rPr lang="en-IN" dirty="0">
                <a:cs typeface="Times New Roman" panose="02020603050405020304" pitchFamily="18" charset="0"/>
              </a:rPr>
              <a:t>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cs typeface="Times New Roman" panose="02020603050405020304" pitchFamily="18" charset="0"/>
              </a:rPr>
              <a:t>	Import </a:t>
            </a:r>
            <a:r>
              <a:rPr lang="en-IN" dirty="0" err="1">
                <a:cs typeface="Times New Roman" panose="02020603050405020304" pitchFamily="18" charset="0"/>
              </a:rPr>
              <a:t>region_info</a:t>
            </a:r>
            <a:r>
              <a:rPr lang="en-IN" dirty="0">
                <a:cs typeface="Times New Roman" panose="02020603050405020304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900092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DF3A-2CB7-D114-F31C-58654818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29" y="540776"/>
            <a:ext cx="9577712" cy="855406"/>
          </a:xfrm>
        </p:spPr>
        <p:txBody>
          <a:bodyPr>
            <a:normAutofit fontScale="90000"/>
          </a:bodyPr>
          <a:lstStyle/>
          <a:p>
            <a:r>
              <a:rPr lang="en-US" dirty="0"/>
              <a:t>To join all tables using inner join &amp; Table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3262-214E-570E-C7D9-D7DC6341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7187"/>
            <a:ext cx="8596668" cy="4704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 </a:t>
            </a:r>
            <a:r>
              <a:rPr lang="en-US" sz="1900" dirty="0"/>
              <a:t>Create table </a:t>
            </a:r>
            <a:r>
              <a:rPr lang="en-US" sz="1900" dirty="0" err="1"/>
              <a:t>Loan_details</a:t>
            </a:r>
            <a:r>
              <a:rPr lang="en-US" sz="1900" dirty="0"/>
              <a:t> Select cibil_score_update1.loan_id, cibil_score_update1.customer_id, cibil_score_update1.loan_amount, cibil_score_update1.loan_amount_term, cibil_score_update1.cibil_score, cibil_score_update1.cibil_score_status, </a:t>
            </a:r>
            <a:r>
              <a:rPr lang="en-US" sz="1900" dirty="0" err="1"/>
              <a:t>customer_income.applicant_income</a:t>
            </a:r>
            <a:r>
              <a:rPr lang="en-US" sz="1900" dirty="0"/>
              <a:t>, </a:t>
            </a:r>
            <a:r>
              <a:rPr lang="en-US" sz="1900" dirty="0" err="1"/>
              <a:t>customer_income.coapplicant_income</a:t>
            </a:r>
            <a:r>
              <a:rPr lang="en-US" sz="1900" dirty="0"/>
              <a:t>, </a:t>
            </a:r>
            <a:r>
              <a:rPr lang="en-US" sz="1900" dirty="0" err="1"/>
              <a:t>customer_income.Property_Area</a:t>
            </a:r>
            <a:r>
              <a:rPr lang="en-US" sz="1900" dirty="0"/>
              <a:t>, </a:t>
            </a:r>
            <a:r>
              <a:rPr lang="en-US" sz="1900" dirty="0" err="1"/>
              <a:t>customer_income.Loan_Status</a:t>
            </a:r>
            <a:r>
              <a:rPr lang="en-US" sz="1900" dirty="0"/>
              <a:t>, </a:t>
            </a:r>
            <a:r>
              <a:rPr lang="en-US" sz="1900" dirty="0" err="1"/>
              <a:t>customer_info.customer_name</a:t>
            </a:r>
            <a:r>
              <a:rPr lang="en-US" sz="1900" dirty="0"/>
              <a:t>, </a:t>
            </a:r>
            <a:r>
              <a:rPr lang="en-US" sz="1900" dirty="0" err="1"/>
              <a:t>customer_info.gender</a:t>
            </a:r>
            <a:r>
              <a:rPr lang="en-US" sz="1900" dirty="0"/>
              <a:t>, </a:t>
            </a:r>
            <a:r>
              <a:rPr lang="en-US" sz="1900" dirty="0" err="1"/>
              <a:t>customer_info.age</a:t>
            </a:r>
            <a:r>
              <a:rPr lang="en-US" sz="1900" dirty="0"/>
              <a:t>, </a:t>
            </a:r>
            <a:r>
              <a:rPr lang="en-US" sz="1900" dirty="0" err="1"/>
              <a:t>customer_info.married</a:t>
            </a:r>
            <a:r>
              <a:rPr lang="en-US" sz="1900" dirty="0"/>
              <a:t>, </a:t>
            </a:r>
            <a:r>
              <a:rPr lang="en-US" sz="1900" dirty="0" err="1"/>
              <a:t>customer_info.education</a:t>
            </a:r>
            <a:r>
              <a:rPr lang="en-US" sz="1900" dirty="0"/>
              <a:t>, </a:t>
            </a:r>
            <a:r>
              <a:rPr lang="en-US" sz="1900" dirty="0" err="1"/>
              <a:t>customer_info.self_employed</a:t>
            </a:r>
            <a:r>
              <a:rPr lang="en-US" sz="1900" dirty="0"/>
              <a:t>, </a:t>
            </a:r>
            <a:r>
              <a:rPr lang="en-US" sz="1900" dirty="0" err="1"/>
              <a:t>customer_info.region_id</a:t>
            </a:r>
            <a:r>
              <a:rPr lang="en-US" sz="1900" dirty="0"/>
              <a:t>, </a:t>
            </a:r>
            <a:r>
              <a:rPr lang="en-US" sz="1900" dirty="0" err="1"/>
              <a:t>country_state.postal_code</a:t>
            </a:r>
            <a:r>
              <a:rPr lang="en-US" sz="1900" dirty="0"/>
              <a:t>, </a:t>
            </a:r>
            <a:r>
              <a:rPr lang="en-US" sz="1900" dirty="0" err="1"/>
              <a:t>country_state.segment</a:t>
            </a:r>
            <a:r>
              <a:rPr lang="en-US" sz="1900" dirty="0"/>
              <a:t>, </a:t>
            </a:r>
            <a:r>
              <a:rPr lang="en-US" sz="1900" dirty="0" err="1"/>
              <a:t>country_state.state</a:t>
            </a:r>
            <a:r>
              <a:rPr lang="en-US" sz="1900" dirty="0"/>
              <a:t>, </a:t>
            </a:r>
            <a:r>
              <a:rPr lang="en-US" sz="1900" dirty="0" err="1"/>
              <a:t>region_info.region</a:t>
            </a:r>
            <a:r>
              <a:rPr lang="en-US" sz="1900" dirty="0"/>
              <a:t> from cibil_score_update1 inner join </a:t>
            </a:r>
            <a:r>
              <a:rPr lang="en-US" sz="1900" dirty="0" err="1"/>
              <a:t>customer_income</a:t>
            </a:r>
            <a:r>
              <a:rPr lang="en-US" sz="1900" dirty="0"/>
              <a:t> on cibil_score_update1.loan_id = </a:t>
            </a:r>
            <a:r>
              <a:rPr lang="en-US" sz="1900" dirty="0" err="1"/>
              <a:t>customer_income.loan_id</a:t>
            </a:r>
            <a:r>
              <a:rPr lang="en-US" sz="1900" dirty="0"/>
              <a:t> inner join </a:t>
            </a:r>
            <a:r>
              <a:rPr lang="en-US" sz="1900" dirty="0" err="1"/>
              <a:t>customer_info</a:t>
            </a:r>
            <a:r>
              <a:rPr lang="en-US" sz="1900" dirty="0"/>
              <a:t> on cibil_score_update1.customer_id = </a:t>
            </a:r>
            <a:r>
              <a:rPr lang="en-US" sz="1900" dirty="0" err="1"/>
              <a:t>customer_info.customer_id</a:t>
            </a:r>
            <a:r>
              <a:rPr lang="en-US" sz="1900" dirty="0"/>
              <a:t> inner join </a:t>
            </a:r>
            <a:r>
              <a:rPr lang="en-US" sz="1900" dirty="0" err="1"/>
              <a:t>country_state</a:t>
            </a:r>
            <a:r>
              <a:rPr lang="en-US" sz="1900" dirty="0"/>
              <a:t> on cibil_score_update1.loan_id = </a:t>
            </a:r>
            <a:r>
              <a:rPr lang="en-US" sz="1900" dirty="0" err="1"/>
              <a:t>country_state.loan_id</a:t>
            </a:r>
            <a:r>
              <a:rPr lang="en-US" sz="1900" dirty="0"/>
              <a:t> inner join </a:t>
            </a:r>
            <a:r>
              <a:rPr lang="en-US" sz="1900" dirty="0" err="1"/>
              <a:t>region_info</a:t>
            </a:r>
            <a:r>
              <a:rPr lang="en-US" sz="1900" dirty="0"/>
              <a:t> on </a:t>
            </a:r>
            <a:r>
              <a:rPr lang="en-US" sz="1900" dirty="0" err="1"/>
              <a:t>country_state.region_id</a:t>
            </a:r>
            <a:r>
              <a:rPr lang="en-US" sz="1900" dirty="0"/>
              <a:t> = </a:t>
            </a:r>
            <a:r>
              <a:rPr lang="en-US" sz="1900" dirty="0" err="1"/>
              <a:t>region_info.region_id</a:t>
            </a:r>
            <a:r>
              <a:rPr lang="en-US" sz="1900" dirty="0"/>
              <a:t>;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61825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AD94-9400-01F7-2093-438EC3F6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8428"/>
            <a:ext cx="8596668" cy="55989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loan_details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D2C12-E8A7-A297-F07F-51C19CC3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4" y="1567826"/>
            <a:ext cx="9647439" cy="48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6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CD7DDA-D0CC-0083-59A1-6B88985D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2" y="1229592"/>
            <a:ext cx="8479002" cy="48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What is a Database?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430066-B4A2-CC6D-3203-B661DBB65013}"/>
              </a:ext>
            </a:extLst>
          </p:cNvPr>
          <p:cNvSpPr/>
          <p:nvPr/>
        </p:nvSpPr>
        <p:spPr>
          <a:xfrm>
            <a:off x="2761778" y="2013148"/>
            <a:ext cx="7385111" cy="13208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 database is a vast collection of data that is stored and retrieved electronically from a system.</a:t>
            </a:r>
            <a:endParaRPr lang="en-IN" dirty="0"/>
          </a:p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E5D247-EFC3-C9B7-2AC5-0465C4E94B26}"/>
              </a:ext>
            </a:extLst>
          </p:cNvPr>
          <p:cNvSpPr/>
          <p:nvPr/>
        </p:nvSpPr>
        <p:spPr>
          <a:xfrm>
            <a:off x="2815856" y="4259829"/>
            <a:ext cx="7331033" cy="13208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structured data stored in the database is processed, manipulated, controlled and updated to perform various operations.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CFCA7E-61D1-836D-23D6-51511956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3" y="2673548"/>
            <a:ext cx="1915560" cy="236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2352-36A1-677D-7632-04321350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1" y="609600"/>
            <a:ext cx="8958279" cy="894735"/>
          </a:xfrm>
        </p:spPr>
        <p:txBody>
          <a:bodyPr/>
          <a:lstStyle/>
          <a:p>
            <a:r>
              <a:rPr lang="en-US" dirty="0"/>
              <a:t>To show missing Region id using right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A712-7794-B1B4-FB0D-EFEAEC0F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197"/>
            <a:ext cx="8596668" cy="467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country_state</a:t>
            </a:r>
            <a:r>
              <a:rPr lang="en-US" dirty="0"/>
              <a:t> right join </a:t>
            </a:r>
            <a:r>
              <a:rPr lang="en-US" dirty="0" err="1"/>
              <a:t>region_info</a:t>
            </a:r>
            <a:r>
              <a:rPr lang="en-US" dirty="0"/>
              <a:t> on </a:t>
            </a:r>
            <a:r>
              <a:rPr lang="en-US" dirty="0" err="1"/>
              <a:t>country_state.region_id</a:t>
            </a:r>
            <a:r>
              <a:rPr lang="en-US" dirty="0"/>
              <a:t> = </a:t>
            </a:r>
            <a:r>
              <a:rPr lang="en-US" dirty="0" err="1"/>
              <a:t>region_info.region_id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3253B-4B56-4ABB-75EC-CB84CE9D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94378"/>
            <a:ext cx="8596668" cy="36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25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E90-081D-45A9-F23F-DBA012E1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536"/>
          </a:xfrm>
        </p:spPr>
        <p:txBody>
          <a:bodyPr/>
          <a:lstStyle/>
          <a:p>
            <a:r>
              <a:rPr lang="en-US" dirty="0"/>
              <a:t>To self join Customer criteria &amp; </a:t>
            </a:r>
            <a:br>
              <a:rPr lang="en-US" dirty="0"/>
            </a:br>
            <a:r>
              <a:rPr lang="en-US" dirty="0"/>
              <a:t>Interest rate field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2614-8A56-F72A-AD1D-43A1ADA6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9973"/>
            <a:ext cx="8596668" cy="4635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Create table </a:t>
            </a:r>
            <a:r>
              <a:rPr lang="en-US" dirty="0" err="1"/>
              <a:t>loan_detail</a:t>
            </a:r>
            <a:r>
              <a:rPr lang="en-US" sz="2400" b="1" dirty="0"/>
              <a:t> </a:t>
            </a:r>
            <a:r>
              <a:rPr lang="en-US" dirty="0"/>
              <a:t>Select *,</a:t>
            </a:r>
            <a:br>
              <a:rPr lang="en-US" dirty="0"/>
            </a:br>
            <a:r>
              <a:rPr lang="en-US" dirty="0"/>
              <a:t>case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&gt;15000 then “</a:t>
            </a:r>
            <a:r>
              <a:rPr lang="en-US" dirty="0" err="1"/>
              <a:t>A_Grade_customer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&gt;9000 then “</a:t>
            </a:r>
            <a:r>
              <a:rPr lang="en-US" dirty="0" err="1"/>
              <a:t>B_Grade_customer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&gt;5000 then “</a:t>
            </a:r>
            <a:r>
              <a:rPr lang="en-US" dirty="0" err="1"/>
              <a:t>Middle_class_customer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else “</a:t>
            </a:r>
            <a:r>
              <a:rPr lang="en-US" dirty="0" err="1"/>
              <a:t>Low_class_customer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end as </a:t>
            </a:r>
            <a:r>
              <a:rPr lang="en-US" dirty="0" err="1"/>
              <a:t>Customer_criteria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case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&lt;5000 and </a:t>
            </a:r>
            <a:r>
              <a:rPr lang="en-US" dirty="0" err="1"/>
              <a:t>property_area</a:t>
            </a:r>
            <a:r>
              <a:rPr lang="en-US" dirty="0"/>
              <a:t> = "Rural" then 5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&lt;5000 and </a:t>
            </a:r>
            <a:r>
              <a:rPr lang="en-US" dirty="0" err="1"/>
              <a:t>property_area</a:t>
            </a:r>
            <a:r>
              <a:rPr lang="en-US" dirty="0"/>
              <a:t> = "Semirural" then 3.5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&lt;5000 and </a:t>
            </a:r>
            <a:r>
              <a:rPr lang="en-US" dirty="0" err="1"/>
              <a:t>property_area</a:t>
            </a:r>
            <a:r>
              <a:rPr lang="en-US" dirty="0"/>
              <a:t> = "Urban" then 3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applicant_income</a:t>
            </a:r>
            <a:r>
              <a:rPr lang="en-US" dirty="0"/>
              <a:t> &lt;5000 and </a:t>
            </a:r>
            <a:r>
              <a:rPr lang="en-US" dirty="0" err="1"/>
              <a:t>property_area</a:t>
            </a:r>
            <a:r>
              <a:rPr lang="en-US" dirty="0"/>
              <a:t> = "semiurban" then 2.5</a:t>
            </a:r>
            <a:br>
              <a:rPr lang="en-US" dirty="0"/>
            </a:br>
            <a:r>
              <a:rPr lang="en-US" dirty="0"/>
              <a:t>else 7</a:t>
            </a:r>
            <a:br>
              <a:rPr lang="en-US" dirty="0"/>
            </a:br>
            <a:r>
              <a:rPr lang="en-US" dirty="0"/>
              <a:t>end as </a:t>
            </a:r>
            <a:r>
              <a:rPr lang="en-US" dirty="0" err="1"/>
              <a:t>Interest_rate</a:t>
            </a:r>
            <a:r>
              <a:rPr lang="en-US" dirty="0"/>
              <a:t> from </a:t>
            </a:r>
            <a:r>
              <a:rPr lang="en-US" dirty="0" err="1"/>
              <a:t>loan_details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842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DBAB-4882-9A83-62D6-B3374EA85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3627"/>
            <a:ext cx="8596668" cy="56677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loan_detail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86351-F771-39EA-1FD4-763F2B46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6" y="1378188"/>
            <a:ext cx="9813685" cy="48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83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A4FBF-664F-65CB-6049-FF75E76CD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71" y="1154688"/>
            <a:ext cx="9078325" cy="4734833"/>
          </a:xfrm>
        </p:spPr>
      </p:pic>
    </p:spTree>
    <p:extLst>
      <p:ext uri="{BB962C8B-B14F-4D97-AF65-F5344CB8AC3E}">
        <p14:creationId xmlns:p14="http://schemas.microsoft.com/office/powerpoint/2010/main" val="272301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C5FB-D40E-384A-BE4D-A83EB3EE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self join Monthly interest &amp; Annual Interest field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099C-3B94-44BB-3498-AFE61E66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*, round((</a:t>
            </a:r>
            <a:r>
              <a:rPr lang="en-US" dirty="0" err="1"/>
              <a:t>loan_amount</a:t>
            </a:r>
            <a:r>
              <a:rPr lang="en-US" dirty="0"/>
              <a:t> * </a:t>
            </a:r>
            <a:r>
              <a:rPr lang="en-US" dirty="0" err="1"/>
              <a:t>interest_rate</a:t>
            </a:r>
            <a:r>
              <a:rPr lang="en-US" dirty="0"/>
              <a:t>/100),2) as </a:t>
            </a:r>
            <a:r>
              <a:rPr lang="en-US" dirty="0" err="1"/>
              <a:t>Monthly_interest_amount</a:t>
            </a:r>
            <a:r>
              <a:rPr lang="en-US" dirty="0"/>
              <a:t>, round((</a:t>
            </a:r>
            <a:r>
              <a:rPr lang="en-US" dirty="0" err="1"/>
              <a:t>loan_amount</a:t>
            </a:r>
            <a:r>
              <a:rPr lang="en-US" dirty="0"/>
              <a:t> * </a:t>
            </a:r>
            <a:r>
              <a:rPr lang="en-US" dirty="0" err="1"/>
              <a:t>interest_rate</a:t>
            </a:r>
            <a:r>
              <a:rPr lang="en-US" dirty="0"/>
              <a:t>/100 *12),2) as </a:t>
            </a:r>
            <a:r>
              <a:rPr lang="en-US" dirty="0" err="1"/>
              <a:t>Annual_interest_amount</a:t>
            </a:r>
            <a:r>
              <a:rPr lang="en-US" dirty="0"/>
              <a:t> from </a:t>
            </a:r>
            <a:r>
              <a:rPr lang="en-US" dirty="0" err="1"/>
              <a:t>loan_detail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Table creation: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Create table </a:t>
            </a:r>
            <a:r>
              <a:rPr lang="en-US" dirty="0" err="1"/>
              <a:t>loan_det</a:t>
            </a:r>
            <a:r>
              <a:rPr lang="en-US" dirty="0"/>
              <a:t> select *, round((</a:t>
            </a:r>
            <a:r>
              <a:rPr lang="en-US" dirty="0" err="1"/>
              <a:t>loan_amount</a:t>
            </a:r>
            <a:r>
              <a:rPr lang="en-US" dirty="0"/>
              <a:t> * </a:t>
            </a:r>
            <a:r>
              <a:rPr lang="en-US" dirty="0" err="1"/>
              <a:t>interest_rate</a:t>
            </a:r>
            <a:r>
              <a:rPr lang="en-US" dirty="0"/>
              <a:t>/100),2) as </a:t>
            </a:r>
            <a:r>
              <a:rPr lang="en-US" dirty="0" err="1"/>
              <a:t>Monthly_interest_amount</a:t>
            </a:r>
            <a:r>
              <a:rPr lang="en-US" dirty="0"/>
              <a:t>, round((</a:t>
            </a:r>
            <a:r>
              <a:rPr lang="en-US" dirty="0" err="1"/>
              <a:t>loan_amount</a:t>
            </a:r>
            <a:r>
              <a:rPr lang="en-US" dirty="0"/>
              <a:t> * </a:t>
            </a:r>
            <a:r>
              <a:rPr lang="en-US" dirty="0" err="1"/>
              <a:t>interest_rate</a:t>
            </a:r>
            <a:r>
              <a:rPr lang="en-US" dirty="0"/>
              <a:t>/100 *12),2) as </a:t>
            </a:r>
            <a:r>
              <a:rPr lang="en-US" dirty="0" err="1"/>
              <a:t>Annual_interest_amount</a:t>
            </a:r>
            <a:r>
              <a:rPr lang="en-US" dirty="0"/>
              <a:t> from </a:t>
            </a:r>
            <a:r>
              <a:rPr lang="en-US" dirty="0" err="1"/>
              <a:t>loan_detail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0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07F7-4D95-5A24-4897-BA7A5DD0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7923"/>
            <a:ext cx="8596668" cy="55595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loan_det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62B2C-F048-DEF6-2457-933D3FB2B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6" y="1270447"/>
            <a:ext cx="9464860" cy="48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41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13348E-C744-9F2A-F9D9-36036DF23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4" y="1049311"/>
            <a:ext cx="9483712" cy="4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1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086D-5EF6-9604-9C20-97A00217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742"/>
          </a:xfrm>
        </p:spPr>
        <p:txBody>
          <a:bodyPr>
            <a:normAutofit fontScale="90000"/>
          </a:bodyPr>
          <a:lstStyle/>
          <a:p>
            <a:r>
              <a:rPr lang="en-US" dirty="0"/>
              <a:t>To update gender &amp; age using customer 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96B8-0021-CB46-6BCF-53426575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807"/>
            <a:ext cx="8596668" cy="4454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'IP43006’;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'IP43016’;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"Male" where </a:t>
            </a:r>
            <a:r>
              <a:rPr lang="en-IN" dirty="0" err="1"/>
              <a:t>customer_id</a:t>
            </a:r>
            <a:r>
              <a:rPr lang="en-IN" dirty="0"/>
              <a:t> = 'IP43018’;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"Male" where </a:t>
            </a:r>
            <a:r>
              <a:rPr lang="en-IN" dirty="0" err="1"/>
              <a:t>customer_id</a:t>
            </a:r>
            <a:r>
              <a:rPr lang="en-IN" dirty="0"/>
              <a:t> = 'IP43038’;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'IP43508’;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'IP43577’;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'IP43589’;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gender = "Female" where </a:t>
            </a:r>
            <a:r>
              <a:rPr lang="en-IN" dirty="0" err="1"/>
              <a:t>customer_id</a:t>
            </a:r>
            <a:r>
              <a:rPr lang="en-IN" dirty="0"/>
              <a:t> = 'IP43593’;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age = 45 where </a:t>
            </a:r>
            <a:r>
              <a:rPr lang="en-IN" dirty="0" err="1"/>
              <a:t>customer_id</a:t>
            </a:r>
            <a:r>
              <a:rPr lang="en-IN" dirty="0"/>
              <a:t> = 'IP43007’;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loan_det</a:t>
            </a:r>
            <a:r>
              <a:rPr lang="en-IN" dirty="0"/>
              <a:t> set age = 32 where </a:t>
            </a:r>
            <a:r>
              <a:rPr lang="en-IN" dirty="0" err="1"/>
              <a:t>customer_id</a:t>
            </a:r>
            <a:r>
              <a:rPr lang="en-IN" dirty="0"/>
              <a:t> = 'IP43009';</a:t>
            </a:r>
          </a:p>
        </p:txBody>
      </p:sp>
    </p:spTree>
    <p:extLst>
      <p:ext uri="{BB962C8B-B14F-4D97-AF65-F5344CB8AC3E}">
        <p14:creationId xmlns:p14="http://schemas.microsoft.com/office/powerpoint/2010/main" val="998333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B7EB-29A1-BE55-37C7-8D0AD975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471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To filter state wise customer count, loan amount, applicant income using group by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CB36-CC70-4AB9-C4FD-C2B3BA7B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2499"/>
            <a:ext cx="8596668" cy="425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Select state, count(</a:t>
            </a:r>
            <a:r>
              <a:rPr lang="en-US" dirty="0" err="1"/>
              <a:t>customer_id</a:t>
            </a:r>
            <a:r>
              <a:rPr lang="en-US" dirty="0"/>
              <a:t>) as </a:t>
            </a:r>
            <a:r>
              <a:rPr lang="en-US" dirty="0" err="1"/>
              <a:t>Customer_count</a:t>
            </a:r>
            <a:r>
              <a:rPr lang="en-US" dirty="0"/>
              <a:t>, sum(</a:t>
            </a:r>
            <a:r>
              <a:rPr lang="en-US" dirty="0" err="1"/>
              <a:t>loan_amount</a:t>
            </a:r>
            <a:r>
              <a:rPr lang="en-US" dirty="0"/>
              <a:t>) as </a:t>
            </a:r>
            <a:r>
              <a:rPr lang="en-US" dirty="0" err="1"/>
              <a:t>Total_loan_amount</a:t>
            </a:r>
            <a:r>
              <a:rPr lang="en-US" dirty="0"/>
              <a:t>, sum(</a:t>
            </a:r>
            <a:r>
              <a:rPr lang="en-US" dirty="0" err="1"/>
              <a:t>applicant_income</a:t>
            </a:r>
            <a:r>
              <a:rPr lang="en-US" dirty="0"/>
              <a:t>) as </a:t>
            </a:r>
            <a:r>
              <a:rPr lang="en-US" dirty="0" err="1"/>
              <a:t>Total_applicant_income</a:t>
            </a:r>
            <a:r>
              <a:rPr lang="en-US" dirty="0"/>
              <a:t> from </a:t>
            </a:r>
            <a:r>
              <a:rPr lang="en-US" dirty="0" err="1"/>
              <a:t>loan_det</a:t>
            </a:r>
            <a:r>
              <a:rPr lang="en-US" dirty="0"/>
              <a:t> group by state;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75918-FB9D-451C-3551-9774AC21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3" y="3434409"/>
            <a:ext cx="5802628" cy="31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33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7732-4552-F16B-EC67-ABE31179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472"/>
            <a:ext cx="8596668" cy="1170039"/>
          </a:xfrm>
        </p:spPr>
        <p:txBody>
          <a:bodyPr>
            <a:normAutofit/>
          </a:bodyPr>
          <a:lstStyle/>
          <a:p>
            <a:r>
              <a:rPr lang="en-US" sz="3200" dirty="0"/>
              <a:t>To filter last 4 character name after space from customer name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17B4-62EE-CED3-F724-14C6110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519"/>
            <a:ext cx="8596668" cy="447803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Query: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customer_name</a:t>
            </a:r>
            <a:r>
              <a:rPr lang="en-US" dirty="0"/>
              <a:t>, right(</a:t>
            </a:r>
            <a:r>
              <a:rPr lang="en-US" dirty="0" err="1"/>
              <a:t>customer_name</a:t>
            </a:r>
            <a:r>
              <a:rPr lang="en-US" dirty="0"/>
              <a:t>, 4) as </a:t>
            </a:r>
            <a:r>
              <a:rPr lang="en-US" dirty="0" err="1"/>
              <a:t>customer_last_name</a:t>
            </a:r>
            <a:r>
              <a:rPr lang="en-US" dirty="0"/>
              <a:t> from </a:t>
            </a:r>
            <a:r>
              <a:rPr lang="en-US" dirty="0" err="1"/>
              <a:t>loan_det</a:t>
            </a:r>
            <a:r>
              <a:rPr lang="en-US" dirty="0"/>
              <a:t> where </a:t>
            </a:r>
            <a:r>
              <a:rPr lang="en-US" dirty="0" err="1"/>
              <a:t>customer_name</a:t>
            </a:r>
            <a:r>
              <a:rPr lang="en-US" dirty="0"/>
              <a:t> like '% ____’;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280CB-4D61-C976-4235-12535A3E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10" y="2766474"/>
            <a:ext cx="4415030" cy="38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077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What is the need of a Database?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DC7D72-7890-4664-42B1-22C5AB1234FA}"/>
              </a:ext>
            </a:extLst>
          </p:cNvPr>
          <p:cNvSpPr/>
          <p:nvPr/>
        </p:nvSpPr>
        <p:spPr>
          <a:xfrm>
            <a:off x="619984" y="1964816"/>
            <a:ext cx="4119716" cy="16829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 Vast volumes of data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AA9163-3D3B-0079-5EAF-B01C68EC16D2}"/>
              </a:ext>
            </a:extLst>
          </p:cNvPr>
          <p:cNvSpPr/>
          <p:nvPr/>
        </p:nvSpPr>
        <p:spPr>
          <a:xfrm>
            <a:off x="5491321" y="4390107"/>
            <a:ext cx="4119716" cy="16829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tx1"/>
                </a:solidFill>
              </a:rPr>
              <a:t>Make meaningful decisions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719642-8EF3-AC4F-B79E-6D375FF5EF0A}"/>
              </a:ext>
            </a:extLst>
          </p:cNvPr>
          <p:cNvSpPr/>
          <p:nvPr/>
        </p:nvSpPr>
        <p:spPr>
          <a:xfrm>
            <a:off x="610152" y="4473681"/>
            <a:ext cx="4119716" cy="16829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Keeps your data safe and secure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1A9C66-1CCF-47F2-15D6-059E10A73406}"/>
              </a:ext>
            </a:extLst>
          </p:cNvPr>
          <p:cNvSpPr/>
          <p:nvPr/>
        </p:nvSpPr>
        <p:spPr>
          <a:xfrm>
            <a:off x="5491321" y="1964816"/>
            <a:ext cx="4119716" cy="16829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Manipulate and update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2A649-3E3B-3120-AAA3-4193E516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85" y="2063136"/>
            <a:ext cx="1186231" cy="9258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B97C03-71A5-3D50-A50C-48D23524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60" y="1991861"/>
            <a:ext cx="1136818" cy="1026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259FE4-ED19-9ED7-D4EF-D34AACF8B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085" y="4544316"/>
            <a:ext cx="933247" cy="991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90FC0A-2F87-8462-6EBA-35D59D392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361" y="4473681"/>
            <a:ext cx="1136818" cy="9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657C-77F5-51DB-E7CB-37EE28E0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929"/>
          </a:xfrm>
        </p:spPr>
        <p:txBody>
          <a:bodyPr/>
          <a:lstStyle/>
          <a:p>
            <a:r>
              <a:rPr lang="en-US" dirty="0"/>
              <a:t>To store all output queries in 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6437-98F6-52C9-A521-E9849744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161"/>
            <a:ext cx="8596668" cy="491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Query:</a:t>
            </a:r>
          </a:p>
          <a:p>
            <a:pPr marL="0" indent="0">
              <a:buNone/>
            </a:pPr>
            <a:r>
              <a:rPr lang="en-US" dirty="0"/>
              <a:t>Delimiter $$</a:t>
            </a:r>
            <a:br>
              <a:rPr lang="en-US" dirty="0"/>
            </a:br>
            <a:r>
              <a:rPr lang="en-US" dirty="0"/>
              <a:t>create procedure Project()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select * from </a:t>
            </a:r>
            <a:r>
              <a:rPr lang="en-US" dirty="0" err="1"/>
              <a:t>loan_Details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select * from </a:t>
            </a:r>
            <a:r>
              <a:rPr lang="en-US" dirty="0" err="1"/>
              <a:t>loan_det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select * from </a:t>
            </a:r>
            <a:r>
              <a:rPr lang="en-US" dirty="0" err="1"/>
              <a:t>country_state</a:t>
            </a:r>
            <a:r>
              <a:rPr lang="en-US" dirty="0"/>
              <a:t> right join </a:t>
            </a:r>
            <a:r>
              <a:rPr lang="en-US" dirty="0" err="1"/>
              <a:t>region_info</a:t>
            </a:r>
            <a:r>
              <a:rPr lang="en-US" dirty="0"/>
              <a:t> on </a:t>
            </a:r>
            <a:r>
              <a:rPr lang="en-US" dirty="0" err="1"/>
              <a:t>country_state.region_id</a:t>
            </a:r>
            <a:r>
              <a:rPr lang="en-US" dirty="0"/>
              <a:t> = </a:t>
            </a:r>
            <a:r>
              <a:rPr lang="en-US" dirty="0" err="1"/>
              <a:t>region_info.region_id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select state, count(</a:t>
            </a:r>
            <a:r>
              <a:rPr lang="en-US" dirty="0" err="1"/>
              <a:t>customer_id</a:t>
            </a:r>
            <a:r>
              <a:rPr lang="en-US" dirty="0"/>
              <a:t>) as </a:t>
            </a:r>
            <a:r>
              <a:rPr lang="en-US" dirty="0" err="1"/>
              <a:t>Customer_count</a:t>
            </a:r>
            <a:r>
              <a:rPr lang="en-US" dirty="0"/>
              <a:t>, sum(</a:t>
            </a:r>
            <a:r>
              <a:rPr lang="en-US" dirty="0" err="1"/>
              <a:t>loan_amount</a:t>
            </a:r>
            <a:r>
              <a:rPr lang="en-US" dirty="0"/>
              <a:t>) as </a:t>
            </a:r>
            <a:r>
              <a:rPr lang="en-US" dirty="0" err="1"/>
              <a:t>Total_loan_amount</a:t>
            </a:r>
            <a:r>
              <a:rPr lang="en-US" dirty="0"/>
              <a:t>, sum(</a:t>
            </a:r>
            <a:r>
              <a:rPr lang="en-US" dirty="0" err="1"/>
              <a:t>applicant_income</a:t>
            </a:r>
            <a:r>
              <a:rPr lang="en-US" dirty="0"/>
              <a:t>) as </a:t>
            </a:r>
            <a:r>
              <a:rPr lang="en-US" dirty="0" err="1"/>
              <a:t>Total_applicant_income</a:t>
            </a:r>
            <a:r>
              <a:rPr lang="en-US" dirty="0"/>
              <a:t> from </a:t>
            </a:r>
            <a:r>
              <a:rPr lang="en-US" dirty="0" err="1"/>
              <a:t>loan_det</a:t>
            </a:r>
            <a:r>
              <a:rPr lang="en-US" dirty="0"/>
              <a:t> group by state;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customer_name</a:t>
            </a:r>
            <a:r>
              <a:rPr lang="en-US" dirty="0"/>
              <a:t>, right(</a:t>
            </a:r>
            <a:r>
              <a:rPr lang="en-US" dirty="0" err="1"/>
              <a:t>customer_name</a:t>
            </a:r>
            <a:r>
              <a:rPr lang="en-US" dirty="0"/>
              <a:t>, 4) as </a:t>
            </a:r>
            <a:r>
              <a:rPr lang="en-US" dirty="0" err="1"/>
              <a:t>customer_last_name</a:t>
            </a:r>
            <a:r>
              <a:rPr lang="en-US" dirty="0"/>
              <a:t> from </a:t>
            </a:r>
            <a:r>
              <a:rPr lang="en-US" dirty="0" err="1"/>
              <a:t>loan_det</a:t>
            </a:r>
            <a:r>
              <a:rPr lang="en-US" dirty="0"/>
              <a:t> where </a:t>
            </a:r>
            <a:r>
              <a:rPr lang="en-US" dirty="0" err="1"/>
              <a:t>customer_name</a:t>
            </a:r>
            <a:r>
              <a:rPr lang="en-US" dirty="0"/>
              <a:t> like '% ____’;</a:t>
            </a:r>
            <a:br>
              <a:rPr lang="en-US" dirty="0"/>
            </a:br>
            <a:r>
              <a:rPr lang="en-US" dirty="0"/>
              <a:t>end $$</a:t>
            </a:r>
            <a:br>
              <a:rPr lang="en-US" dirty="0"/>
            </a:br>
            <a:r>
              <a:rPr lang="en-US" dirty="0"/>
              <a:t>Delimiter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549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6068-F286-C479-33C9-F80CA1ED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2955"/>
            <a:ext cx="8596668" cy="56284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Call Project();</a:t>
            </a:r>
          </a:p>
          <a:p>
            <a:pPr marL="0" indent="0">
              <a:buNone/>
            </a:pPr>
            <a:r>
              <a:rPr lang="en-IN" sz="2000" b="1" dirty="0"/>
              <a:t>Output:</a:t>
            </a:r>
          </a:p>
          <a:p>
            <a:pPr marL="0" indent="0">
              <a:buNone/>
            </a:pPr>
            <a:r>
              <a:rPr lang="en-IN" sz="2000" b="1" dirty="0"/>
              <a:t>Result 6: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1372B-658C-2C9F-97CC-B9459833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1" y="1706358"/>
            <a:ext cx="9553723" cy="43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8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944D24-991F-C002-A90D-AA0AB63C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91" y="929390"/>
            <a:ext cx="8848511" cy="49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38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BCA5-F164-E03E-7AA3-1D7511DC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1613"/>
            <a:ext cx="8596668" cy="55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Result 7: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D8212-0642-F521-7493-3AF8B484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9" y="1199213"/>
            <a:ext cx="9673271" cy="46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7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A44C46-157F-5B08-2B4B-4D0A582E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5" y="1013809"/>
            <a:ext cx="9487132" cy="46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65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F6A0-62FD-8086-693E-B5A28197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1613"/>
            <a:ext cx="8596668" cy="55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Result 8: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26B5A-6C07-012E-9652-F9DF707F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2" y="1161160"/>
            <a:ext cx="8918950" cy="52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5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A41B-0EE0-2020-65F1-A372F533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1781"/>
            <a:ext cx="8596668" cy="559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Result 9: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98EC0-B9E3-90AF-F06B-E90CDA9D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6" y="1025347"/>
            <a:ext cx="6557449" cy="547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3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EEEC-5CF7-E58C-F38C-E31D7A01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0439"/>
            <a:ext cx="8596668" cy="5480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Result 10: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C63AE-7D8A-1EF0-3D67-7FF4E244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00" y="1243629"/>
            <a:ext cx="4350667" cy="50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58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A3B7-4449-8452-97C0-3B5D8B06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14232"/>
            <a:ext cx="8596668" cy="259546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9212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What is SQL?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0A8C10-169F-90AF-3091-EC09C9BA1E8F}"/>
              </a:ext>
            </a:extLst>
          </p:cNvPr>
          <p:cNvSpPr/>
          <p:nvPr/>
        </p:nvSpPr>
        <p:spPr>
          <a:xfrm>
            <a:off x="3205316" y="1779641"/>
            <a:ext cx="4188542" cy="5506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Structured Query Language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C07B5D-192E-21AE-019D-44E9CF2DFE05}"/>
              </a:ext>
            </a:extLst>
          </p:cNvPr>
          <p:cNvSpPr/>
          <p:nvPr/>
        </p:nvSpPr>
        <p:spPr>
          <a:xfrm>
            <a:off x="658768" y="3497824"/>
            <a:ext cx="5673213" cy="14281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is a standard programming language used for operating Relational Databases and to carry every operation such as inserting, manipulating, updating and retrieving data from relational databases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BD393A-490F-51C4-208C-B7CD1944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09" y="2910348"/>
            <a:ext cx="2222087" cy="24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E896-5853-6994-E7E1-0333D894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servers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B2A2-7410-A0AA-E6CF-D93198CA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r>
              <a:rPr lang="en-US" dirty="0"/>
              <a:t>My SQL workbench</a:t>
            </a:r>
          </a:p>
          <a:p>
            <a:r>
              <a:rPr lang="en-US" dirty="0"/>
              <a:t>Mango DB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No SQL</a:t>
            </a:r>
          </a:p>
          <a:p>
            <a:r>
              <a:rPr lang="en-US" dirty="0"/>
              <a:t>MS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18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Features of SQL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348772-5B3B-10FA-9CCF-BF84506F88DD}"/>
              </a:ext>
            </a:extLst>
          </p:cNvPr>
          <p:cNvSpPr/>
          <p:nvPr/>
        </p:nvSpPr>
        <p:spPr>
          <a:xfrm>
            <a:off x="2507224" y="1995948"/>
            <a:ext cx="5525731" cy="6882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lets you access any data within the relation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A8876F-3253-82D0-FC2A-DFF2C32BADA3}"/>
              </a:ext>
            </a:extLst>
          </p:cNvPr>
          <p:cNvSpPr/>
          <p:nvPr/>
        </p:nvSpPr>
        <p:spPr>
          <a:xfrm>
            <a:off x="2507224" y="3073808"/>
            <a:ext cx="5525731" cy="6882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is very fast in retrieving large amounts of data very efficiently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69133A-B573-BB13-C450-A736F981B622}"/>
              </a:ext>
            </a:extLst>
          </p:cNvPr>
          <p:cNvSpPr/>
          <p:nvPr/>
        </p:nvSpPr>
        <p:spPr>
          <a:xfrm>
            <a:off x="2507224" y="4173795"/>
            <a:ext cx="5525731" cy="6882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is versatile as it works with database system from Oracle, IBM, Microsoft, etc.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3D97B4-4307-03D1-C25F-5EF5BF0039C0}"/>
              </a:ext>
            </a:extLst>
          </p:cNvPr>
          <p:cNvSpPr/>
          <p:nvPr/>
        </p:nvSpPr>
        <p:spPr>
          <a:xfrm>
            <a:off x="2507224" y="5193888"/>
            <a:ext cx="5525731" cy="6882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helps you manage databases without knowing lot of coding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0363B4-BAD5-29EA-0F68-BB5AF965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277" y="1850235"/>
            <a:ext cx="983356" cy="968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C7E4F4-3579-5BAE-19F5-B1BB4F6E8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277" y="3041941"/>
            <a:ext cx="983356" cy="7134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488450-A0F0-786C-6690-E6230497F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153" y="4142937"/>
            <a:ext cx="1067480" cy="749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B0E9D9-A851-2EAF-0B38-A9C24EF68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153" y="5191706"/>
            <a:ext cx="1067480" cy="897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46CC06-55AA-1106-E72D-CCD48D35C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99" y="3028934"/>
            <a:ext cx="2015612" cy="21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9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B97-C9DE-96C6-B932-90884836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Applications of SQL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4647F1-CE4B-6019-4D6D-B2040782DB6E}"/>
              </a:ext>
            </a:extLst>
          </p:cNvPr>
          <p:cNvSpPr/>
          <p:nvPr/>
        </p:nvSpPr>
        <p:spPr>
          <a:xfrm>
            <a:off x="2153265" y="1671492"/>
            <a:ext cx="7030064" cy="902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is used to create a database, define its structure, implement it and let’s you perform many functions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A81E7-9F77-A8AB-A7C8-64E3ED66BFC0}"/>
              </a:ext>
            </a:extLst>
          </p:cNvPr>
          <p:cNvSpPr/>
          <p:nvPr/>
        </p:nvSpPr>
        <p:spPr>
          <a:xfrm>
            <a:off x="2153265" y="2847672"/>
            <a:ext cx="7030064" cy="902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is also used for maintaining an already existing database. SQL is a powerful language for entering data, modifying data and extracting data in a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056D3A-72A6-BCEC-9976-68799F769676}"/>
              </a:ext>
            </a:extLst>
          </p:cNvPr>
          <p:cNvSpPr/>
          <p:nvPr/>
        </p:nvSpPr>
        <p:spPr>
          <a:xfrm>
            <a:off x="2153265" y="3977155"/>
            <a:ext cx="7030064" cy="902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is extensively used as a Client/Server language to connect the front-end with the back-end thus supporting the client/server architecture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D247D-61B1-66F7-25FB-7EF70A2F04D0}"/>
              </a:ext>
            </a:extLst>
          </p:cNvPr>
          <p:cNvSpPr/>
          <p:nvPr/>
        </p:nvSpPr>
        <p:spPr>
          <a:xfrm>
            <a:off x="2153265" y="5105400"/>
            <a:ext cx="7030064" cy="902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SQL when deployed as Data Control Language(DCL) helps protect your database from unauthorized access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B4F132-3D72-3B00-ACC2-7CBBE772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2914"/>
            <a:ext cx="1073156" cy="1052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392656-C76D-F03C-EFA0-7C472D72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47672"/>
            <a:ext cx="1073156" cy="1037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68CAC3-EB4A-EF4C-CCA8-197177B6F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26" y="3977155"/>
            <a:ext cx="1057664" cy="1052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5E399-FD1E-5815-07A5-7EBC4E475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70" y="5121729"/>
            <a:ext cx="948920" cy="9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E7BD-8EC6-4E36-C854-417D2912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369" y="609600"/>
            <a:ext cx="3147414" cy="534055"/>
          </a:xfrm>
        </p:spPr>
        <p:txBody>
          <a:bodyPr>
            <a:normAutofit/>
          </a:bodyPr>
          <a:lstStyle/>
          <a:p>
            <a:r>
              <a:rPr lang="en-US" sz="2800" b="1" dirty="0"/>
              <a:t>SQL Commands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208B-2D21-7942-8C63-87A8C0D8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63" y="2607956"/>
            <a:ext cx="1023647" cy="592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DDL</a:t>
            </a:r>
            <a:endParaRPr lang="en-IN" sz="20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2EC51F-BCA1-A37B-2CC4-D91BA47D45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3613" y="1818960"/>
            <a:ext cx="3667982" cy="7889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CF6F51-85F8-8F06-3D14-4EB795BD112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66431" y="1818967"/>
            <a:ext cx="3701863" cy="7889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CA94C6-356A-DE25-A4C7-13257F849404}"/>
              </a:ext>
            </a:extLst>
          </p:cNvPr>
          <p:cNvSpPr txBox="1">
            <a:spLocks/>
          </p:cNvSpPr>
          <p:nvPr/>
        </p:nvSpPr>
        <p:spPr>
          <a:xfrm>
            <a:off x="2522118" y="2607956"/>
            <a:ext cx="1023647" cy="59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DML</a:t>
            </a:r>
            <a:endParaRPr lang="en-IN" sz="2000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F30978A-3F55-CC35-9226-0D39010FC697}"/>
              </a:ext>
            </a:extLst>
          </p:cNvPr>
          <p:cNvSpPr txBox="1">
            <a:spLocks/>
          </p:cNvSpPr>
          <p:nvPr/>
        </p:nvSpPr>
        <p:spPr>
          <a:xfrm>
            <a:off x="4366902" y="2607956"/>
            <a:ext cx="1023647" cy="59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TCL</a:t>
            </a:r>
            <a:endParaRPr lang="en-IN" sz="20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2741E23-08C1-0278-D409-635017D203F9}"/>
              </a:ext>
            </a:extLst>
          </p:cNvPr>
          <p:cNvSpPr txBox="1">
            <a:spLocks/>
          </p:cNvSpPr>
          <p:nvPr/>
        </p:nvSpPr>
        <p:spPr>
          <a:xfrm>
            <a:off x="6272646" y="2607956"/>
            <a:ext cx="1023647" cy="59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DQL</a:t>
            </a:r>
            <a:endParaRPr lang="en-IN" sz="2000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C3A56C-D70C-2502-F8AD-5856D30A8940}"/>
              </a:ext>
            </a:extLst>
          </p:cNvPr>
          <p:cNvSpPr txBox="1">
            <a:spLocks/>
          </p:cNvSpPr>
          <p:nvPr/>
        </p:nvSpPr>
        <p:spPr>
          <a:xfrm>
            <a:off x="8056470" y="2607956"/>
            <a:ext cx="1023647" cy="59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DCL</a:t>
            </a:r>
            <a:endParaRPr lang="en-IN" sz="2000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6AEDB3-24B8-4506-9CE5-709BF54CAA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3942" y="1818964"/>
            <a:ext cx="1823198" cy="7889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CC124C1-07CB-B541-FBE3-263BEFA841BA}"/>
              </a:ext>
            </a:extLst>
          </p:cNvPr>
          <p:cNvCxnSpPr>
            <a:cxnSpLocks/>
          </p:cNvCxnSpPr>
          <p:nvPr/>
        </p:nvCxnSpPr>
        <p:spPr>
          <a:xfrm>
            <a:off x="4817079" y="1818958"/>
            <a:ext cx="1953670" cy="7889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562681-B74A-8609-8EC1-6D477B1B115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866431" y="1818958"/>
            <a:ext cx="12295" cy="788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DFA44-F870-8D67-65D8-291A8AB1A015}"/>
              </a:ext>
            </a:extLst>
          </p:cNvPr>
          <p:cNvCxnSpPr/>
          <p:nvPr/>
        </p:nvCxnSpPr>
        <p:spPr>
          <a:xfrm>
            <a:off x="4868894" y="1199536"/>
            <a:ext cx="0" cy="609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3C10FA-70AD-9D67-E70E-29CDCC218097}"/>
              </a:ext>
            </a:extLst>
          </p:cNvPr>
          <p:cNvSpPr/>
          <p:nvPr/>
        </p:nvSpPr>
        <p:spPr>
          <a:xfrm>
            <a:off x="6166280" y="3200399"/>
            <a:ext cx="1484114" cy="2305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Select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580F1-A941-3F60-FDB5-EFF6744EE327}"/>
              </a:ext>
            </a:extLst>
          </p:cNvPr>
          <p:cNvSpPr/>
          <p:nvPr/>
        </p:nvSpPr>
        <p:spPr>
          <a:xfrm>
            <a:off x="7940439" y="3187106"/>
            <a:ext cx="1484114" cy="2305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Revoke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CEFD0A-A65A-8203-505B-6131D1B1A52E}"/>
              </a:ext>
            </a:extLst>
          </p:cNvPr>
          <p:cNvSpPr/>
          <p:nvPr/>
        </p:nvSpPr>
        <p:spPr>
          <a:xfrm>
            <a:off x="4353294" y="3200399"/>
            <a:ext cx="1484114" cy="2305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Save point</a:t>
            </a: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15C01E-2212-F8C5-11BC-2307EA4D1F3A}"/>
              </a:ext>
            </a:extLst>
          </p:cNvPr>
          <p:cNvSpPr/>
          <p:nvPr/>
        </p:nvSpPr>
        <p:spPr>
          <a:xfrm>
            <a:off x="801556" y="3200399"/>
            <a:ext cx="1484114" cy="2305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Truncate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27DBA-D783-26F8-DEA7-630F4EE2F8E8}"/>
              </a:ext>
            </a:extLst>
          </p:cNvPr>
          <p:cNvSpPr/>
          <p:nvPr/>
        </p:nvSpPr>
        <p:spPr>
          <a:xfrm>
            <a:off x="2522118" y="3200399"/>
            <a:ext cx="1484114" cy="2305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Insert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Delete</a:t>
            </a: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806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664</TotalTime>
  <Words>3442</Words>
  <Application>Microsoft Office PowerPoint</Application>
  <PresentationFormat>Widescreen</PresentationFormat>
  <Paragraphs>216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Black</vt:lpstr>
      <vt:lpstr>Arial Narrow</vt:lpstr>
      <vt:lpstr>Calibri</vt:lpstr>
      <vt:lpstr>Times New Roman</vt:lpstr>
      <vt:lpstr>Trebuchet MS</vt:lpstr>
      <vt:lpstr>Wingdings</vt:lpstr>
      <vt:lpstr>Wingdings 3</vt:lpstr>
      <vt:lpstr>Facet</vt:lpstr>
      <vt:lpstr>My SQL – Customer Loan Analysis </vt:lpstr>
      <vt:lpstr>What’s in it for you?</vt:lpstr>
      <vt:lpstr>What is a Database?</vt:lpstr>
      <vt:lpstr>What is the need of a Database?</vt:lpstr>
      <vt:lpstr>What is SQL?</vt:lpstr>
      <vt:lpstr>Types of SQL servers</vt:lpstr>
      <vt:lpstr>Features of SQL</vt:lpstr>
      <vt:lpstr>Applications of SQL</vt:lpstr>
      <vt:lpstr>SQL Commands</vt:lpstr>
      <vt:lpstr>PowerPoint Presentation</vt:lpstr>
      <vt:lpstr>Difference between DBMS and RDBMS</vt:lpstr>
      <vt:lpstr>Triggers in SQL</vt:lpstr>
      <vt:lpstr>SQL Server Stored Procedure</vt:lpstr>
      <vt:lpstr>To Create Database</vt:lpstr>
      <vt:lpstr>To Create Table</vt:lpstr>
      <vt:lpstr>Trigger creation</vt:lpstr>
      <vt:lpstr>PowerPoint Presentation</vt:lpstr>
      <vt:lpstr>To insert values into table</vt:lpstr>
      <vt:lpstr>PowerPoint Presentation</vt:lpstr>
      <vt:lpstr>PowerPoint Presentation</vt:lpstr>
      <vt:lpstr>PowerPoint Presentation</vt:lpstr>
      <vt:lpstr>To view table with values</vt:lpstr>
      <vt:lpstr>PowerPoint Presentation</vt:lpstr>
      <vt:lpstr>To join 2 tables using inner join</vt:lpstr>
      <vt:lpstr>PowerPoint Presentation</vt:lpstr>
      <vt:lpstr>To import data</vt:lpstr>
      <vt:lpstr>To join all tables using inner join &amp; Table creation</vt:lpstr>
      <vt:lpstr>PowerPoint Presentation</vt:lpstr>
      <vt:lpstr>PowerPoint Presentation</vt:lpstr>
      <vt:lpstr>To show missing Region id using right join</vt:lpstr>
      <vt:lpstr>To self join Customer criteria &amp;  Interest rate field</vt:lpstr>
      <vt:lpstr>PowerPoint Presentation</vt:lpstr>
      <vt:lpstr>PowerPoint Presentation</vt:lpstr>
      <vt:lpstr>To self join Monthly interest &amp; Annual Interest field</vt:lpstr>
      <vt:lpstr>PowerPoint Presentation</vt:lpstr>
      <vt:lpstr>PowerPoint Presentation</vt:lpstr>
      <vt:lpstr>To update gender &amp; age using customer id</vt:lpstr>
      <vt:lpstr>To filter state wise customer count, loan amount, applicant income using group by</vt:lpstr>
      <vt:lpstr>To filter last 4 character name after space from customer name</vt:lpstr>
      <vt:lpstr>To store all output queries in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Balaji G</dc:creator>
  <cp:lastModifiedBy>Dharun M</cp:lastModifiedBy>
  <cp:revision>46</cp:revision>
  <dcterms:created xsi:type="dcterms:W3CDTF">2024-05-28T12:38:32Z</dcterms:created>
  <dcterms:modified xsi:type="dcterms:W3CDTF">2024-06-18T07:15:20Z</dcterms:modified>
</cp:coreProperties>
</file>