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01" r:id="rId1"/>
  </p:sldMasterIdLst>
  <p:notesMasterIdLst>
    <p:notesMasterId r:id="rId50"/>
  </p:notesMasterIdLst>
  <p:sldIdLst>
    <p:sldId id="256" r:id="rId2"/>
    <p:sldId id="257" r:id="rId3"/>
    <p:sldId id="298" r:id="rId4"/>
    <p:sldId id="299" r:id="rId5"/>
    <p:sldId id="300" r:id="rId6"/>
    <p:sldId id="258" r:id="rId7"/>
    <p:sldId id="301" r:id="rId8"/>
    <p:sldId id="302" r:id="rId9"/>
    <p:sldId id="262" r:id="rId10"/>
    <p:sldId id="307" r:id="rId11"/>
    <p:sldId id="303" r:id="rId12"/>
    <p:sldId id="305" r:id="rId13"/>
    <p:sldId id="304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306" r:id="rId4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5CC"/>
    <a:srgbClr val="89CCFF"/>
    <a:srgbClr val="C9E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8BD67E-AF2F-474F-9AF7-DC159D1CEE27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4D08FC-29C4-46A5-B6BE-DAE8E0915A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4D08FC-29C4-46A5-B6BE-DAE8E0915A67}" type="slidenum">
              <a:rPr lang="en-IN" smtClean="0"/>
              <a:t>41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0313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0B9B4-2C3F-4AD4-99BD-7C5EAB49E85C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63CC-EEAD-4F8D-917D-6148F788DF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4578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0B9B4-2C3F-4AD4-99BD-7C5EAB49E85C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63CC-EEAD-4F8D-917D-6148F788DF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0458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0B9B4-2C3F-4AD4-99BD-7C5EAB49E85C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63CC-EEAD-4F8D-917D-6148F788DF48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802429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0B9B4-2C3F-4AD4-99BD-7C5EAB49E85C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63CC-EEAD-4F8D-917D-6148F788DF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89151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0B9B4-2C3F-4AD4-99BD-7C5EAB49E85C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63CC-EEAD-4F8D-917D-6148F788DF48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716979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0B9B4-2C3F-4AD4-99BD-7C5EAB49E85C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63CC-EEAD-4F8D-917D-6148F788DF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13007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0B9B4-2C3F-4AD4-99BD-7C5EAB49E85C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63CC-EEAD-4F8D-917D-6148F788DF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9420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0B9B4-2C3F-4AD4-99BD-7C5EAB49E85C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63CC-EEAD-4F8D-917D-6148F788DF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695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0B9B4-2C3F-4AD4-99BD-7C5EAB49E85C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63CC-EEAD-4F8D-917D-6148F788DF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3214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0B9B4-2C3F-4AD4-99BD-7C5EAB49E85C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63CC-EEAD-4F8D-917D-6148F788DF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282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0B9B4-2C3F-4AD4-99BD-7C5EAB49E85C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63CC-EEAD-4F8D-917D-6148F788DF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910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0B9B4-2C3F-4AD4-99BD-7C5EAB49E85C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63CC-EEAD-4F8D-917D-6148F788DF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9001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0B9B4-2C3F-4AD4-99BD-7C5EAB49E85C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63CC-EEAD-4F8D-917D-6148F788DF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9349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0B9B4-2C3F-4AD4-99BD-7C5EAB49E85C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63CC-EEAD-4F8D-917D-6148F788DF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813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0B9B4-2C3F-4AD4-99BD-7C5EAB49E85C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63CC-EEAD-4F8D-917D-6148F788DF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6438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0B9B4-2C3F-4AD4-99BD-7C5EAB49E85C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63CC-EEAD-4F8D-917D-6148F788DF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0285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0B9B4-2C3F-4AD4-99BD-7C5EAB49E85C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72863CC-EEAD-4F8D-917D-6148F788DF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9474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2" r:id="rId1"/>
    <p:sldLayoutId id="2147484103" r:id="rId2"/>
    <p:sldLayoutId id="2147484104" r:id="rId3"/>
    <p:sldLayoutId id="2147484105" r:id="rId4"/>
    <p:sldLayoutId id="2147484106" r:id="rId5"/>
    <p:sldLayoutId id="2147484107" r:id="rId6"/>
    <p:sldLayoutId id="2147484108" r:id="rId7"/>
    <p:sldLayoutId id="2147484109" r:id="rId8"/>
    <p:sldLayoutId id="2147484110" r:id="rId9"/>
    <p:sldLayoutId id="2147484111" r:id="rId10"/>
    <p:sldLayoutId id="2147484112" r:id="rId11"/>
    <p:sldLayoutId id="2147484113" r:id="rId12"/>
    <p:sldLayoutId id="2147484114" r:id="rId13"/>
    <p:sldLayoutId id="2147484115" r:id="rId14"/>
    <p:sldLayoutId id="2147484116" r:id="rId15"/>
    <p:sldLayoutId id="214748411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C44AA-3A7F-76CC-5F97-03232CEDEE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949" y="1877960"/>
            <a:ext cx="9291484" cy="2212204"/>
          </a:xfrm>
        </p:spPr>
        <p:txBody>
          <a:bodyPr>
            <a:noAutofit/>
          </a:bodyPr>
          <a:lstStyle/>
          <a:p>
            <a:pPr algn="ctr"/>
            <a:r>
              <a:rPr lang="en-US" sz="6600" b="1" dirty="0">
                <a:latin typeface="Arial Black" panose="020B0A04020102020204" pitchFamily="34" charset="0"/>
              </a:rPr>
              <a:t>My SQL – Loan Customer Analysis </a:t>
            </a:r>
            <a:endParaRPr lang="en-IN" sz="6600" b="1" dirty="0"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58EE21-A5F4-AB6C-0434-FC5E7BF921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3726426"/>
            <a:ext cx="7766936" cy="831371"/>
          </a:xfrm>
        </p:spPr>
        <p:txBody>
          <a:bodyPr>
            <a:noAutofit/>
          </a:bodyPr>
          <a:lstStyle/>
          <a:p>
            <a:endParaRPr lang="en-US" sz="2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US" sz="2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~Presented by Dharun Rajesh M</a:t>
            </a:r>
            <a:endParaRPr lang="en-IN" sz="2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0856872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6B43CA6-F079-7459-1766-0F4194E0A19F}"/>
              </a:ext>
            </a:extLst>
          </p:cNvPr>
          <p:cNvSpPr/>
          <p:nvPr/>
        </p:nvSpPr>
        <p:spPr>
          <a:xfrm>
            <a:off x="293876" y="2812028"/>
            <a:ext cx="1987208" cy="914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8AE3C018-6514-E279-EC2B-CD1BA7E93DAF}"/>
              </a:ext>
            </a:extLst>
          </p:cNvPr>
          <p:cNvSpPr txBox="1">
            <a:spLocks/>
          </p:cNvSpPr>
          <p:nvPr/>
        </p:nvSpPr>
        <p:spPr>
          <a:xfrm>
            <a:off x="382366" y="3045493"/>
            <a:ext cx="1879053" cy="50395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b="1" dirty="0">
                <a:solidFill>
                  <a:schemeClr val="tx1"/>
                </a:solidFill>
              </a:rPr>
              <a:t>SQL Data Types</a:t>
            </a:r>
            <a:endParaRPr lang="en-IN" b="1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F81B4EE-8EDA-4DF3-6410-EC7E60741508}"/>
              </a:ext>
            </a:extLst>
          </p:cNvPr>
          <p:cNvCxnSpPr>
            <a:stCxn id="3" idx="3"/>
          </p:cNvCxnSpPr>
          <p:nvPr/>
        </p:nvCxnSpPr>
        <p:spPr>
          <a:xfrm flipV="1">
            <a:off x="2261419" y="1248697"/>
            <a:ext cx="1209368" cy="2048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2CEE81B1-631A-E67C-347C-4C8434BEFE23}"/>
              </a:ext>
            </a:extLst>
          </p:cNvPr>
          <p:cNvSpPr/>
          <p:nvPr/>
        </p:nvSpPr>
        <p:spPr>
          <a:xfrm>
            <a:off x="3470787" y="894734"/>
            <a:ext cx="2113936" cy="6194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Numeric 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15AF5E-7922-22EE-4131-43F1BA5E3C81}"/>
              </a:ext>
            </a:extLst>
          </p:cNvPr>
          <p:cNvSpPr/>
          <p:nvPr/>
        </p:nvSpPr>
        <p:spPr>
          <a:xfrm>
            <a:off x="3470787" y="5321759"/>
            <a:ext cx="2113936" cy="6194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Miscellaneous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7BFFF1-AB20-7B93-E897-9E01D7D12EB8}"/>
              </a:ext>
            </a:extLst>
          </p:cNvPr>
          <p:cNvSpPr/>
          <p:nvPr/>
        </p:nvSpPr>
        <p:spPr>
          <a:xfrm>
            <a:off x="3470787" y="2665545"/>
            <a:ext cx="2113936" cy="6194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Character / String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B2DFC8-86BA-1733-610D-E419E5BC4B5F}"/>
              </a:ext>
            </a:extLst>
          </p:cNvPr>
          <p:cNvSpPr/>
          <p:nvPr/>
        </p:nvSpPr>
        <p:spPr>
          <a:xfrm>
            <a:off x="3470787" y="3550950"/>
            <a:ext cx="2113936" cy="6194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Unicode character / String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05854F-EF75-93D4-E064-640F6872C21B}"/>
              </a:ext>
            </a:extLst>
          </p:cNvPr>
          <p:cNvSpPr/>
          <p:nvPr/>
        </p:nvSpPr>
        <p:spPr>
          <a:xfrm>
            <a:off x="3470787" y="4436355"/>
            <a:ext cx="2113936" cy="6194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Binary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1B1588-76C5-000A-2D8D-F45688D43E36}"/>
              </a:ext>
            </a:extLst>
          </p:cNvPr>
          <p:cNvSpPr/>
          <p:nvPr/>
        </p:nvSpPr>
        <p:spPr>
          <a:xfrm>
            <a:off x="3470787" y="1780140"/>
            <a:ext cx="2113936" cy="6194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Date / Time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036D28E-C15A-BBEC-0CB7-8A0328CB8C0F}"/>
              </a:ext>
            </a:extLst>
          </p:cNvPr>
          <p:cNvCxnSpPr>
            <a:stCxn id="2" idx="3"/>
            <a:endCxn id="11" idx="1"/>
          </p:cNvCxnSpPr>
          <p:nvPr/>
        </p:nvCxnSpPr>
        <p:spPr>
          <a:xfrm flipV="1">
            <a:off x="2281084" y="2089857"/>
            <a:ext cx="1189703" cy="1179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38E08BC-A529-9473-EDD4-8D7B51EDF29C}"/>
              </a:ext>
            </a:extLst>
          </p:cNvPr>
          <p:cNvCxnSpPr>
            <a:stCxn id="2" idx="3"/>
            <a:endCxn id="8" idx="1"/>
          </p:cNvCxnSpPr>
          <p:nvPr/>
        </p:nvCxnSpPr>
        <p:spPr>
          <a:xfrm flipV="1">
            <a:off x="2281084" y="2975262"/>
            <a:ext cx="1189703" cy="293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B6C60A0-711F-4578-55EF-46B6134B64E6}"/>
              </a:ext>
            </a:extLst>
          </p:cNvPr>
          <p:cNvCxnSpPr>
            <a:stCxn id="2" idx="3"/>
            <a:endCxn id="9" idx="1"/>
          </p:cNvCxnSpPr>
          <p:nvPr/>
        </p:nvCxnSpPr>
        <p:spPr>
          <a:xfrm>
            <a:off x="2281084" y="3269228"/>
            <a:ext cx="1189703" cy="591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E50F273-B4A5-5BE4-D871-C23837F2AF4D}"/>
              </a:ext>
            </a:extLst>
          </p:cNvPr>
          <p:cNvCxnSpPr>
            <a:stCxn id="2" idx="3"/>
            <a:endCxn id="10" idx="1"/>
          </p:cNvCxnSpPr>
          <p:nvPr/>
        </p:nvCxnSpPr>
        <p:spPr>
          <a:xfrm>
            <a:off x="2281084" y="3269228"/>
            <a:ext cx="1189703" cy="1476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C33F62E-1C81-C994-F261-3B49C99FA201}"/>
              </a:ext>
            </a:extLst>
          </p:cNvPr>
          <p:cNvCxnSpPr>
            <a:stCxn id="3" idx="3"/>
            <a:endCxn id="7" idx="1"/>
          </p:cNvCxnSpPr>
          <p:nvPr/>
        </p:nvCxnSpPr>
        <p:spPr>
          <a:xfrm>
            <a:off x="2261419" y="3297470"/>
            <a:ext cx="1209368" cy="2334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6118CB30-8AF9-51E9-50EC-D385E94EB0CE}"/>
              </a:ext>
            </a:extLst>
          </p:cNvPr>
          <p:cNvSpPr/>
          <p:nvPr/>
        </p:nvSpPr>
        <p:spPr>
          <a:xfrm>
            <a:off x="6095999" y="894734"/>
            <a:ext cx="4168878" cy="61943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Bit, </a:t>
            </a:r>
            <a:r>
              <a:rPr lang="en-US" dirty="0" err="1">
                <a:solidFill>
                  <a:schemeClr val="tx1"/>
                </a:solidFill>
              </a:rPr>
              <a:t>tinyint</a:t>
            </a:r>
            <a:r>
              <a:rPr lang="en-US" dirty="0">
                <a:solidFill>
                  <a:schemeClr val="tx1"/>
                </a:solidFill>
              </a:rPr>
              <a:t> , </a:t>
            </a:r>
            <a:r>
              <a:rPr lang="en-US" dirty="0" err="1">
                <a:solidFill>
                  <a:schemeClr val="tx1"/>
                </a:solidFill>
              </a:rPr>
              <a:t>smallint</a:t>
            </a:r>
            <a:r>
              <a:rPr lang="en-US" dirty="0">
                <a:solidFill>
                  <a:schemeClr val="tx1"/>
                </a:solidFill>
              </a:rPr>
              <a:t> , </a:t>
            </a:r>
            <a:r>
              <a:rPr lang="en-US" dirty="0" err="1">
                <a:solidFill>
                  <a:schemeClr val="tx1"/>
                </a:solidFill>
              </a:rPr>
              <a:t>int,bigint</a:t>
            </a:r>
            <a:r>
              <a:rPr lang="en-US" dirty="0">
                <a:solidFill>
                  <a:schemeClr val="tx1"/>
                </a:solidFill>
              </a:rPr>
              <a:t>, decimal, numeric, float, real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BDFD27E-EA82-CEBE-C8B0-3B123D91FE56}"/>
              </a:ext>
            </a:extLst>
          </p:cNvPr>
          <p:cNvSpPr/>
          <p:nvPr/>
        </p:nvSpPr>
        <p:spPr>
          <a:xfrm>
            <a:off x="6095999" y="1780139"/>
            <a:ext cx="4168878" cy="61943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Date, Time, Date time, Timestamp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D876D00-D36A-3628-DFA2-550D237A8427}"/>
              </a:ext>
            </a:extLst>
          </p:cNvPr>
          <p:cNvSpPr/>
          <p:nvPr/>
        </p:nvSpPr>
        <p:spPr>
          <a:xfrm>
            <a:off x="6095999" y="2665544"/>
            <a:ext cx="4168878" cy="61943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Char, Varchar, Varchar(max), Text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09EE1CD-111D-8BB8-56E6-A6A1E8788D64}"/>
              </a:ext>
            </a:extLst>
          </p:cNvPr>
          <p:cNvSpPr/>
          <p:nvPr/>
        </p:nvSpPr>
        <p:spPr>
          <a:xfrm>
            <a:off x="6095999" y="3550949"/>
            <a:ext cx="4168878" cy="61943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Nchar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Nvarchar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Nvarchar</a:t>
            </a:r>
            <a:r>
              <a:rPr lang="en-US" dirty="0">
                <a:solidFill>
                  <a:schemeClr val="tx1"/>
                </a:solidFill>
              </a:rPr>
              <a:t> (max), </a:t>
            </a:r>
            <a:r>
              <a:rPr lang="en-US" dirty="0" err="1">
                <a:solidFill>
                  <a:schemeClr val="tx1"/>
                </a:solidFill>
              </a:rPr>
              <a:t>NText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499F53A-5B3D-B75D-B96D-8CA7EF8B9272}"/>
              </a:ext>
            </a:extLst>
          </p:cNvPr>
          <p:cNvSpPr/>
          <p:nvPr/>
        </p:nvSpPr>
        <p:spPr>
          <a:xfrm>
            <a:off x="6095999" y="4436354"/>
            <a:ext cx="4168878" cy="61943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Binary, </a:t>
            </a:r>
            <a:r>
              <a:rPr lang="en-US" dirty="0" err="1">
                <a:solidFill>
                  <a:schemeClr val="tx1"/>
                </a:solidFill>
              </a:rPr>
              <a:t>Varbinary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Varbinary</a:t>
            </a:r>
            <a:r>
              <a:rPr lang="en-US" dirty="0">
                <a:solidFill>
                  <a:schemeClr val="tx1"/>
                </a:solidFill>
              </a:rPr>
              <a:t> (max), image 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794141C-BA4C-D17B-35F8-9C4A43EA6BA6}"/>
              </a:ext>
            </a:extLst>
          </p:cNvPr>
          <p:cNvSpPr/>
          <p:nvPr/>
        </p:nvSpPr>
        <p:spPr>
          <a:xfrm>
            <a:off x="6095999" y="5321759"/>
            <a:ext cx="4168878" cy="61943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Clob</a:t>
            </a:r>
            <a:r>
              <a:rPr lang="en-US" dirty="0">
                <a:solidFill>
                  <a:schemeClr val="tx1"/>
                </a:solidFill>
              </a:rPr>
              <a:t>, Blob, XML, JSON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A49F61D-1B27-9A37-BBDB-C6CA5897B152}"/>
              </a:ext>
            </a:extLst>
          </p:cNvPr>
          <p:cNvCxnSpPr>
            <a:stCxn id="6" idx="3"/>
            <a:endCxn id="25" idx="1"/>
          </p:cNvCxnSpPr>
          <p:nvPr/>
        </p:nvCxnSpPr>
        <p:spPr>
          <a:xfrm>
            <a:off x="5584723" y="1204451"/>
            <a:ext cx="5112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7FD321C-CDBD-E4D2-9D6E-4969965ECEA7}"/>
              </a:ext>
            </a:extLst>
          </p:cNvPr>
          <p:cNvCxnSpPr>
            <a:stCxn id="11" idx="3"/>
            <a:endCxn id="26" idx="1"/>
          </p:cNvCxnSpPr>
          <p:nvPr/>
        </p:nvCxnSpPr>
        <p:spPr>
          <a:xfrm flipV="1">
            <a:off x="5584723" y="2089856"/>
            <a:ext cx="51127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B6BE461-2FEF-7C38-4CE5-957D78225C48}"/>
              </a:ext>
            </a:extLst>
          </p:cNvPr>
          <p:cNvCxnSpPr>
            <a:stCxn id="8" idx="3"/>
            <a:endCxn id="27" idx="1"/>
          </p:cNvCxnSpPr>
          <p:nvPr/>
        </p:nvCxnSpPr>
        <p:spPr>
          <a:xfrm flipV="1">
            <a:off x="5584723" y="2975261"/>
            <a:ext cx="51127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B37A822-C8BE-22B3-A325-311A3A8AB3F4}"/>
              </a:ext>
            </a:extLst>
          </p:cNvPr>
          <p:cNvCxnSpPr>
            <a:stCxn id="9" idx="3"/>
            <a:endCxn id="28" idx="1"/>
          </p:cNvCxnSpPr>
          <p:nvPr/>
        </p:nvCxnSpPr>
        <p:spPr>
          <a:xfrm flipV="1">
            <a:off x="5584723" y="3860666"/>
            <a:ext cx="51127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7F54739-C694-7E9C-B690-E565A176BD5D}"/>
              </a:ext>
            </a:extLst>
          </p:cNvPr>
          <p:cNvCxnSpPr>
            <a:stCxn id="10" idx="3"/>
            <a:endCxn id="29" idx="1"/>
          </p:cNvCxnSpPr>
          <p:nvPr/>
        </p:nvCxnSpPr>
        <p:spPr>
          <a:xfrm flipV="1">
            <a:off x="5584723" y="4746071"/>
            <a:ext cx="51127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A14E394-8076-A235-900B-7AA53D2D0C63}"/>
              </a:ext>
            </a:extLst>
          </p:cNvPr>
          <p:cNvCxnSpPr>
            <a:stCxn id="7" idx="3"/>
            <a:endCxn id="30" idx="1"/>
          </p:cNvCxnSpPr>
          <p:nvPr/>
        </p:nvCxnSpPr>
        <p:spPr>
          <a:xfrm>
            <a:off x="5584723" y="5631476"/>
            <a:ext cx="5112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671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25B97-C9DE-96C6-B932-908848367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8426"/>
          </a:xfrm>
        </p:spPr>
        <p:txBody>
          <a:bodyPr/>
          <a:lstStyle/>
          <a:p>
            <a:r>
              <a:rPr lang="en-US" b="1" dirty="0">
                <a:latin typeface="Arial Narrow" panose="020B0606020202030204" pitchFamily="34" charset="0"/>
              </a:rPr>
              <a:t>Difference between DBMS and RDBMS</a:t>
            </a:r>
            <a:endParaRPr lang="en-IN" b="1" dirty="0">
              <a:latin typeface="Arial Narrow" panose="020B060602020203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5E858A9-CCEB-9E52-4E42-699CF25AAC77}"/>
              </a:ext>
            </a:extLst>
          </p:cNvPr>
          <p:cNvCxnSpPr/>
          <p:nvPr/>
        </p:nvCxnSpPr>
        <p:spPr>
          <a:xfrm>
            <a:off x="1484671" y="2418736"/>
            <a:ext cx="619432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097E0805-305B-8083-BB3B-9F178F7863CE}"/>
              </a:ext>
            </a:extLst>
          </p:cNvPr>
          <p:cNvSpPr/>
          <p:nvPr/>
        </p:nvSpPr>
        <p:spPr>
          <a:xfrm>
            <a:off x="1209387" y="1732962"/>
            <a:ext cx="3864292" cy="73738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DBMS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7C4787D-5526-04A7-5371-D07E49C52902}"/>
              </a:ext>
            </a:extLst>
          </p:cNvPr>
          <p:cNvSpPr/>
          <p:nvPr/>
        </p:nvSpPr>
        <p:spPr>
          <a:xfrm>
            <a:off x="5073678" y="1732962"/>
            <a:ext cx="3755670" cy="7152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RDBMS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173CFD6-A493-4F1D-B6AC-40C3BF474592}"/>
              </a:ext>
            </a:extLst>
          </p:cNvPr>
          <p:cNvSpPr/>
          <p:nvPr/>
        </p:nvSpPr>
        <p:spPr>
          <a:xfrm>
            <a:off x="1209387" y="2448214"/>
            <a:ext cx="3864323" cy="9807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DBMS stands for “Database Management System”.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100ED8F-575B-999B-8BF5-7EA4BB0DCD47}"/>
              </a:ext>
            </a:extLst>
          </p:cNvPr>
          <p:cNvSpPr/>
          <p:nvPr/>
        </p:nvSpPr>
        <p:spPr>
          <a:xfrm>
            <a:off x="5073698" y="2448213"/>
            <a:ext cx="3755670" cy="9807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RDBMS stands for “Relational Database Management System”.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AA5866D-8985-FC16-D764-6E4511C5A92E}"/>
              </a:ext>
            </a:extLst>
          </p:cNvPr>
          <p:cNvSpPr/>
          <p:nvPr/>
        </p:nvSpPr>
        <p:spPr>
          <a:xfrm>
            <a:off x="1209387" y="3428980"/>
            <a:ext cx="3864323" cy="9807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DBMS technology stores the data in the form of files.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EEAE404-DF70-A306-8179-90407A11B53E}"/>
              </a:ext>
            </a:extLst>
          </p:cNvPr>
          <p:cNvSpPr/>
          <p:nvPr/>
        </p:nvSpPr>
        <p:spPr>
          <a:xfrm>
            <a:off x="5073698" y="3428979"/>
            <a:ext cx="3755670" cy="9807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RDBMS stores the data in the form of tables.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C68328-CDAE-C083-0908-0FF6957EF155}"/>
              </a:ext>
            </a:extLst>
          </p:cNvPr>
          <p:cNvSpPr/>
          <p:nvPr/>
        </p:nvSpPr>
        <p:spPr>
          <a:xfrm>
            <a:off x="1209387" y="4323750"/>
            <a:ext cx="3864323" cy="9807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DBMS is designed to handle small amounts of data.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31DFC5D-31F9-775F-FCDB-162D4857C993}"/>
              </a:ext>
            </a:extLst>
          </p:cNvPr>
          <p:cNvSpPr/>
          <p:nvPr/>
        </p:nvSpPr>
        <p:spPr>
          <a:xfrm>
            <a:off x="5073699" y="4323749"/>
            <a:ext cx="3755670" cy="9807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RDBMS is designed to deal with vast amount of data.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60A7C91-920A-4CCB-FFB0-61D76EB1F6A2}"/>
              </a:ext>
            </a:extLst>
          </p:cNvPr>
          <p:cNvSpPr/>
          <p:nvPr/>
        </p:nvSpPr>
        <p:spPr>
          <a:xfrm>
            <a:off x="1209387" y="5304515"/>
            <a:ext cx="3864323" cy="9807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DBMS provides support only for a single user at a time.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F8EAE2E-66F2-AADC-D1D6-4B567747D3EC}"/>
              </a:ext>
            </a:extLst>
          </p:cNvPr>
          <p:cNvSpPr/>
          <p:nvPr/>
        </p:nvSpPr>
        <p:spPr>
          <a:xfrm>
            <a:off x="5073678" y="5304514"/>
            <a:ext cx="3755670" cy="9807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RDBMS provides support for multiple users at a time.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1941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25B97-C9DE-96C6-B932-908848367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8993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Arial Narrow" panose="020B0606020202030204" pitchFamily="34" charset="0"/>
              </a:rPr>
              <a:t>Triggers in SQL</a:t>
            </a:r>
            <a:endParaRPr lang="en-IN" b="1" dirty="0">
              <a:latin typeface="Arial Narrow" panose="020B060602020203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768E326-04AB-A68B-CF9D-C422C7EA11C6}"/>
              </a:ext>
            </a:extLst>
          </p:cNvPr>
          <p:cNvSpPr/>
          <p:nvPr/>
        </p:nvSpPr>
        <p:spPr>
          <a:xfrm>
            <a:off x="1592827" y="2015611"/>
            <a:ext cx="2231922" cy="471948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APPLICATION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474BB048-81CA-469E-49D1-8F77246CDE73}"/>
              </a:ext>
            </a:extLst>
          </p:cNvPr>
          <p:cNvSpPr/>
          <p:nvPr/>
        </p:nvSpPr>
        <p:spPr>
          <a:xfrm>
            <a:off x="2507226" y="2654713"/>
            <a:ext cx="324464" cy="1120873"/>
          </a:xfrm>
          <a:prstGeom prst="downArrow">
            <a:avLst/>
          </a:prstGeom>
          <a:solidFill>
            <a:srgbClr val="C9E8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009C6-6ED3-2ADE-9D97-21229B464583}"/>
              </a:ext>
            </a:extLst>
          </p:cNvPr>
          <p:cNvSpPr/>
          <p:nvPr/>
        </p:nvSpPr>
        <p:spPr>
          <a:xfrm>
            <a:off x="1592827" y="3942738"/>
            <a:ext cx="2231922" cy="2197510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  <a:effectLst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Table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C3DF5D09-EB27-19EA-E1E9-59088089B211}"/>
              </a:ext>
            </a:extLst>
          </p:cNvPr>
          <p:cNvSpPr/>
          <p:nvPr/>
        </p:nvSpPr>
        <p:spPr>
          <a:xfrm>
            <a:off x="4168877" y="4129550"/>
            <a:ext cx="1081549" cy="314632"/>
          </a:xfrm>
          <a:prstGeom prst="rightArrow">
            <a:avLst/>
          </a:prstGeom>
          <a:solidFill>
            <a:srgbClr val="C9E8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8EEB6C27-B0F7-592A-0229-0BD2CD974353}"/>
              </a:ext>
            </a:extLst>
          </p:cNvPr>
          <p:cNvSpPr/>
          <p:nvPr/>
        </p:nvSpPr>
        <p:spPr>
          <a:xfrm>
            <a:off x="4168876" y="4825185"/>
            <a:ext cx="1081549" cy="314632"/>
          </a:xfrm>
          <a:prstGeom prst="rightArrow">
            <a:avLst/>
          </a:prstGeom>
          <a:solidFill>
            <a:srgbClr val="C9E8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67B1D8A9-D061-B409-380D-BF543B97135E}"/>
              </a:ext>
            </a:extLst>
          </p:cNvPr>
          <p:cNvSpPr/>
          <p:nvPr/>
        </p:nvSpPr>
        <p:spPr>
          <a:xfrm>
            <a:off x="4168877" y="5486402"/>
            <a:ext cx="1081549" cy="314632"/>
          </a:xfrm>
          <a:prstGeom prst="rightArrow">
            <a:avLst/>
          </a:prstGeom>
          <a:solidFill>
            <a:srgbClr val="C9E8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473AE7E-02BF-383E-2EF8-E33900EAC6A6}"/>
              </a:ext>
            </a:extLst>
          </p:cNvPr>
          <p:cNvSpPr/>
          <p:nvPr/>
        </p:nvSpPr>
        <p:spPr>
          <a:xfrm>
            <a:off x="5742039" y="4080387"/>
            <a:ext cx="2074606" cy="383459"/>
          </a:xfrm>
          <a:prstGeom prst="rect">
            <a:avLst/>
          </a:prstGeom>
          <a:solidFill>
            <a:srgbClr val="C9E8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INSERT TRIGGER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AED355F-BDEA-8004-D46C-0D8C70C458B7}"/>
              </a:ext>
            </a:extLst>
          </p:cNvPr>
          <p:cNvSpPr/>
          <p:nvPr/>
        </p:nvSpPr>
        <p:spPr>
          <a:xfrm>
            <a:off x="5742039" y="4785854"/>
            <a:ext cx="2074606" cy="3834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UPDATE TRIGGER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2CF0249-C4E9-BCC1-438B-228E30488B47}"/>
              </a:ext>
            </a:extLst>
          </p:cNvPr>
          <p:cNvSpPr/>
          <p:nvPr/>
        </p:nvSpPr>
        <p:spPr>
          <a:xfrm>
            <a:off x="5742039" y="5437240"/>
            <a:ext cx="2074606" cy="383459"/>
          </a:xfrm>
          <a:prstGeom prst="rect">
            <a:avLst/>
          </a:prstGeom>
          <a:solidFill>
            <a:srgbClr val="C9E8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DELETE TRIGGER</a:t>
            </a:r>
            <a:endParaRPr lang="en-IN" dirty="0">
              <a:solidFill>
                <a:srgbClr val="0070C0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C35334E-DAF0-8085-CF99-9EB9829A7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317955"/>
            <a:ext cx="1322852" cy="1491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892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25B97-C9DE-96C6-B932-908848367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6245"/>
          </a:xfrm>
        </p:spPr>
        <p:txBody>
          <a:bodyPr/>
          <a:lstStyle/>
          <a:p>
            <a:r>
              <a:rPr lang="en-US" b="1" dirty="0">
                <a:latin typeface="Arial Narrow" panose="020B0606020202030204" pitchFamily="34" charset="0"/>
              </a:rPr>
              <a:t>SQL Server Stored Procedure</a:t>
            </a:r>
            <a:endParaRPr lang="en-IN" b="1" dirty="0">
              <a:latin typeface="Arial Narrow" panose="020B0606020202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71A5D6-C205-ABE9-2957-83F7C71F0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987" y="1963648"/>
            <a:ext cx="2476316" cy="397791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46EFE0C-78EE-9076-D00B-498AF8D49CE9}"/>
              </a:ext>
            </a:extLst>
          </p:cNvPr>
          <p:cNvSpPr/>
          <p:nvPr/>
        </p:nvSpPr>
        <p:spPr>
          <a:xfrm>
            <a:off x="4768043" y="5191431"/>
            <a:ext cx="1051506" cy="3539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Data</a:t>
            </a:r>
            <a:endParaRPr lang="en-IN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9BA0C85-7601-CF85-DEE0-0FC827799E85}"/>
              </a:ext>
            </a:extLst>
          </p:cNvPr>
          <p:cNvSpPr/>
          <p:nvPr/>
        </p:nvSpPr>
        <p:spPr>
          <a:xfrm>
            <a:off x="4119716" y="3952604"/>
            <a:ext cx="2369574" cy="206441"/>
          </a:xfrm>
          <a:prstGeom prst="rightArrow">
            <a:avLst/>
          </a:prstGeom>
          <a:solidFill>
            <a:srgbClr val="0075C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5BC68620-50E0-4A54-98C4-6F24F07B59B0}"/>
              </a:ext>
            </a:extLst>
          </p:cNvPr>
          <p:cNvSpPr/>
          <p:nvPr/>
        </p:nvSpPr>
        <p:spPr>
          <a:xfrm>
            <a:off x="4119716" y="4935794"/>
            <a:ext cx="2369574" cy="206441"/>
          </a:xfrm>
          <a:prstGeom prst="leftArrow">
            <a:avLst/>
          </a:prstGeom>
          <a:solidFill>
            <a:srgbClr val="0075C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C443AB-2F80-4374-8612-54C3090D6692}"/>
              </a:ext>
            </a:extLst>
          </p:cNvPr>
          <p:cNvSpPr/>
          <p:nvPr/>
        </p:nvSpPr>
        <p:spPr>
          <a:xfrm>
            <a:off x="4532943" y="3598642"/>
            <a:ext cx="1533560" cy="3539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SQL Statement</a:t>
            </a:r>
            <a:endParaRPr lang="en-IN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EB5AF36-184E-BACA-9F03-ADA0664D2F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8611" y="3264310"/>
            <a:ext cx="2125391" cy="236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928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DF623-85C0-C96B-AA28-C59277E65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Create Database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CFBE4-DE89-35CE-F0F3-DE09AC18A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95118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Create</a:t>
            </a:r>
            <a:r>
              <a:rPr lang="en-US" sz="2400" b="1" dirty="0"/>
              <a:t>:</a:t>
            </a:r>
          </a:p>
          <a:p>
            <a:pPr marL="0" indent="0">
              <a:buNone/>
            </a:pPr>
            <a:r>
              <a:rPr lang="en-US" sz="2400" b="1" dirty="0"/>
              <a:t>	</a:t>
            </a:r>
            <a:r>
              <a:rPr lang="en-US" dirty="0"/>
              <a:t>This command is used to create database or table.</a:t>
            </a:r>
          </a:p>
          <a:p>
            <a:pPr marL="0" indent="0">
              <a:buNone/>
            </a:pPr>
            <a:r>
              <a:rPr lang="en-US" sz="2000" b="1" dirty="0"/>
              <a:t>Syntax for Database creation:</a:t>
            </a:r>
          </a:p>
          <a:p>
            <a:pPr marL="0" indent="0">
              <a:buNone/>
            </a:pPr>
            <a:r>
              <a:rPr lang="en-US" sz="2400" b="1" dirty="0"/>
              <a:t>	</a:t>
            </a:r>
            <a:r>
              <a:rPr lang="en-US" dirty="0"/>
              <a:t>Create database </a:t>
            </a:r>
            <a:r>
              <a:rPr lang="en-US" dirty="0" err="1"/>
              <a:t>database_name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sz="2000" b="1" dirty="0"/>
              <a:t>Query:</a:t>
            </a:r>
          </a:p>
          <a:p>
            <a:pPr marL="0" indent="0">
              <a:buNone/>
            </a:pPr>
            <a:r>
              <a:rPr lang="en-US" sz="2400" b="1" dirty="0"/>
              <a:t>	</a:t>
            </a:r>
            <a:r>
              <a:rPr lang="en-US" dirty="0"/>
              <a:t>	Create database Project_1;</a:t>
            </a: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	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11856921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63B5F-A9BA-C332-334B-5B2A53C56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8258"/>
          </a:xfrm>
        </p:spPr>
        <p:txBody>
          <a:bodyPr/>
          <a:lstStyle/>
          <a:p>
            <a:r>
              <a:rPr lang="en-US" dirty="0"/>
              <a:t>To Create Table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51ED6-BE63-B829-7596-3B54703E8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96181"/>
            <a:ext cx="8596668" cy="4645181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Syntax for Table creation:</a:t>
            </a:r>
          </a:p>
          <a:p>
            <a:pPr marL="0" indent="0">
              <a:buNone/>
            </a:pPr>
            <a:r>
              <a:rPr lang="en-US" sz="2400" b="1" dirty="0"/>
              <a:t>	</a:t>
            </a:r>
            <a:r>
              <a:rPr lang="en-US" dirty="0"/>
              <a:t>Create table </a:t>
            </a:r>
            <a:r>
              <a:rPr lang="en-US" dirty="0" err="1"/>
              <a:t>table_name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sz="2400" b="1" dirty="0"/>
              <a:t>Query:</a:t>
            </a:r>
          </a:p>
          <a:p>
            <a:pPr marL="0" indent="0">
              <a:buNone/>
            </a:pPr>
            <a:r>
              <a:rPr lang="en-US" sz="2400" b="1" dirty="0"/>
              <a:t>	</a:t>
            </a:r>
            <a:r>
              <a:rPr lang="en-US" sz="2000" b="1" dirty="0"/>
              <a:t>Table 1:</a:t>
            </a:r>
          </a:p>
          <a:p>
            <a:pPr marL="0" indent="0">
              <a:buNone/>
            </a:pPr>
            <a:r>
              <a:rPr lang="en-IN" dirty="0"/>
              <a:t>		</a:t>
            </a:r>
            <a:r>
              <a:rPr lang="en-US" dirty="0"/>
              <a:t>Create table Loan_status2 (</a:t>
            </a:r>
            <a:r>
              <a:rPr lang="en-US" dirty="0" err="1"/>
              <a:t>Loan_id</a:t>
            </a:r>
            <a:r>
              <a:rPr lang="en-US" dirty="0"/>
              <a:t> varchar(45), </a:t>
            </a:r>
            <a:r>
              <a:rPr lang="en-US" dirty="0" err="1"/>
              <a:t>Customer_id</a:t>
            </a:r>
            <a:r>
              <a:rPr lang="en-US" dirty="0"/>
              <a:t> varchar(30), </a:t>
            </a:r>
            <a:r>
              <a:rPr lang="en-US" dirty="0" err="1"/>
              <a:t>Loan_amount</a:t>
            </a:r>
            <a:r>
              <a:rPr lang="en-US" dirty="0"/>
              <a:t> varchar(100), </a:t>
            </a:r>
            <a:r>
              <a:rPr lang="en-US" dirty="0" err="1"/>
              <a:t>Loan_amount_term</a:t>
            </a:r>
            <a:r>
              <a:rPr lang="en-US" dirty="0"/>
              <a:t> int, </a:t>
            </a:r>
            <a:r>
              <a:rPr lang="en-US" dirty="0" err="1"/>
              <a:t>Cibil_score</a:t>
            </a:r>
            <a:r>
              <a:rPr lang="en-US" dirty="0"/>
              <a:t> int, primary key (</a:t>
            </a:r>
            <a:r>
              <a:rPr lang="en-US" dirty="0" err="1"/>
              <a:t>loan_id</a:t>
            </a:r>
            <a:r>
              <a:rPr lang="en-US" dirty="0"/>
              <a:t>));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1800" b="1" dirty="0"/>
              <a:t>Table 2:</a:t>
            </a:r>
          </a:p>
          <a:p>
            <a:pPr marL="0" indent="0">
              <a:buNone/>
            </a:pPr>
            <a:r>
              <a:rPr lang="en-US" b="1" dirty="0"/>
              <a:t>		</a:t>
            </a:r>
            <a:r>
              <a:rPr lang="en-US" dirty="0"/>
              <a:t>Create table Remarks_update1 (</a:t>
            </a:r>
            <a:r>
              <a:rPr lang="en-US" dirty="0" err="1"/>
              <a:t>Loan_id</a:t>
            </a:r>
            <a:r>
              <a:rPr lang="en-US" dirty="0"/>
              <a:t> varchar(45), </a:t>
            </a:r>
            <a:r>
              <a:rPr lang="en-US" dirty="0" err="1"/>
              <a:t>Loan_amount</a:t>
            </a:r>
            <a:r>
              <a:rPr lang="en-US" dirty="0"/>
              <a:t> int, </a:t>
            </a:r>
            <a:r>
              <a:rPr lang="en-US" dirty="0" err="1"/>
              <a:t>Cibil_score</a:t>
            </a:r>
            <a:r>
              <a:rPr lang="en-US" dirty="0"/>
              <a:t> int, </a:t>
            </a:r>
            <a:r>
              <a:rPr lang="en-US" dirty="0" err="1"/>
              <a:t>Cibil_score_status</a:t>
            </a:r>
            <a:r>
              <a:rPr lang="en-US" dirty="0"/>
              <a:t> varchar(100), primary key (</a:t>
            </a:r>
            <a:r>
              <a:rPr lang="en-US" dirty="0" err="1"/>
              <a:t>loan_id</a:t>
            </a:r>
            <a:r>
              <a:rPr lang="en-US" dirty="0"/>
              <a:t>));</a:t>
            </a:r>
            <a:br>
              <a:rPr lang="en-US" dirty="0"/>
            </a:br>
            <a:r>
              <a:rPr lang="en-US" dirty="0"/>
              <a:t>alter table remarks_update1 modify </a:t>
            </a:r>
            <a:r>
              <a:rPr lang="en-US" dirty="0" err="1"/>
              <a:t>loan_amount</a:t>
            </a:r>
            <a:r>
              <a:rPr lang="en-US" dirty="0"/>
              <a:t> varchar(100);</a:t>
            </a:r>
            <a:endParaRPr lang="en-US" sz="18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01904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8BED3-0D8D-E85A-20AF-0240E616F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55406"/>
          </a:xfrm>
        </p:spPr>
        <p:txBody>
          <a:bodyPr/>
          <a:lstStyle/>
          <a:p>
            <a:r>
              <a:rPr lang="en-US" dirty="0"/>
              <a:t>Trigger creation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CC02A-65F8-0E67-D24A-BBA455CB2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00149"/>
            <a:ext cx="8596668" cy="4997296"/>
          </a:xfrm>
        </p:spPr>
        <p:txBody>
          <a:bodyPr/>
          <a:lstStyle/>
          <a:p>
            <a:pPr marL="0" indent="0">
              <a:buNone/>
            </a:pPr>
            <a:r>
              <a:rPr lang="en-IN" sz="2400" b="1" dirty="0"/>
              <a:t>To create trigger on loan_status2 (Timing – after insert)</a:t>
            </a:r>
          </a:p>
          <a:p>
            <a:pPr marL="0" indent="0">
              <a:buNone/>
            </a:pPr>
            <a:r>
              <a:rPr lang="en-IN" dirty="0"/>
              <a:t>Delimiter $$</a:t>
            </a:r>
            <a:br>
              <a:rPr lang="en-IN" dirty="0"/>
            </a:br>
            <a:r>
              <a:rPr lang="en-IN" dirty="0"/>
              <a:t>create trigger remarks1 after insert on loan_status2 for each row</a:t>
            </a:r>
            <a:br>
              <a:rPr lang="en-IN" dirty="0"/>
            </a:br>
            <a:r>
              <a:rPr lang="en-IN" dirty="0"/>
              <a:t>begin</a:t>
            </a:r>
            <a:br>
              <a:rPr lang="en-IN" dirty="0"/>
            </a:br>
            <a:r>
              <a:rPr lang="en-IN" dirty="0"/>
              <a:t>if </a:t>
            </a:r>
            <a:r>
              <a:rPr lang="en-IN" dirty="0" err="1"/>
              <a:t>new.cibil_score</a:t>
            </a:r>
            <a:r>
              <a:rPr lang="en-IN" dirty="0"/>
              <a:t> &gt;900 then insert into remarks_update1 values </a:t>
            </a:r>
            <a:br>
              <a:rPr lang="en-IN" dirty="0"/>
            </a:br>
            <a:r>
              <a:rPr lang="en-IN" dirty="0"/>
              <a:t>(</a:t>
            </a:r>
            <a:r>
              <a:rPr lang="en-IN" dirty="0" err="1"/>
              <a:t>new.loan_id</a:t>
            </a:r>
            <a:r>
              <a:rPr lang="en-IN" dirty="0"/>
              <a:t>, </a:t>
            </a:r>
            <a:r>
              <a:rPr lang="en-IN" dirty="0" err="1"/>
              <a:t>new.loan_amount</a:t>
            </a:r>
            <a:r>
              <a:rPr lang="en-IN" dirty="0"/>
              <a:t>, </a:t>
            </a:r>
            <a:r>
              <a:rPr lang="en-IN" dirty="0" err="1"/>
              <a:t>new.cibil_score</a:t>
            </a:r>
            <a:r>
              <a:rPr lang="en-IN" dirty="0"/>
              <a:t>, '</a:t>
            </a:r>
            <a:r>
              <a:rPr lang="en-IN" dirty="0" err="1"/>
              <a:t>High_cibil_score</a:t>
            </a:r>
            <a:r>
              <a:rPr lang="en-IN" dirty="0"/>
              <a:t>’);</a:t>
            </a:r>
            <a:br>
              <a:rPr lang="en-IN" dirty="0"/>
            </a:br>
            <a:r>
              <a:rPr lang="en-IN" dirty="0"/>
              <a:t>elseif </a:t>
            </a:r>
            <a:r>
              <a:rPr lang="en-IN" dirty="0" err="1"/>
              <a:t>new.cibil_score</a:t>
            </a:r>
            <a:r>
              <a:rPr lang="en-IN" dirty="0"/>
              <a:t> &gt;750 then insert into remarks_update1 values (</a:t>
            </a:r>
            <a:r>
              <a:rPr lang="en-IN" dirty="0" err="1"/>
              <a:t>new.loan_id</a:t>
            </a:r>
            <a:r>
              <a:rPr lang="en-IN" dirty="0"/>
              <a:t>, </a:t>
            </a:r>
            <a:r>
              <a:rPr lang="en-IN" dirty="0" err="1"/>
              <a:t>new.loan_amount</a:t>
            </a:r>
            <a:r>
              <a:rPr lang="en-IN" dirty="0"/>
              <a:t>, </a:t>
            </a:r>
            <a:r>
              <a:rPr lang="en-IN" dirty="0" err="1"/>
              <a:t>new.cibil_score</a:t>
            </a:r>
            <a:r>
              <a:rPr lang="en-IN" dirty="0"/>
              <a:t>, '</a:t>
            </a:r>
            <a:r>
              <a:rPr lang="en-IN" dirty="0" err="1"/>
              <a:t>No_penalty</a:t>
            </a:r>
            <a:r>
              <a:rPr lang="en-IN" dirty="0"/>
              <a:t>’);</a:t>
            </a:r>
            <a:br>
              <a:rPr lang="en-IN" dirty="0"/>
            </a:br>
            <a:r>
              <a:rPr lang="en-IN" dirty="0"/>
              <a:t>elseif </a:t>
            </a:r>
            <a:r>
              <a:rPr lang="en-IN" dirty="0" err="1"/>
              <a:t>new.cibil_score</a:t>
            </a:r>
            <a:r>
              <a:rPr lang="en-IN" dirty="0"/>
              <a:t> &gt;250 then insert into remarks_update1 values (</a:t>
            </a:r>
            <a:r>
              <a:rPr lang="en-IN" dirty="0" err="1"/>
              <a:t>new.loan_id</a:t>
            </a:r>
            <a:r>
              <a:rPr lang="en-IN" dirty="0"/>
              <a:t>, </a:t>
            </a:r>
            <a:r>
              <a:rPr lang="en-IN" dirty="0" err="1"/>
              <a:t>new.loan_amount</a:t>
            </a:r>
            <a:r>
              <a:rPr lang="en-IN" dirty="0"/>
              <a:t>, </a:t>
            </a:r>
            <a:r>
              <a:rPr lang="en-IN" dirty="0" err="1"/>
              <a:t>new.cibil_score</a:t>
            </a:r>
            <a:r>
              <a:rPr lang="en-IN" dirty="0"/>
              <a:t>, '</a:t>
            </a:r>
            <a:r>
              <a:rPr lang="en-IN" dirty="0" err="1"/>
              <a:t>Penalty_customers</a:t>
            </a:r>
            <a:r>
              <a:rPr lang="en-IN" dirty="0"/>
              <a:t>’);</a:t>
            </a:r>
            <a:br>
              <a:rPr lang="en-IN" dirty="0"/>
            </a:br>
            <a:r>
              <a:rPr lang="en-IN" dirty="0"/>
              <a:t>elseif </a:t>
            </a:r>
            <a:r>
              <a:rPr lang="en-IN" dirty="0" err="1"/>
              <a:t>new.cibil_score</a:t>
            </a:r>
            <a:r>
              <a:rPr lang="en-IN" dirty="0"/>
              <a:t> &lt;=0 then insert into remarks_update1 values </a:t>
            </a:r>
            <a:br>
              <a:rPr lang="en-IN" dirty="0"/>
            </a:br>
            <a:r>
              <a:rPr lang="en-IN" dirty="0"/>
              <a:t>(</a:t>
            </a:r>
            <a:r>
              <a:rPr lang="en-IN" dirty="0" err="1"/>
              <a:t>new.loan_id</a:t>
            </a:r>
            <a:r>
              <a:rPr lang="en-IN" dirty="0"/>
              <a:t>, </a:t>
            </a:r>
            <a:r>
              <a:rPr lang="en-IN" dirty="0" err="1"/>
              <a:t>new.loan_amount</a:t>
            </a:r>
            <a:r>
              <a:rPr lang="en-IN" dirty="0"/>
              <a:t>, </a:t>
            </a:r>
            <a:r>
              <a:rPr lang="en-IN" dirty="0" err="1"/>
              <a:t>new.cibil_score</a:t>
            </a:r>
            <a:r>
              <a:rPr lang="en-IN" dirty="0"/>
              <a:t>, '</a:t>
            </a:r>
            <a:r>
              <a:rPr lang="en-IN" dirty="0" err="1"/>
              <a:t>Reject_customers</a:t>
            </a:r>
            <a:r>
              <a:rPr lang="en-IN" dirty="0"/>
              <a:t>(</a:t>
            </a:r>
            <a:r>
              <a:rPr lang="en-IN" dirty="0" err="1"/>
              <a:t>Loan_cannot_apply</a:t>
            </a:r>
            <a:r>
              <a:rPr lang="en-IN" dirty="0"/>
              <a:t>)’);</a:t>
            </a:r>
            <a:br>
              <a:rPr lang="en-IN" dirty="0"/>
            </a:br>
            <a:r>
              <a:rPr lang="en-IN" dirty="0"/>
              <a:t>end if;</a:t>
            </a:r>
            <a:br>
              <a:rPr lang="en-IN" dirty="0"/>
            </a:br>
            <a:r>
              <a:rPr lang="en-IN" dirty="0"/>
              <a:t>end $$</a:t>
            </a:r>
            <a:br>
              <a:rPr lang="en-IN" dirty="0"/>
            </a:br>
            <a:r>
              <a:rPr lang="en-IN" dirty="0"/>
              <a:t>Delimiter ;</a:t>
            </a:r>
          </a:p>
        </p:txBody>
      </p:sp>
    </p:spTree>
    <p:extLst>
      <p:ext uri="{BB962C8B-B14F-4D97-AF65-F5344CB8AC3E}">
        <p14:creationId xmlns:p14="http://schemas.microsoft.com/office/powerpoint/2010/main" val="35985093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E65DD-78C2-9922-0269-3705E0FBA6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19200"/>
            <a:ext cx="8596668" cy="4822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/>
              <a:t>To create trigger on loan_status2 (Timing – before insert)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Delimiter $$</a:t>
            </a:r>
            <a:br>
              <a:rPr lang="en-US" dirty="0"/>
            </a:br>
            <a:r>
              <a:rPr lang="en-US" dirty="0"/>
              <a:t>create trigger </a:t>
            </a:r>
            <a:r>
              <a:rPr lang="en-US" dirty="0" err="1"/>
              <a:t>Loan_check</a:t>
            </a:r>
            <a:r>
              <a:rPr lang="en-US" dirty="0"/>
              <a:t> before insert on loan_status2 for each row</a:t>
            </a:r>
            <a:br>
              <a:rPr lang="en-US" dirty="0"/>
            </a:br>
            <a:r>
              <a:rPr lang="en-US" dirty="0"/>
              <a:t>begin</a:t>
            </a:r>
            <a:br>
              <a:rPr lang="en-US" dirty="0"/>
            </a:br>
            <a:r>
              <a:rPr lang="en-US" dirty="0"/>
              <a:t>if </a:t>
            </a:r>
            <a:r>
              <a:rPr lang="en-US" dirty="0" err="1"/>
              <a:t>new.loan_amount</a:t>
            </a:r>
            <a:r>
              <a:rPr lang="en-US" dirty="0"/>
              <a:t> is null then set </a:t>
            </a:r>
            <a:r>
              <a:rPr lang="en-US" dirty="0" err="1"/>
              <a:t>new.loan_amount</a:t>
            </a:r>
            <a:r>
              <a:rPr lang="en-US" dirty="0"/>
              <a:t> = "</a:t>
            </a:r>
            <a:r>
              <a:rPr lang="en-US" dirty="0" err="1"/>
              <a:t>Loan_still_processing</a:t>
            </a:r>
            <a:r>
              <a:rPr lang="en-US" dirty="0"/>
              <a:t>";</a:t>
            </a:r>
            <a:br>
              <a:rPr lang="en-US" dirty="0"/>
            </a:br>
            <a:r>
              <a:rPr lang="en-US" dirty="0"/>
              <a:t>end if;</a:t>
            </a:r>
            <a:br>
              <a:rPr lang="en-US" dirty="0"/>
            </a:br>
            <a:r>
              <a:rPr lang="en-US" dirty="0"/>
              <a:t>end $$</a:t>
            </a:r>
            <a:br>
              <a:rPr lang="en-US" dirty="0"/>
            </a:br>
            <a:r>
              <a:rPr lang="en-US" dirty="0"/>
              <a:t>delimiter 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94011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4AEB6-B523-E1DE-8C47-B0A6F69F8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5910"/>
          </a:xfrm>
        </p:spPr>
        <p:txBody>
          <a:bodyPr/>
          <a:lstStyle/>
          <a:p>
            <a:r>
              <a:rPr lang="en-US" dirty="0"/>
              <a:t>To insert values into table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098A5-CD09-529D-3824-EA23A4293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35510"/>
            <a:ext cx="8596668" cy="48128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Insert:</a:t>
            </a:r>
          </a:p>
          <a:p>
            <a:pPr marL="0" indent="0">
              <a:buNone/>
            </a:pPr>
            <a:r>
              <a:rPr lang="en-US" sz="2000" b="1" dirty="0"/>
              <a:t>	</a:t>
            </a:r>
            <a:r>
              <a:rPr lang="en-US" dirty="0"/>
              <a:t>This command is used to insert a single or multiple records in a table.</a:t>
            </a:r>
          </a:p>
          <a:p>
            <a:pPr marL="0" indent="0">
              <a:buNone/>
            </a:pPr>
            <a:r>
              <a:rPr lang="en-US" sz="2400" b="1" dirty="0"/>
              <a:t>Syntax: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dirty="0"/>
              <a:t>Insert into (table name) values (value);</a:t>
            </a:r>
          </a:p>
          <a:p>
            <a:pPr marL="0" indent="0">
              <a:buNone/>
            </a:pPr>
            <a:r>
              <a:rPr lang="en-US" sz="2400" b="1" dirty="0"/>
              <a:t>Query: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dirty="0"/>
              <a:t>Insert into loan_status2 values</a:t>
            </a:r>
          </a:p>
          <a:p>
            <a:pPr marL="0" indent="0">
              <a:buNone/>
            </a:pPr>
            <a:r>
              <a:rPr lang="en-US" dirty="0"/>
              <a:t>('LP001002',	'IP43001',	Null, 360, 303),</a:t>
            </a:r>
            <a:br>
              <a:rPr lang="en-US" dirty="0"/>
            </a:br>
            <a:r>
              <a:rPr lang="en-US" dirty="0"/>
              <a:t>('LP001003',	'IP43002',	128,	360,	920),</a:t>
            </a:r>
            <a:br>
              <a:rPr lang="en-US" dirty="0"/>
            </a:br>
            <a:r>
              <a:rPr lang="en-US" dirty="0"/>
              <a:t>('LP001005',	'IP43003',	66,	360,	606),</a:t>
            </a:r>
            <a:br>
              <a:rPr lang="en-US" dirty="0"/>
            </a:br>
            <a:r>
              <a:rPr lang="en-US" dirty="0"/>
              <a:t>('LP001006',	'IP43004',	120,	360,	851),</a:t>
            </a:r>
            <a:br>
              <a:rPr lang="en-US" dirty="0"/>
            </a:br>
            <a:r>
              <a:rPr lang="en-US" dirty="0"/>
              <a:t>('LP001008',	'IP43005',	141,	360,	420),</a:t>
            </a:r>
            <a:br>
              <a:rPr lang="en-US" dirty="0"/>
            </a:br>
            <a:r>
              <a:rPr lang="en-US" dirty="0"/>
              <a:t>('LP001011',	'IP43006',	267,	360,	173),</a:t>
            </a:r>
          </a:p>
          <a:p>
            <a:pPr marL="0" indent="0">
              <a:buNone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0303888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280FA-0032-101E-FB20-CA8C64E36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806245"/>
            <a:ext cx="8596668" cy="5525729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('LP001013',	'IP43007',	95,	360,	650),</a:t>
            </a:r>
            <a:br>
              <a:rPr lang="en-IN" dirty="0"/>
            </a:br>
            <a:r>
              <a:rPr lang="en-IN" dirty="0"/>
              <a:t>('LP001014',	'IP43008',	158,	360,	471),</a:t>
            </a:r>
            <a:br>
              <a:rPr lang="en-IN" dirty="0"/>
            </a:br>
            <a:r>
              <a:rPr lang="en-IN" dirty="0"/>
              <a:t>('LP001018',	'IP43009',	168,	360,	863),</a:t>
            </a:r>
            <a:br>
              <a:rPr lang="en-IN" dirty="0"/>
            </a:br>
            <a:r>
              <a:rPr lang="en-IN" dirty="0"/>
              <a:t>('LP001020',	'IP43010',	349,	360,	730),</a:t>
            </a:r>
            <a:br>
              <a:rPr lang="en-IN" dirty="0"/>
            </a:br>
            <a:r>
              <a:rPr lang="en-IN" dirty="0"/>
              <a:t>('LP001024',	'IP43011',	70,	360,	143),</a:t>
            </a:r>
            <a:br>
              <a:rPr lang="en-IN" dirty="0"/>
            </a:br>
            <a:r>
              <a:rPr lang="en-IN" dirty="0"/>
              <a:t>('LP001027',	'IP43012',	109,	360,	384),</a:t>
            </a:r>
            <a:br>
              <a:rPr lang="en-IN" dirty="0"/>
            </a:br>
            <a:r>
              <a:rPr lang="en-IN" dirty="0"/>
              <a:t>('LP001028',	'IP43013',	200,	360,	928),</a:t>
            </a:r>
            <a:br>
              <a:rPr lang="en-IN" dirty="0"/>
            </a:br>
            <a:r>
              <a:rPr lang="en-IN" dirty="0"/>
              <a:t>('LP001029',	'IP43014',	114,	360,	455),</a:t>
            </a:r>
            <a:br>
              <a:rPr lang="en-IN" dirty="0"/>
            </a:br>
            <a:r>
              <a:rPr lang="en-IN" dirty="0"/>
              <a:t>('LP001030',	'IP43015',	17,	120,	564),</a:t>
            </a:r>
            <a:br>
              <a:rPr lang="en-IN" dirty="0"/>
            </a:br>
            <a:r>
              <a:rPr lang="en-IN" dirty="0"/>
              <a:t>('LP001032',	'IP43016',	125,	360,	477),</a:t>
            </a:r>
            <a:br>
              <a:rPr lang="en-IN" dirty="0"/>
            </a:br>
            <a:r>
              <a:rPr lang="en-IN" dirty="0"/>
              <a:t>('LP001034',	'IP43017',	100,	240,	888),</a:t>
            </a:r>
            <a:br>
              <a:rPr lang="en-IN" dirty="0"/>
            </a:br>
            <a:r>
              <a:rPr lang="en-IN" dirty="0"/>
              <a:t>('LP001036',	'IP43018',	76,	360,	387),</a:t>
            </a:r>
            <a:br>
              <a:rPr lang="en-IN" dirty="0"/>
            </a:br>
            <a:r>
              <a:rPr lang="en-IN" dirty="0"/>
              <a:t>('LP001038',	'IP43019',	133,	360,	371),</a:t>
            </a:r>
            <a:br>
              <a:rPr lang="en-IN" dirty="0"/>
            </a:br>
            <a:r>
              <a:rPr lang="en-IN" dirty="0"/>
              <a:t>('LP001041',	'IP43020',	115,	0,	537),</a:t>
            </a:r>
            <a:br>
              <a:rPr lang="en-IN" dirty="0"/>
            </a:br>
            <a:r>
              <a:rPr lang="en-IN" dirty="0"/>
              <a:t>('LP001043',	'IP43021',	104,	360,	534),</a:t>
            </a:r>
            <a:br>
              <a:rPr lang="en-IN" dirty="0"/>
            </a:br>
            <a:r>
              <a:rPr lang="en-IN" dirty="0"/>
              <a:t>('LP001046',	'IP43022',	315,	360,	903),</a:t>
            </a:r>
            <a:br>
              <a:rPr lang="en-IN" dirty="0"/>
            </a:br>
            <a:r>
              <a:rPr lang="en-IN" dirty="0"/>
              <a:t>('LP001047',	'IP43023',	116,	360,	615),</a:t>
            </a:r>
            <a:br>
              <a:rPr lang="en-IN" dirty="0"/>
            </a:br>
            <a:r>
              <a:rPr lang="en-IN" dirty="0"/>
              <a:t>('LP001050',	'IP43024',	112,	360,	593),</a:t>
            </a:r>
            <a:br>
              <a:rPr lang="en-IN" dirty="0"/>
            </a:br>
            <a:r>
              <a:rPr lang="en-IN" dirty="0"/>
              <a:t>('LP001052',	'IP43025',	151,	360,	79),</a:t>
            </a:r>
          </a:p>
        </p:txBody>
      </p:sp>
    </p:spTree>
    <p:extLst>
      <p:ext uri="{BB962C8B-B14F-4D97-AF65-F5344CB8AC3E}">
        <p14:creationId xmlns:p14="http://schemas.microsoft.com/office/powerpoint/2010/main" val="1323042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25B97-C9DE-96C6-B932-908848367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19432"/>
            <a:ext cx="8596668" cy="727587"/>
          </a:xfrm>
        </p:spPr>
        <p:txBody>
          <a:bodyPr/>
          <a:lstStyle/>
          <a:p>
            <a:r>
              <a:rPr lang="en-US" b="1" dirty="0">
                <a:latin typeface="Arial Narrow" panose="020B0606020202030204" pitchFamily="34" charset="0"/>
              </a:rPr>
              <a:t>What’s in it for you?</a:t>
            </a:r>
            <a:endParaRPr lang="en-IN" b="1" dirty="0">
              <a:latin typeface="Arial Narrow" panose="020B0606020202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38AA2-2EB7-3C1E-087E-C45FB809F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25677"/>
            <a:ext cx="8596668" cy="5093110"/>
          </a:xfrm>
        </p:spPr>
        <p:txBody>
          <a:bodyPr/>
          <a:lstStyle/>
          <a:p>
            <a:r>
              <a:rPr lang="en-US" dirty="0"/>
              <a:t>What is a Database?</a:t>
            </a:r>
          </a:p>
          <a:p>
            <a:r>
              <a:rPr lang="en-IN" dirty="0"/>
              <a:t>What is the need of a database?</a:t>
            </a:r>
          </a:p>
          <a:p>
            <a:r>
              <a:rPr lang="en-IN" dirty="0"/>
              <a:t>What is SQL?</a:t>
            </a:r>
          </a:p>
          <a:p>
            <a:r>
              <a:rPr lang="en-IN" dirty="0"/>
              <a:t>Types of SQL server</a:t>
            </a:r>
          </a:p>
          <a:p>
            <a:r>
              <a:rPr lang="en-IN" dirty="0"/>
              <a:t>Features of SQL</a:t>
            </a:r>
          </a:p>
          <a:p>
            <a:r>
              <a:rPr lang="en-IN" dirty="0"/>
              <a:t>Applications of SQL</a:t>
            </a:r>
          </a:p>
          <a:p>
            <a:r>
              <a:rPr lang="en-IN" dirty="0"/>
              <a:t>SQL Commands</a:t>
            </a:r>
          </a:p>
          <a:p>
            <a:r>
              <a:rPr lang="en-IN" dirty="0"/>
              <a:t>SQL Data Types</a:t>
            </a:r>
          </a:p>
          <a:p>
            <a:r>
              <a:rPr lang="en-IN" dirty="0"/>
              <a:t>Difference between DBMS &amp; RDBMS</a:t>
            </a:r>
          </a:p>
          <a:p>
            <a:r>
              <a:rPr lang="en-IN" dirty="0"/>
              <a:t>Triggers in SQL</a:t>
            </a:r>
          </a:p>
          <a:p>
            <a:r>
              <a:rPr lang="en-IN" dirty="0"/>
              <a:t>SQL server stored procedure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9739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4DFD6-8E58-68FF-DD93-180AEA700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816077"/>
            <a:ext cx="8596668" cy="527444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('LP001066',	'IP43026',	191,	360,	293),</a:t>
            </a:r>
            <a:br>
              <a:rPr lang="en-IN" dirty="0"/>
            </a:br>
            <a:r>
              <a:rPr lang="en-IN" dirty="0"/>
              <a:t>('LP001068',	'IP43027',	122,	360,	999),</a:t>
            </a:r>
            <a:br>
              <a:rPr lang="en-IN" dirty="0"/>
            </a:br>
            <a:r>
              <a:rPr lang="en-IN" dirty="0"/>
              <a:t>('LP001073',	'IP43028',	110,	360,	781),</a:t>
            </a:r>
            <a:br>
              <a:rPr lang="en-IN" dirty="0"/>
            </a:br>
            <a:r>
              <a:rPr lang="en-IN" dirty="0"/>
              <a:t>('LP001086',	'IP43029',	35,	360,	521),</a:t>
            </a:r>
            <a:br>
              <a:rPr lang="en-IN" dirty="0"/>
            </a:br>
            <a:r>
              <a:rPr lang="en-IN" dirty="0"/>
              <a:t>('LP001087',	'IP43030',	120,	360,	620),</a:t>
            </a:r>
            <a:br>
              <a:rPr lang="en-IN" dirty="0"/>
            </a:br>
            <a:r>
              <a:rPr lang="en-IN" dirty="0"/>
              <a:t>('LP001091',	'IP43031',	201,	360,	972),</a:t>
            </a:r>
            <a:br>
              <a:rPr lang="en-IN" dirty="0"/>
            </a:br>
            <a:r>
              <a:rPr lang="en-IN" dirty="0"/>
              <a:t>('LP001095',	'IP43032',	74,	360,	425),</a:t>
            </a:r>
            <a:br>
              <a:rPr lang="en-IN" dirty="0"/>
            </a:br>
            <a:r>
              <a:rPr lang="en-IN" dirty="0"/>
              <a:t>('LP001097',	'IP43033',	106,	360,	420),</a:t>
            </a:r>
            <a:br>
              <a:rPr lang="en-IN" dirty="0"/>
            </a:br>
            <a:r>
              <a:rPr lang="en-IN" dirty="0"/>
              <a:t>('LP001098',	'IP43034',	114,	360,	667),</a:t>
            </a:r>
            <a:br>
              <a:rPr lang="en-IN" dirty="0"/>
            </a:br>
            <a:r>
              <a:rPr lang="en-IN" dirty="0"/>
              <a:t>('LP001100',	'IP43035',	320,	360,	889),</a:t>
            </a:r>
            <a:br>
              <a:rPr lang="en-IN" dirty="0"/>
            </a:br>
            <a:r>
              <a:rPr lang="en-IN" dirty="0"/>
              <a:t>('LP001106',	'IP43036',	Null,	360,	460),</a:t>
            </a:r>
            <a:br>
              <a:rPr lang="en-IN" dirty="0"/>
            </a:br>
            <a:r>
              <a:rPr lang="en-IN" dirty="0"/>
              <a:t>('LP001109',	'IP43037',	100,	0,	413),</a:t>
            </a:r>
            <a:br>
              <a:rPr lang="en-IN" dirty="0"/>
            </a:br>
            <a:r>
              <a:rPr lang="en-IN" dirty="0"/>
              <a:t>('LP001112',	'IP43038',	144,	360,	139),</a:t>
            </a:r>
            <a:br>
              <a:rPr lang="en-IN" dirty="0"/>
            </a:br>
            <a:r>
              <a:rPr lang="en-IN" dirty="0"/>
              <a:t>('LP001114',	'IP43039',	184,	360,	812),</a:t>
            </a:r>
            <a:br>
              <a:rPr lang="en-IN" dirty="0"/>
            </a:br>
            <a:r>
              <a:rPr lang="en-IN" dirty="0"/>
              <a:t>('LP001116',	'IP43040',	110,	360,	71),</a:t>
            </a:r>
            <a:br>
              <a:rPr lang="en-IN" dirty="0"/>
            </a:br>
            <a:r>
              <a:rPr lang="en-IN" dirty="0"/>
              <a:t>('LP001119',	'IP43041',	80,	360,	374),</a:t>
            </a:r>
            <a:br>
              <a:rPr lang="en-IN" dirty="0"/>
            </a:br>
            <a:r>
              <a:rPr lang="en-IN" dirty="0"/>
              <a:t>('LP001120',	'IP43042',	47,	360,	472),</a:t>
            </a:r>
            <a:br>
              <a:rPr lang="en-IN" dirty="0"/>
            </a:br>
            <a:r>
              <a:rPr lang="en-IN" dirty="0"/>
              <a:t>('LP001123',	'IP43043',	75,	360,	881),</a:t>
            </a:r>
            <a:br>
              <a:rPr lang="en-IN" dirty="0"/>
            </a:br>
            <a:r>
              <a:rPr lang="en-IN" dirty="0"/>
              <a:t>('LP001131',	'IP43044',	134,	360,	80),</a:t>
            </a:r>
            <a:br>
              <a:rPr lang="en-IN" dirty="0"/>
            </a:br>
            <a:r>
              <a:rPr lang="en-IN" dirty="0"/>
              <a:t>('LP001136',	'IP43045',	96,	0,	760),</a:t>
            </a:r>
          </a:p>
        </p:txBody>
      </p:sp>
    </p:spTree>
    <p:extLst>
      <p:ext uri="{BB962C8B-B14F-4D97-AF65-F5344CB8AC3E}">
        <p14:creationId xmlns:p14="http://schemas.microsoft.com/office/powerpoint/2010/main" val="5144874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D2860-D93A-F57B-5574-FB5775281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875071"/>
            <a:ext cx="8596668" cy="5166291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('LP001137',	'IP43046',	88,	0,	495),</a:t>
            </a:r>
            <a:br>
              <a:rPr lang="en-IN" dirty="0"/>
            </a:br>
            <a:r>
              <a:rPr lang="en-IN" dirty="0"/>
              <a:t>('LP001138',	'IP43047',	44,	360,	197),</a:t>
            </a:r>
            <a:br>
              <a:rPr lang="en-IN" dirty="0"/>
            </a:br>
            <a:r>
              <a:rPr lang="en-IN" dirty="0"/>
              <a:t>('LP001144',	'IP43048',	144,	360,	151),</a:t>
            </a:r>
            <a:br>
              <a:rPr lang="en-IN" dirty="0"/>
            </a:br>
            <a:r>
              <a:rPr lang="en-IN" dirty="0"/>
              <a:t>('LP001146',	'IP43049',	120,	360,	733),</a:t>
            </a:r>
            <a:br>
              <a:rPr lang="en-IN" dirty="0"/>
            </a:br>
            <a:r>
              <a:rPr lang="en-IN" dirty="0"/>
              <a:t>('LP001151',	'IP43050',	144,	360,	187),</a:t>
            </a:r>
            <a:br>
              <a:rPr lang="en-IN" dirty="0"/>
            </a:br>
            <a:r>
              <a:rPr lang="en-IN" dirty="0"/>
              <a:t>('LP001155',	'IP43051',	100,	360,	808),</a:t>
            </a:r>
            <a:br>
              <a:rPr lang="en-IN" dirty="0"/>
            </a:br>
            <a:r>
              <a:rPr lang="en-IN" dirty="0"/>
              <a:t>('LP001157',	'IP43052',	120,	360,	475),</a:t>
            </a:r>
            <a:br>
              <a:rPr lang="en-IN" dirty="0"/>
            </a:br>
            <a:r>
              <a:rPr lang="en-IN" dirty="0"/>
              <a:t>('LP001164',	'IP43053',	112,	360,	359),</a:t>
            </a:r>
            <a:br>
              <a:rPr lang="en-IN" dirty="0"/>
            </a:br>
            <a:r>
              <a:rPr lang="en-IN" dirty="0"/>
              <a:t>('LP001179',	'IP43054',	134,	360,	716),</a:t>
            </a:r>
            <a:br>
              <a:rPr lang="en-IN" dirty="0"/>
            </a:br>
            <a:r>
              <a:rPr lang="en-IN" dirty="0"/>
              <a:t>('LP001186',	'IP43055',	286,	360,	546),</a:t>
            </a:r>
            <a:br>
              <a:rPr lang="en-IN" dirty="0"/>
            </a:br>
            <a:r>
              <a:rPr lang="en-IN" dirty="0"/>
              <a:t>('LP001194',	'IP43056',	97,	360,	509),</a:t>
            </a:r>
            <a:br>
              <a:rPr lang="en-IN" dirty="0"/>
            </a:br>
            <a:r>
              <a:rPr lang="en-IN" dirty="0"/>
              <a:t>('LP001195',	'IP43057',	96,	360,	160),</a:t>
            </a:r>
            <a:br>
              <a:rPr lang="en-IN" dirty="0"/>
            </a:br>
            <a:r>
              <a:rPr lang="en-IN" dirty="0"/>
              <a:t>('LP001197',	'IP43058',	135,	360,	186),</a:t>
            </a:r>
            <a:br>
              <a:rPr lang="en-IN" dirty="0"/>
            </a:br>
            <a:r>
              <a:rPr lang="en-IN" dirty="0"/>
              <a:t>('LP001198',	'IP43059',	180,	360,	781),</a:t>
            </a:r>
            <a:br>
              <a:rPr lang="en-IN" dirty="0"/>
            </a:br>
            <a:r>
              <a:rPr lang="en-IN" dirty="0"/>
              <a:t>('LP001199',	'IP43060',	144,	360,	949),</a:t>
            </a:r>
            <a:br>
              <a:rPr lang="en-IN" dirty="0"/>
            </a:br>
            <a:r>
              <a:rPr lang="en-IN" dirty="0"/>
              <a:t>('LP001205',	'IP43061',	120,	360,	629),</a:t>
            </a:r>
            <a:br>
              <a:rPr lang="en-IN" dirty="0"/>
            </a:br>
            <a:r>
              <a:rPr lang="en-IN" dirty="0"/>
              <a:t>('LP001206',	'IP43062',	99,	360,	803),</a:t>
            </a:r>
            <a:br>
              <a:rPr lang="en-IN" dirty="0"/>
            </a:br>
            <a:r>
              <a:rPr lang="en-IN" dirty="0"/>
              <a:t>('LP001207',	'IP43063',	165,	180,	889),</a:t>
            </a:r>
          </a:p>
        </p:txBody>
      </p:sp>
    </p:spTree>
    <p:extLst>
      <p:ext uri="{BB962C8B-B14F-4D97-AF65-F5344CB8AC3E}">
        <p14:creationId xmlns:p14="http://schemas.microsoft.com/office/powerpoint/2010/main" val="16947987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3E9ED-DA2A-BC64-C794-99DAE52A7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44127"/>
            <a:ext cx="8596668" cy="658761"/>
          </a:xfrm>
        </p:spPr>
        <p:txBody>
          <a:bodyPr/>
          <a:lstStyle/>
          <a:p>
            <a:r>
              <a:rPr lang="en-US" dirty="0"/>
              <a:t>To view table with values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2BD78-79FE-C929-AC5B-7D1550828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60206"/>
            <a:ext cx="8596668" cy="54569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Syntax:</a:t>
            </a:r>
          </a:p>
          <a:p>
            <a:pPr marL="0" indent="0">
              <a:buNone/>
            </a:pPr>
            <a:r>
              <a:rPr lang="en-US" sz="2400" b="1" dirty="0"/>
              <a:t>	</a:t>
            </a:r>
            <a:r>
              <a:rPr lang="en-US" dirty="0"/>
              <a:t>Select * from </a:t>
            </a:r>
            <a:r>
              <a:rPr lang="en-US" dirty="0" err="1"/>
              <a:t>table_name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sz="2400" b="1" dirty="0"/>
              <a:t>Query:</a:t>
            </a:r>
          </a:p>
          <a:p>
            <a:pPr marL="0" indent="0">
              <a:buNone/>
            </a:pPr>
            <a:r>
              <a:rPr lang="en-US" sz="2400" b="1" dirty="0"/>
              <a:t>	</a:t>
            </a:r>
            <a:r>
              <a:rPr lang="en-US" dirty="0"/>
              <a:t>Select * from loan_status2;</a:t>
            </a:r>
          </a:p>
          <a:p>
            <a:pPr marL="0" indent="0">
              <a:buNone/>
            </a:pPr>
            <a:r>
              <a:rPr lang="en-US" sz="2400" b="1" dirty="0"/>
              <a:t>Output: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IN" sz="2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82DB41-C16D-F003-53C5-B87F3AA2C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547" y="3685141"/>
            <a:ext cx="7568039" cy="3000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7473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65142-4202-3130-9A74-0CC517F4A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530942"/>
            <a:ext cx="8596668" cy="6095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Query:</a:t>
            </a:r>
          </a:p>
          <a:p>
            <a:pPr marL="0" indent="0">
              <a:buNone/>
            </a:pPr>
            <a:r>
              <a:rPr lang="en-US" sz="2400" b="1" dirty="0"/>
              <a:t>	</a:t>
            </a:r>
            <a:r>
              <a:rPr lang="en-US" dirty="0"/>
              <a:t>Select * from remarks_update1;</a:t>
            </a:r>
          </a:p>
          <a:p>
            <a:pPr marL="0" indent="0">
              <a:buNone/>
            </a:pPr>
            <a:r>
              <a:rPr lang="en-US" sz="2400" b="1" dirty="0"/>
              <a:t>Output:</a:t>
            </a:r>
          </a:p>
          <a:p>
            <a:pPr marL="0" indent="0">
              <a:buNone/>
            </a:pPr>
            <a:endParaRPr lang="en-IN" sz="24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BC1FEC-AE1C-E161-6BCF-2EA4168FD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217" y="2081214"/>
            <a:ext cx="8205299" cy="445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8605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72064-5424-23A2-1282-0A80A05A3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6581"/>
          </a:xfrm>
        </p:spPr>
        <p:txBody>
          <a:bodyPr/>
          <a:lstStyle/>
          <a:p>
            <a:r>
              <a:rPr lang="en-US" dirty="0"/>
              <a:t>To join 2 tables using inner join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734FF-8656-D933-E3C7-281BB8E99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22324"/>
            <a:ext cx="8596668" cy="46451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Query:</a:t>
            </a:r>
          </a:p>
          <a:p>
            <a:pPr marL="0" indent="0">
              <a:buNone/>
            </a:pPr>
            <a:r>
              <a:rPr lang="en-US" sz="2400" b="1" dirty="0"/>
              <a:t>	</a:t>
            </a:r>
            <a:r>
              <a:rPr lang="en-US" dirty="0"/>
              <a:t>Select loan_status2.loan_id, loan_status2.customer_id, loan_status2.loan_amount, loan_status2.loan_amount_term, loan_status2.cibil_score, remarks_update1.cibil_score_status from loan_status2 inner join remarks_update1 on loan_status2.loan_id = remarks_update1.loan_id;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To create table:</a:t>
            </a:r>
          </a:p>
          <a:p>
            <a:pPr marL="0" indent="0">
              <a:buNone/>
            </a:pPr>
            <a:r>
              <a:rPr lang="en-US" sz="2400" b="1" dirty="0"/>
              <a:t>	</a:t>
            </a:r>
            <a:r>
              <a:rPr lang="en-US" dirty="0"/>
              <a:t>Create table cibil_score_update1 select loan_status2.loan_id, loan_status2.customer_id, loan_status2.loan_amount, loan_status2.loan_amount_term, loan_status2.cibil_score, remarks_update1.cibil_score_status from loan_status2 inner join remarks_update1 on loan_status2.loan_id = remarks_update1.loan_id;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03842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9E61D99-22AC-B3C1-4FD6-0DDADB349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589935"/>
            <a:ext cx="8596668" cy="54514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Query:</a:t>
            </a:r>
          </a:p>
          <a:p>
            <a:pPr marL="0" indent="0">
              <a:buNone/>
            </a:pPr>
            <a:r>
              <a:rPr lang="en-US" sz="2400" b="1" dirty="0"/>
              <a:t>	</a:t>
            </a:r>
            <a:r>
              <a:rPr lang="en-US" dirty="0"/>
              <a:t>Select * from cibil_score_update1;</a:t>
            </a:r>
          </a:p>
          <a:p>
            <a:pPr marL="0" indent="0">
              <a:buNone/>
            </a:pPr>
            <a:r>
              <a:rPr lang="en-US" sz="2400" b="1" dirty="0"/>
              <a:t>Output:</a:t>
            </a:r>
          </a:p>
          <a:p>
            <a:pPr marL="0" indent="0">
              <a:buNone/>
            </a:pPr>
            <a:endParaRPr lang="en-IN" sz="24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1F0601D-EFA5-78BA-862E-9D7E7EB4F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148064"/>
            <a:ext cx="8220860" cy="441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3766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052E6-A60D-DF34-17E7-6F3DF6088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6581"/>
          </a:xfrm>
        </p:spPr>
        <p:txBody>
          <a:bodyPr/>
          <a:lstStyle/>
          <a:p>
            <a:r>
              <a:rPr lang="en-US" dirty="0"/>
              <a:t>To import data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C528D-53DA-B6C9-D251-FFD12B6F3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96181"/>
            <a:ext cx="8596668" cy="4645181"/>
          </a:xfrm>
        </p:spPr>
        <p:txBody>
          <a:bodyPr/>
          <a:lstStyle/>
          <a:p>
            <a:pPr algn="l">
              <a:buFont typeface="Wingdings" panose="05000000000000000000" pitchFamily="2" charset="2"/>
              <a:buChar char="ü"/>
            </a:pPr>
            <a:r>
              <a:rPr lang="en-GB" sz="1800" b="0" i="0" dirty="0">
                <a:solidFill>
                  <a:srgbClr val="202124"/>
                </a:solidFill>
                <a:effectLst/>
                <a:highlight>
                  <a:srgbClr val="FFFFFF"/>
                </a:highlight>
                <a:cs typeface="Times New Roman" panose="02020603050405020304" pitchFamily="18" charset="0"/>
              </a:rPr>
              <a:t>In MySQL Workbench, on the Navigator pane, select Data Import/Restore.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en-GB" sz="1800" b="0" i="0" dirty="0">
                <a:solidFill>
                  <a:srgbClr val="202124"/>
                </a:solidFill>
                <a:effectLst/>
                <a:highlight>
                  <a:srgbClr val="FFFFFF"/>
                </a:highlight>
                <a:cs typeface="Times New Roman" panose="02020603050405020304" pitchFamily="18" charset="0"/>
              </a:rPr>
              <a:t>Select the project folder or self-contained SQL file, select the schema to import into, or select the New button to define a new schema.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en-GB" sz="1800" b="0" i="0" dirty="0">
                <a:solidFill>
                  <a:srgbClr val="202124"/>
                </a:solidFill>
                <a:effectLst/>
                <a:highlight>
                  <a:srgbClr val="FFFFFF"/>
                </a:highlight>
                <a:cs typeface="Times New Roman" panose="02020603050405020304" pitchFamily="18" charset="0"/>
              </a:rPr>
              <a:t>Select Start Import to begin the import process.</a:t>
            </a:r>
          </a:p>
          <a:p>
            <a:pPr marL="0" indent="0">
              <a:buNone/>
            </a:pPr>
            <a:endParaRPr lang="en-IN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b="1" dirty="0">
                <a:cs typeface="Times New Roman" panose="02020603050405020304" pitchFamily="18" charset="0"/>
              </a:rPr>
              <a:t>Importing Tables: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cs typeface="Times New Roman" panose="02020603050405020304" pitchFamily="18" charset="0"/>
              </a:rPr>
              <a:t>	Import </a:t>
            </a:r>
            <a:r>
              <a:rPr lang="en-IN" dirty="0" err="1">
                <a:cs typeface="Times New Roman" panose="02020603050405020304" pitchFamily="18" charset="0"/>
              </a:rPr>
              <a:t>customer_income</a:t>
            </a:r>
            <a:r>
              <a:rPr lang="en-IN" dirty="0">
                <a:cs typeface="Times New Roman" panose="02020603050405020304" pitchFamily="18" charset="0"/>
              </a:rPr>
              <a:t> table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cs typeface="Times New Roman" panose="02020603050405020304" pitchFamily="18" charset="0"/>
              </a:rPr>
              <a:t>	Import </a:t>
            </a:r>
            <a:r>
              <a:rPr lang="en-IN" dirty="0" err="1">
                <a:cs typeface="Times New Roman" panose="02020603050405020304" pitchFamily="18" charset="0"/>
              </a:rPr>
              <a:t>customer_info</a:t>
            </a:r>
            <a:r>
              <a:rPr lang="en-IN" dirty="0">
                <a:cs typeface="Times New Roman" panose="02020603050405020304" pitchFamily="18" charset="0"/>
              </a:rPr>
              <a:t> table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cs typeface="Times New Roman" panose="02020603050405020304" pitchFamily="18" charset="0"/>
              </a:rPr>
              <a:t>	Import </a:t>
            </a:r>
            <a:r>
              <a:rPr lang="en-IN" dirty="0" err="1">
                <a:cs typeface="Times New Roman" panose="02020603050405020304" pitchFamily="18" charset="0"/>
              </a:rPr>
              <a:t>country_state</a:t>
            </a:r>
            <a:r>
              <a:rPr lang="en-IN" dirty="0">
                <a:cs typeface="Times New Roman" panose="02020603050405020304" pitchFamily="18" charset="0"/>
              </a:rPr>
              <a:t> table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cs typeface="Times New Roman" panose="02020603050405020304" pitchFamily="18" charset="0"/>
              </a:rPr>
              <a:t>	Import </a:t>
            </a:r>
            <a:r>
              <a:rPr lang="en-IN" dirty="0" err="1">
                <a:cs typeface="Times New Roman" panose="02020603050405020304" pitchFamily="18" charset="0"/>
              </a:rPr>
              <a:t>region_info</a:t>
            </a:r>
            <a:r>
              <a:rPr lang="en-IN" dirty="0">
                <a:cs typeface="Times New Roman" panose="02020603050405020304" pitchFamily="18" charset="0"/>
              </a:rPr>
              <a:t> table</a:t>
            </a:r>
          </a:p>
        </p:txBody>
      </p:sp>
    </p:spTree>
    <p:extLst>
      <p:ext uri="{BB962C8B-B14F-4D97-AF65-F5344CB8AC3E}">
        <p14:creationId xmlns:p14="http://schemas.microsoft.com/office/powerpoint/2010/main" val="9000924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0DF3A-2CB7-D114-F31C-58654818F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029" y="540776"/>
            <a:ext cx="9577712" cy="855406"/>
          </a:xfrm>
        </p:spPr>
        <p:txBody>
          <a:bodyPr>
            <a:normAutofit fontScale="90000"/>
          </a:bodyPr>
          <a:lstStyle/>
          <a:p>
            <a:r>
              <a:rPr lang="en-US" dirty="0"/>
              <a:t>To join all tables using inner join &amp; Table creation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E3262-214E-570E-C7D9-D7DC63419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37187"/>
            <a:ext cx="8596668" cy="47041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600" b="1" dirty="0"/>
              <a:t>Query:</a:t>
            </a:r>
          </a:p>
          <a:p>
            <a:pPr marL="0" indent="0">
              <a:buNone/>
            </a:pPr>
            <a:r>
              <a:rPr lang="en-US" sz="2400" b="1" dirty="0"/>
              <a:t>	</a:t>
            </a:r>
            <a:r>
              <a:rPr lang="en-US" sz="2400" dirty="0"/>
              <a:t> </a:t>
            </a:r>
            <a:r>
              <a:rPr lang="en-US" sz="1900" dirty="0"/>
              <a:t>Create table </a:t>
            </a:r>
            <a:r>
              <a:rPr lang="en-US" sz="1900" dirty="0" err="1"/>
              <a:t>Loan_details</a:t>
            </a:r>
            <a:r>
              <a:rPr lang="en-US" sz="1900" dirty="0"/>
              <a:t> Select cibil_score_update1.loan_id, cibil_score_update1.customer_id, cibil_score_update1.loan_amount, cibil_score_update1.loan_amount_term, cibil_score_update1.cibil_score, cibil_score_update1.cibil_score_status, </a:t>
            </a:r>
            <a:r>
              <a:rPr lang="en-US" sz="1900" dirty="0" err="1"/>
              <a:t>customer_income.applicant_income</a:t>
            </a:r>
            <a:r>
              <a:rPr lang="en-US" sz="1900" dirty="0"/>
              <a:t>, </a:t>
            </a:r>
            <a:r>
              <a:rPr lang="en-US" sz="1900" dirty="0" err="1"/>
              <a:t>customer_income.coapplicant_income</a:t>
            </a:r>
            <a:r>
              <a:rPr lang="en-US" sz="1900" dirty="0"/>
              <a:t>, </a:t>
            </a:r>
            <a:r>
              <a:rPr lang="en-US" sz="1900" dirty="0" err="1"/>
              <a:t>customer_income.Property_Area</a:t>
            </a:r>
            <a:r>
              <a:rPr lang="en-US" sz="1900" dirty="0"/>
              <a:t>, </a:t>
            </a:r>
            <a:r>
              <a:rPr lang="en-US" sz="1900" dirty="0" err="1"/>
              <a:t>customer_income.Loan_Status</a:t>
            </a:r>
            <a:r>
              <a:rPr lang="en-US" sz="1900" dirty="0"/>
              <a:t>, </a:t>
            </a:r>
            <a:r>
              <a:rPr lang="en-US" sz="1900" dirty="0" err="1"/>
              <a:t>customer_info.customer_name</a:t>
            </a:r>
            <a:r>
              <a:rPr lang="en-US" sz="1900" dirty="0"/>
              <a:t>, </a:t>
            </a:r>
            <a:r>
              <a:rPr lang="en-US" sz="1900" dirty="0" err="1"/>
              <a:t>customer_info.gender</a:t>
            </a:r>
            <a:r>
              <a:rPr lang="en-US" sz="1900" dirty="0"/>
              <a:t>, </a:t>
            </a:r>
            <a:r>
              <a:rPr lang="en-US" sz="1900" dirty="0" err="1"/>
              <a:t>customer_info.age</a:t>
            </a:r>
            <a:r>
              <a:rPr lang="en-US" sz="1900" dirty="0"/>
              <a:t>, </a:t>
            </a:r>
            <a:r>
              <a:rPr lang="en-US" sz="1900" dirty="0" err="1"/>
              <a:t>customer_info.married</a:t>
            </a:r>
            <a:r>
              <a:rPr lang="en-US" sz="1900" dirty="0"/>
              <a:t>, </a:t>
            </a:r>
            <a:r>
              <a:rPr lang="en-US" sz="1900" dirty="0" err="1"/>
              <a:t>customer_info.education</a:t>
            </a:r>
            <a:r>
              <a:rPr lang="en-US" sz="1900" dirty="0"/>
              <a:t>, </a:t>
            </a:r>
            <a:r>
              <a:rPr lang="en-US" sz="1900" dirty="0" err="1"/>
              <a:t>customer_info.self_employed</a:t>
            </a:r>
            <a:r>
              <a:rPr lang="en-US" sz="1900" dirty="0"/>
              <a:t>, </a:t>
            </a:r>
            <a:r>
              <a:rPr lang="en-US" sz="1900" dirty="0" err="1"/>
              <a:t>customer_info.region_id</a:t>
            </a:r>
            <a:r>
              <a:rPr lang="en-US" sz="1900" dirty="0"/>
              <a:t>, </a:t>
            </a:r>
            <a:r>
              <a:rPr lang="en-US" sz="1900" dirty="0" err="1"/>
              <a:t>country_state.postal_code</a:t>
            </a:r>
            <a:r>
              <a:rPr lang="en-US" sz="1900" dirty="0"/>
              <a:t>, </a:t>
            </a:r>
            <a:r>
              <a:rPr lang="en-US" sz="1900" dirty="0" err="1"/>
              <a:t>country_state.segment</a:t>
            </a:r>
            <a:r>
              <a:rPr lang="en-US" sz="1900" dirty="0"/>
              <a:t>, </a:t>
            </a:r>
            <a:r>
              <a:rPr lang="en-US" sz="1900" dirty="0" err="1"/>
              <a:t>country_state.state</a:t>
            </a:r>
            <a:r>
              <a:rPr lang="en-US" sz="1900" dirty="0"/>
              <a:t>, </a:t>
            </a:r>
            <a:r>
              <a:rPr lang="en-US" sz="1900" dirty="0" err="1"/>
              <a:t>region_info.region</a:t>
            </a:r>
            <a:r>
              <a:rPr lang="en-US" sz="1900" dirty="0"/>
              <a:t> from cibil_score_update1 inner join </a:t>
            </a:r>
            <a:r>
              <a:rPr lang="en-US" sz="1900" dirty="0" err="1"/>
              <a:t>customer_income</a:t>
            </a:r>
            <a:r>
              <a:rPr lang="en-US" sz="1900" dirty="0"/>
              <a:t> on cibil_score_update1.loan_id = </a:t>
            </a:r>
            <a:r>
              <a:rPr lang="en-US" sz="1900" dirty="0" err="1"/>
              <a:t>customer_income.loan_id</a:t>
            </a:r>
            <a:r>
              <a:rPr lang="en-US" sz="1900" dirty="0"/>
              <a:t> inner join </a:t>
            </a:r>
            <a:r>
              <a:rPr lang="en-US" sz="1900" dirty="0" err="1"/>
              <a:t>customer_info</a:t>
            </a:r>
            <a:r>
              <a:rPr lang="en-US" sz="1900" dirty="0"/>
              <a:t> on cibil_score_update1.customer_id = </a:t>
            </a:r>
            <a:r>
              <a:rPr lang="en-US" sz="1900" dirty="0" err="1"/>
              <a:t>customer_info.customer_id</a:t>
            </a:r>
            <a:r>
              <a:rPr lang="en-US" sz="1900" dirty="0"/>
              <a:t> inner join </a:t>
            </a:r>
            <a:r>
              <a:rPr lang="en-US" sz="1900" dirty="0" err="1"/>
              <a:t>country_state</a:t>
            </a:r>
            <a:r>
              <a:rPr lang="en-US" sz="1900" dirty="0"/>
              <a:t> on cibil_score_update1.loan_id = </a:t>
            </a:r>
            <a:r>
              <a:rPr lang="en-US" sz="1900" dirty="0" err="1"/>
              <a:t>country_state.loan_id</a:t>
            </a:r>
            <a:r>
              <a:rPr lang="en-US" sz="1900" dirty="0"/>
              <a:t> inner join </a:t>
            </a:r>
            <a:r>
              <a:rPr lang="en-US" sz="1900" dirty="0" err="1"/>
              <a:t>region_info</a:t>
            </a:r>
            <a:r>
              <a:rPr lang="en-US" sz="1900" dirty="0"/>
              <a:t> on </a:t>
            </a:r>
            <a:r>
              <a:rPr lang="en-US" sz="1900" dirty="0" err="1"/>
              <a:t>country_state.region_id</a:t>
            </a:r>
            <a:r>
              <a:rPr lang="en-US" sz="1900" dirty="0"/>
              <a:t> = </a:t>
            </a:r>
            <a:r>
              <a:rPr lang="en-US" sz="1900" dirty="0" err="1"/>
              <a:t>region_info.region_id</a:t>
            </a:r>
            <a:r>
              <a:rPr lang="en-US" sz="1900" dirty="0"/>
              <a:t>;</a:t>
            </a:r>
            <a:endParaRPr lang="en-IN" sz="1900" dirty="0"/>
          </a:p>
        </p:txBody>
      </p:sp>
    </p:spTree>
    <p:extLst>
      <p:ext uri="{BB962C8B-B14F-4D97-AF65-F5344CB8AC3E}">
        <p14:creationId xmlns:p14="http://schemas.microsoft.com/office/powerpoint/2010/main" val="6182565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4AD94-9400-01F7-2093-438EC3F69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678428"/>
            <a:ext cx="8596668" cy="559891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Select * from </a:t>
            </a:r>
            <a:r>
              <a:rPr lang="en-US" dirty="0" err="1"/>
              <a:t>loan_details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sz="2000" b="1" dirty="0"/>
              <a:t>Output:</a:t>
            </a:r>
            <a:endParaRPr lang="en-IN" sz="20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0D2C12-E8A7-A297-F07F-51C19CC34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674" y="1567826"/>
            <a:ext cx="9647439" cy="4832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9167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8CD7DDA-D0CC-0083-59A1-6B88985D67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172" y="1229592"/>
            <a:ext cx="8479002" cy="488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209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25B97-C9DE-96C6-B932-908848367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 Narrow" panose="020B0606020202030204" pitchFamily="34" charset="0"/>
              </a:rPr>
              <a:t>What is a Database?</a:t>
            </a:r>
            <a:endParaRPr lang="en-IN" b="1" dirty="0">
              <a:latin typeface="Arial Narrow" panose="020B0606020202030204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5430066-B4A2-CC6D-3203-B661DBB65013}"/>
              </a:ext>
            </a:extLst>
          </p:cNvPr>
          <p:cNvSpPr/>
          <p:nvPr/>
        </p:nvSpPr>
        <p:spPr>
          <a:xfrm>
            <a:off x="2761778" y="2013148"/>
            <a:ext cx="7385111" cy="1320800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A database is a vast collection of data that is stored and retrieved electronically from a system.</a:t>
            </a:r>
            <a:endParaRPr lang="en-IN" dirty="0"/>
          </a:p>
          <a:p>
            <a:pPr algn="ctr"/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EE5D247-EFC3-C9B7-2AC5-0465C4E94B26}"/>
              </a:ext>
            </a:extLst>
          </p:cNvPr>
          <p:cNvSpPr/>
          <p:nvPr/>
        </p:nvSpPr>
        <p:spPr>
          <a:xfrm>
            <a:off x="2815856" y="4259829"/>
            <a:ext cx="7331033" cy="1320800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This structured data stored in the database is processed, manipulated, controlled and updated to perform various operations.</a:t>
            </a:r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0CFCA7E-61D1-836D-23D6-5151195646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93" y="2673548"/>
            <a:ext cx="1915560" cy="2362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9733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F2352-36A1-677D-7632-043213506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01" y="609600"/>
            <a:ext cx="8958279" cy="894735"/>
          </a:xfrm>
        </p:spPr>
        <p:txBody>
          <a:bodyPr/>
          <a:lstStyle/>
          <a:p>
            <a:r>
              <a:rPr lang="en-US" dirty="0"/>
              <a:t>To show missing Region id using right join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3A712-7794-B1B4-FB0D-EFEAEC0F1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8197"/>
            <a:ext cx="8596668" cy="46746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Query:</a:t>
            </a:r>
          </a:p>
          <a:p>
            <a:pPr marL="0" indent="0">
              <a:buNone/>
            </a:pPr>
            <a:r>
              <a:rPr lang="en-US" dirty="0"/>
              <a:t>Select * from </a:t>
            </a:r>
            <a:r>
              <a:rPr lang="en-US" dirty="0" err="1"/>
              <a:t>country_state</a:t>
            </a:r>
            <a:r>
              <a:rPr lang="en-US" dirty="0"/>
              <a:t> right join </a:t>
            </a:r>
            <a:r>
              <a:rPr lang="en-US" dirty="0" err="1"/>
              <a:t>region_info</a:t>
            </a:r>
            <a:r>
              <a:rPr lang="en-US" dirty="0"/>
              <a:t> on </a:t>
            </a:r>
            <a:r>
              <a:rPr lang="en-US" dirty="0" err="1"/>
              <a:t>country_state.region_id</a:t>
            </a:r>
            <a:r>
              <a:rPr lang="en-US" dirty="0"/>
              <a:t> = </a:t>
            </a:r>
            <a:r>
              <a:rPr lang="en-US" dirty="0" err="1"/>
              <a:t>region_info.region_id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sz="2400" b="1" dirty="0"/>
              <a:t>Output:</a:t>
            </a:r>
          </a:p>
          <a:p>
            <a:pPr marL="0" indent="0">
              <a:buNone/>
            </a:pPr>
            <a:r>
              <a:rPr lang="en-US" sz="2400" b="1" dirty="0"/>
              <a:t>	</a:t>
            </a:r>
            <a:endParaRPr lang="en-IN" sz="2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A3253B-4B56-4ABB-75EC-CB84CE9DE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994378"/>
            <a:ext cx="8596668" cy="3652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2258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1DE90-081D-45A9-F23F-DBA012E10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199536"/>
          </a:xfrm>
        </p:spPr>
        <p:txBody>
          <a:bodyPr/>
          <a:lstStyle/>
          <a:p>
            <a:r>
              <a:rPr lang="en-US" dirty="0"/>
              <a:t>To self join Customer criteria &amp; </a:t>
            </a:r>
            <a:br>
              <a:rPr lang="en-US" dirty="0"/>
            </a:br>
            <a:r>
              <a:rPr lang="en-US" dirty="0"/>
              <a:t>Interest rate field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12614-8A56-F72A-AD1D-43A1ADA6F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59973"/>
            <a:ext cx="8596668" cy="46353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Query:</a:t>
            </a:r>
          </a:p>
          <a:p>
            <a:pPr marL="0" indent="0">
              <a:buNone/>
            </a:pPr>
            <a:r>
              <a:rPr lang="en-US" sz="2400" b="1" dirty="0"/>
              <a:t>	</a:t>
            </a:r>
            <a:r>
              <a:rPr lang="en-US" dirty="0"/>
              <a:t>Create table </a:t>
            </a:r>
            <a:r>
              <a:rPr lang="en-US" dirty="0" err="1"/>
              <a:t>loan_detail</a:t>
            </a:r>
            <a:r>
              <a:rPr lang="en-US" sz="2400" b="1" dirty="0"/>
              <a:t> </a:t>
            </a:r>
            <a:r>
              <a:rPr lang="en-US" dirty="0"/>
              <a:t>Select *,</a:t>
            </a:r>
            <a:br>
              <a:rPr lang="en-US" dirty="0"/>
            </a:br>
            <a:r>
              <a:rPr lang="en-US" dirty="0"/>
              <a:t>case</a:t>
            </a:r>
            <a:br>
              <a:rPr lang="en-US" dirty="0"/>
            </a:br>
            <a:r>
              <a:rPr lang="en-US" dirty="0"/>
              <a:t>when </a:t>
            </a:r>
            <a:r>
              <a:rPr lang="en-US" dirty="0" err="1"/>
              <a:t>applicant_income</a:t>
            </a:r>
            <a:r>
              <a:rPr lang="en-US" dirty="0"/>
              <a:t> &gt;15000 then “</a:t>
            </a:r>
            <a:r>
              <a:rPr lang="en-US" dirty="0" err="1"/>
              <a:t>A_Grade_customer</a:t>
            </a:r>
            <a:r>
              <a:rPr lang="en-US" dirty="0"/>
              <a:t>”</a:t>
            </a:r>
            <a:br>
              <a:rPr lang="en-US" dirty="0"/>
            </a:br>
            <a:r>
              <a:rPr lang="en-US" dirty="0"/>
              <a:t>when </a:t>
            </a:r>
            <a:r>
              <a:rPr lang="en-US" dirty="0" err="1"/>
              <a:t>applicant_income</a:t>
            </a:r>
            <a:r>
              <a:rPr lang="en-US" dirty="0"/>
              <a:t> &gt;9000 then “</a:t>
            </a:r>
            <a:r>
              <a:rPr lang="en-US" dirty="0" err="1"/>
              <a:t>B_Grade_customer</a:t>
            </a:r>
            <a:r>
              <a:rPr lang="en-US" dirty="0"/>
              <a:t>”</a:t>
            </a:r>
            <a:br>
              <a:rPr lang="en-US" dirty="0"/>
            </a:br>
            <a:r>
              <a:rPr lang="en-US" dirty="0"/>
              <a:t>when </a:t>
            </a:r>
            <a:r>
              <a:rPr lang="en-US" dirty="0" err="1"/>
              <a:t>applicant_income</a:t>
            </a:r>
            <a:r>
              <a:rPr lang="en-US" dirty="0"/>
              <a:t> &gt;5000 then “</a:t>
            </a:r>
            <a:r>
              <a:rPr lang="en-US" dirty="0" err="1"/>
              <a:t>Middle_class_customer</a:t>
            </a:r>
            <a:r>
              <a:rPr lang="en-US" dirty="0"/>
              <a:t>”</a:t>
            </a:r>
            <a:br>
              <a:rPr lang="en-US" dirty="0"/>
            </a:br>
            <a:r>
              <a:rPr lang="en-US" dirty="0"/>
              <a:t>else “</a:t>
            </a:r>
            <a:r>
              <a:rPr lang="en-US" dirty="0" err="1"/>
              <a:t>Low_class_customer</a:t>
            </a:r>
            <a:r>
              <a:rPr lang="en-US" dirty="0"/>
              <a:t>”</a:t>
            </a:r>
            <a:br>
              <a:rPr lang="en-US" dirty="0"/>
            </a:br>
            <a:r>
              <a:rPr lang="en-US" dirty="0"/>
              <a:t>end as </a:t>
            </a:r>
            <a:r>
              <a:rPr lang="en-US" dirty="0" err="1"/>
              <a:t>Customer_criteria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case</a:t>
            </a:r>
            <a:br>
              <a:rPr lang="en-US" dirty="0"/>
            </a:br>
            <a:r>
              <a:rPr lang="en-US" dirty="0"/>
              <a:t>when </a:t>
            </a:r>
            <a:r>
              <a:rPr lang="en-US" dirty="0" err="1"/>
              <a:t>applicant_income</a:t>
            </a:r>
            <a:r>
              <a:rPr lang="en-US" dirty="0"/>
              <a:t> &lt;5000 and </a:t>
            </a:r>
            <a:r>
              <a:rPr lang="en-US" dirty="0" err="1"/>
              <a:t>property_area</a:t>
            </a:r>
            <a:r>
              <a:rPr lang="en-US" dirty="0"/>
              <a:t> = "Rural" then 5</a:t>
            </a:r>
            <a:br>
              <a:rPr lang="en-US" dirty="0"/>
            </a:br>
            <a:r>
              <a:rPr lang="en-US" dirty="0"/>
              <a:t>when </a:t>
            </a:r>
            <a:r>
              <a:rPr lang="en-US" dirty="0" err="1"/>
              <a:t>applicant_income</a:t>
            </a:r>
            <a:r>
              <a:rPr lang="en-US" dirty="0"/>
              <a:t> &lt;5000 and </a:t>
            </a:r>
            <a:r>
              <a:rPr lang="en-US" dirty="0" err="1"/>
              <a:t>property_area</a:t>
            </a:r>
            <a:r>
              <a:rPr lang="en-US" dirty="0"/>
              <a:t> = "Semirural" then 3.5</a:t>
            </a:r>
            <a:br>
              <a:rPr lang="en-US" dirty="0"/>
            </a:br>
            <a:r>
              <a:rPr lang="en-US" dirty="0"/>
              <a:t>when </a:t>
            </a:r>
            <a:r>
              <a:rPr lang="en-US" dirty="0" err="1"/>
              <a:t>applicant_income</a:t>
            </a:r>
            <a:r>
              <a:rPr lang="en-US" dirty="0"/>
              <a:t> &lt;5000 and </a:t>
            </a:r>
            <a:r>
              <a:rPr lang="en-US" dirty="0" err="1"/>
              <a:t>property_area</a:t>
            </a:r>
            <a:r>
              <a:rPr lang="en-US" dirty="0"/>
              <a:t> = "Urban" then 3</a:t>
            </a:r>
            <a:br>
              <a:rPr lang="en-US" dirty="0"/>
            </a:br>
            <a:r>
              <a:rPr lang="en-US" dirty="0"/>
              <a:t>when </a:t>
            </a:r>
            <a:r>
              <a:rPr lang="en-US" dirty="0" err="1"/>
              <a:t>applicant_income</a:t>
            </a:r>
            <a:r>
              <a:rPr lang="en-US" dirty="0"/>
              <a:t> &lt;5000 and </a:t>
            </a:r>
            <a:r>
              <a:rPr lang="en-US" dirty="0" err="1"/>
              <a:t>property_area</a:t>
            </a:r>
            <a:r>
              <a:rPr lang="en-US" dirty="0"/>
              <a:t> = "semiurban" then 2.5</a:t>
            </a:r>
            <a:br>
              <a:rPr lang="en-US" dirty="0"/>
            </a:br>
            <a:r>
              <a:rPr lang="en-US" dirty="0"/>
              <a:t>else 7</a:t>
            </a:r>
            <a:br>
              <a:rPr lang="en-US" dirty="0"/>
            </a:br>
            <a:r>
              <a:rPr lang="en-US" dirty="0"/>
              <a:t>end as </a:t>
            </a:r>
            <a:r>
              <a:rPr lang="en-US" dirty="0" err="1"/>
              <a:t>Interest_rate</a:t>
            </a:r>
            <a:r>
              <a:rPr lang="en-US" dirty="0"/>
              <a:t> from </a:t>
            </a:r>
            <a:r>
              <a:rPr lang="en-US" dirty="0" err="1"/>
              <a:t>loan_details</a:t>
            </a:r>
            <a:r>
              <a:rPr lang="en-US" dirty="0"/>
              <a:t>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58423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8DBAB-4882-9A83-62D6-B3374EA85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73627"/>
            <a:ext cx="8596668" cy="566773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Select * from </a:t>
            </a:r>
            <a:r>
              <a:rPr lang="en-US" dirty="0" err="1"/>
              <a:t>loan_detail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sz="2000" b="1" dirty="0"/>
              <a:t>Output: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C86351-F771-39EA-1FD4-763F2B4622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366" y="1378188"/>
            <a:ext cx="9813685" cy="485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2837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1A4FBF-664F-65CB-6049-FF75E76CD5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4771" y="1154688"/>
            <a:ext cx="9078325" cy="4734833"/>
          </a:xfrm>
        </p:spPr>
      </p:pic>
    </p:spTree>
    <p:extLst>
      <p:ext uri="{BB962C8B-B14F-4D97-AF65-F5344CB8AC3E}">
        <p14:creationId xmlns:p14="http://schemas.microsoft.com/office/powerpoint/2010/main" val="27230121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4C5FB-D40E-384A-BE4D-A83EB3EE8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self join Monthly interest &amp; Annual Interest field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4099C-3B94-44BB-3498-AFE61E66E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Query:</a:t>
            </a:r>
          </a:p>
          <a:p>
            <a:pPr marL="0" indent="0">
              <a:buNone/>
            </a:pPr>
            <a:r>
              <a:rPr lang="en-US" sz="2400" b="1" dirty="0"/>
              <a:t>	</a:t>
            </a:r>
            <a:r>
              <a:rPr lang="en-US" dirty="0"/>
              <a:t>Select *, round((</a:t>
            </a:r>
            <a:r>
              <a:rPr lang="en-US" dirty="0" err="1"/>
              <a:t>loan_amount</a:t>
            </a:r>
            <a:r>
              <a:rPr lang="en-US" dirty="0"/>
              <a:t> * </a:t>
            </a:r>
            <a:r>
              <a:rPr lang="en-US" dirty="0" err="1"/>
              <a:t>interest_rate</a:t>
            </a:r>
            <a:r>
              <a:rPr lang="en-US" dirty="0"/>
              <a:t>/100),2) as </a:t>
            </a:r>
            <a:r>
              <a:rPr lang="en-US" dirty="0" err="1"/>
              <a:t>Monthly_interest_amount</a:t>
            </a:r>
            <a:r>
              <a:rPr lang="en-US" dirty="0"/>
              <a:t>, round((</a:t>
            </a:r>
            <a:r>
              <a:rPr lang="en-US" dirty="0" err="1"/>
              <a:t>loan_amount</a:t>
            </a:r>
            <a:r>
              <a:rPr lang="en-US" dirty="0"/>
              <a:t> * </a:t>
            </a:r>
            <a:r>
              <a:rPr lang="en-US" dirty="0" err="1"/>
              <a:t>interest_rate</a:t>
            </a:r>
            <a:r>
              <a:rPr lang="en-US" dirty="0"/>
              <a:t>/100 *12),2) as </a:t>
            </a:r>
            <a:r>
              <a:rPr lang="en-US" dirty="0" err="1"/>
              <a:t>Annual_interest_amount</a:t>
            </a:r>
            <a:r>
              <a:rPr lang="en-US" dirty="0"/>
              <a:t> from </a:t>
            </a:r>
            <a:r>
              <a:rPr lang="en-US" dirty="0" err="1"/>
              <a:t>loan_detail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b="1" dirty="0"/>
              <a:t>Table creation:</a:t>
            </a:r>
          </a:p>
          <a:p>
            <a:pPr marL="0" indent="0">
              <a:buNone/>
            </a:pPr>
            <a:r>
              <a:rPr lang="en-US" sz="2400" b="1" dirty="0"/>
              <a:t>	</a:t>
            </a:r>
            <a:r>
              <a:rPr lang="en-US" dirty="0"/>
              <a:t>Create table </a:t>
            </a:r>
            <a:r>
              <a:rPr lang="en-US" dirty="0" err="1"/>
              <a:t>loan_det</a:t>
            </a:r>
            <a:r>
              <a:rPr lang="en-US" dirty="0"/>
              <a:t> select *, round((</a:t>
            </a:r>
            <a:r>
              <a:rPr lang="en-US" dirty="0" err="1"/>
              <a:t>loan_amount</a:t>
            </a:r>
            <a:r>
              <a:rPr lang="en-US" dirty="0"/>
              <a:t> * </a:t>
            </a:r>
            <a:r>
              <a:rPr lang="en-US" dirty="0" err="1"/>
              <a:t>interest_rate</a:t>
            </a:r>
            <a:r>
              <a:rPr lang="en-US" dirty="0"/>
              <a:t>/100),2) as </a:t>
            </a:r>
            <a:r>
              <a:rPr lang="en-US" dirty="0" err="1"/>
              <a:t>Monthly_interest_amount</a:t>
            </a:r>
            <a:r>
              <a:rPr lang="en-US" dirty="0"/>
              <a:t>, round((</a:t>
            </a:r>
            <a:r>
              <a:rPr lang="en-US" dirty="0" err="1"/>
              <a:t>loan_amount</a:t>
            </a:r>
            <a:r>
              <a:rPr lang="en-US" dirty="0"/>
              <a:t> * </a:t>
            </a:r>
            <a:r>
              <a:rPr lang="en-US" dirty="0" err="1"/>
              <a:t>interest_rate</a:t>
            </a:r>
            <a:r>
              <a:rPr lang="en-US" dirty="0"/>
              <a:t>/100 *12),2) as </a:t>
            </a:r>
            <a:r>
              <a:rPr lang="en-US" dirty="0" err="1"/>
              <a:t>Annual_interest_amount</a:t>
            </a:r>
            <a:r>
              <a:rPr lang="en-US" dirty="0"/>
              <a:t> from </a:t>
            </a:r>
            <a:r>
              <a:rPr lang="en-US" dirty="0" err="1"/>
              <a:t>loan_detail</a:t>
            </a:r>
            <a:r>
              <a:rPr lang="en-US" dirty="0"/>
              <a:t>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707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D07F7-4D95-5A24-4897-BA7A5DD07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707923"/>
            <a:ext cx="8596668" cy="555958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Select * from </a:t>
            </a:r>
            <a:r>
              <a:rPr lang="en-US" dirty="0" err="1"/>
              <a:t>loan_det</a:t>
            </a:r>
            <a:r>
              <a:rPr lang="en-US" dirty="0"/>
              <a:t>;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D62B2C-F048-DEF6-2457-933D3FB2B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836" y="1270447"/>
            <a:ext cx="9464860" cy="4879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5418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D13348E-C744-9F2A-F9D9-36036DF23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764" y="1049311"/>
            <a:ext cx="9483712" cy="4968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6416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F086D-5EF6-9604-9C20-97A002177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35742"/>
          </a:xfrm>
        </p:spPr>
        <p:txBody>
          <a:bodyPr>
            <a:normAutofit fontScale="90000"/>
          </a:bodyPr>
          <a:lstStyle/>
          <a:p>
            <a:r>
              <a:rPr lang="en-US" dirty="0"/>
              <a:t>To update gender &amp; age using customer id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A96B8-0021-CB46-6BCF-534265750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69807"/>
            <a:ext cx="8596668" cy="44540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Query:</a:t>
            </a:r>
          </a:p>
          <a:p>
            <a:pPr marL="0" indent="0">
              <a:buNone/>
            </a:pPr>
            <a:r>
              <a:rPr lang="en-IN" dirty="0"/>
              <a:t>update </a:t>
            </a:r>
            <a:r>
              <a:rPr lang="en-IN" dirty="0" err="1"/>
              <a:t>loan_det</a:t>
            </a:r>
            <a:r>
              <a:rPr lang="en-IN" dirty="0"/>
              <a:t> set gender = "Female" where </a:t>
            </a:r>
            <a:r>
              <a:rPr lang="en-IN" dirty="0" err="1"/>
              <a:t>customer_id</a:t>
            </a:r>
            <a:r>
              <a:rPr lang="en-IN" dirty="0"/>
              <a:t> = 'IP43006’;</a:t>
            </a:r>
            <a:br>
              <a:rPr lang="en-IN" dirty="0"/>
            </a:br>
            <a:r>
              <a:rPr lang="en-IN" dirty="0"/>
              <a:t>update </a:t>
            </a:r>
            <a:r>
              <a:rPr lang="en-IN" dirty="0" err="1"/>
              <a:t>loan_det</a:t>
            </a:r>
            <a:r>
              <a:rPr lang="en-IN" dirty="0"/>
              <a:t> set gender = "Female" where </a:t>
            </a:r>
            <a:r>
              <a:rPr lang="en-IN" dirty="0" err="1"/>
              <a:t>customer_id</a:t>
            </a:r>
            <a:r>
              <a:rPr lang="en-IN" dirty="0"/>
              <a:t> = 'IP43016’;</a:t>
            </a:r>
            <a:br>
              <a:rPr lang="en-IN" dirty="0"/>
            </a:br>
            <a:r>
              <a:rPr lang="en-IN" dirty="0"/>
              <a:t>update </a:t>
            </a:r>
            <a:r>
              <a:rPr lang="en-IN" dirty="0" err="1"/>
              <a:t>loan_det</a:t>
            </a:r>
            <a:r>
              <a:rPr lang="en-IN" dirty="0"/>
              <a:t> set gender = "Male" where </a:t>
            </a:r>
            <a:r>
              <a:rPr lang="en-IN" dirty="0" err="1"/>
              <a:t>customer_id</a:t>
            </a:r>
            <a:r>
              <a:rPr lang="en-IN" dirty="0"/>
              <a:t> = 'IP43018’;</a:t>
            </a:r>
            <a:br>
              <a:rPr lang="en-IN" dirty="0"/>
            </a:br>
            <a:r>
              <a:rPr lang="en-IN" dirty="0"/>
              <a:t>update </a:t>
            </a:r>
            <a:r>
              <a:rPr lang="en-IN" dirty="0" err="1"/>
              <a:t>loan_det</a:t>
            </a:r>
            <a:r>
              <a:rPr lang="en-IN" dirty="0"/>
              <a:t> set gender = "Male" where </a:t>
            </a:r>
            <a:r>
              <a:rPr lang="en-IN" dirty="0" err="1"/>
              <a:t>customer_id</a:t>
            </a:r>
            <a:r>
              <a:rPr lang="en-IN" dirty="0"/>
              <a:t> = 'IP43038’;</a:t>
            </a:r>
            <a:br>
              <a:rPr lang="en-IN" dirty="0"/>
            </a:br>
            <a:r>
              <a:rPr lang="en-IN" dirty="0"/>
              <a:t>update </a:t>
            </a:r>
            <a:r>
              <a:rPr lang="en-IN" dirty="0" err="1"/>
              <a:t>loan_det</a:t>
            </a:r>
            <a:r>
              <a:rPr lang="en-IN" dirty="0"/>
              <a:t> set gender = "Female" where </a:t>
            </a:r>
            <a:r>
              <a:rPr lang="en-IN" dirty="0" err="1"/>
              <a:t>customer_id</a:t>
            </a:r>
            <a:r>
              <a:rPr lang="en-IN" dirty="0"/>
              <a:t> = 'IP43508’;</a:t>
            </a:r>
            <a:br>
              <a:rPr lang="en-IN" dirty="0"/>
            </a:br>
            <a:r>
              <a:rPr lang="en-IN" dirty="0"/>
              <a:t>update </a:t>
            </a:r>
            <a:r>
              <a:rPr lang="en-IN" dirty="0" err="1"/>
              <a:t>loan_det</a:t>
            </a:r>
            <a:r>
              <a:rPr lang="en-IN" dirty="0"/>
              <a:t> set gender = "Female" where </a:t>
            </a:r>
            <a:r>
              <a:rPr lang="en-IN" dirty="0" err="1"/>
              <a:t>customer_id</a:t>
            </a:r>
            <a:r>
              <a:rPr lang="en-IN" dirty="0"/>
              <a:t> = 'IP43577’;</a:t>
            </a:r>
            <a:br>
              <a:rPr lang="en-IN" dirty="0"/>
            </a:br>
            <a:r>
              <a:rPr lang="en-IN" dirty="0"/>
              <a:t>update </a:t>
            </a:r>
            <a:r>
              <a:rPr lang="en-IN" dirty="0" err="1"/>
              <a:t>loan_det</a:t>
            </a:r>
            <a:r>
              <a:rPr lang="en-IN" dirty="0"/>
              <a:t> set gender = "Female" where </a:t>
            </a:r>
            <a:r>
              <a:rPr lang="en-IN" dirty="0" err="1"/>
              <a:t>customer_id</a:t>
            </a:r>
            <a:r>
              <a:rPr lang="en-IN" dirty="0"/>
              <a:t> = 'IP43589’;</a:t>
            </a:r>
            <a:br>
              <a:rPr lang="en-IN" dirty="0"/>
            </a:br>
            <a:r>
              <a:rPr lang="en-IN" dirty="0"/>
              <a:t>update </a:t>
            </a:r>
            <a:r>
              <a:rPr lang="en-IN" dirty="0" err="1"/>
              <a:t>loan_det</a:t>
            </a:r>
            <a:r>
              <a:rPr lang="en-IN" dirty="0"/>
              <a:t> set gender = "Female" where </a:t>
            </a:r>
            <a:r>
              <a:rPr lang="en-IN" dirty="0" err="1"/>
              <a:t>customer_id</a:t>
            </a:r>
            <a:r>
              <a:rPr lang="en-IN" dirty="0"/>
              <a:t> = 'IP43593’;</a:t>
            </a:r>
            <a:br>
              <a:rPr lang="en-IN" dirty="0"/>
            </a:br>
            <a:r>
              <a:rPr lang="en-IN" dirty="0"/>
              <a:t>update </a:t>
            </a:r>
            <a:r>
              <a:rPr lang="en-IN" dirty="0" err="1"/>
              <a:t>loan_det</a:t>
            </a:r>
            <a:r>
              <a:rPr lang="en-IN" dirty="0"/>
              <a:t> set age = 45 where </a:t>
            </a:r>
            <a:r>
              <a:rPr lang="en-IN" dirty="0" err="1"/>
              <a:t>customer_id</a:t>
            </a:r>
            <a:r>
              <a:rPr lang="en-IN" dirty="0"/>
              <a:t> = 'IP43007’;</a:t>
            </a:r>
            <a:br>
              <a:rPr lang="en-IN" dirty="0"/>
            </a:br>
            <a:r>
              <a:rPr lang="en-IN" dirty="0"/>
              <a:t>update </a:t>
            </a:r>
            <a:r>
              <a:rPr lang="en-IN" dirty="0" err="1"/>
              <a:t>loan_det</a:t>
            </a:r>
            <a:r>
              <a:rPr lang="en-IN" dirty="0"/>
              <a:t> set age = 32 where </a:t>
            </a:r>
            <a:r>
              <a:rPr lang="en-IN" dirty="0" err="1"/>
              <a:t>customer_id</a:t>
            </a:r>
            <a:r>
              <a:rPr lang="en-IN" dirty="0"/>
              <a:t> = 'IP43009';</a:t>
            </a:r>
          </a:p>
        </p:txBody>
      </p:sp>
    </p:spTree>
    <p:extLst>
      <p:ext uri="{BB962C8B-B14F-4D97-AF65-F5344CB8AC3E}">
        <p14:creationId xmlns:p14="http://schemas.microsoft.com/office/powerpoint/2010/main" val="9983333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BB7EB-29A1-BE55-37C7-8D0AD9759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65471"/>
            <a:ext cx="8596668" cy="1320800"/>
          </a:xfrm>
        </p:spPr>
        <p:txBody>
          <a:bodyPr>
            <a:normAutofit/>
          </a:bodyPr>
          <a:lstStyle/>
          <a:p>
            <a:r>
              <a:rPr lang="en-US" sz="3200" dirty="0"/>
              <a:t>To filter state wise customer count, loan amount, applicant income using group by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ACB36-CC70-4AB9-C4FD-C2B3BA7BF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62499"/>
            <a:ext cx="8596668" cy="42598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Query:</a:t>
            </a:r>
          </a:p>
          <a:p>
            <a:pPr marL="0" indent="0">
              <a:buNone/>
            </a:pPr>
            <a:r>
              <a:rPr lang="en-US" sz="2400" b="1" dirty="0"/>
              <a:t>	</a:t>
            </a:r>
            <a:r>
              <a:rPr lang="en-US" dirty="0"/>
              <a:t>Select state, count(</a:t>
            </a:r>
            <a:r>
              <a:rPr lang="en-US" dirty="0" err="1"/>
              <a:t>customer_id</a:t>
            </a:r>
            <a:r>
              <a:rPr lang="en-US" dirty="0"/>
              <a:t>) as </a:t>
            </a:r>
            <a:r>
              <a:rPr lang="en-US" dirty="0" err="1"/>
              <a:t>Customer_count</a:t>
            </a:r>
            <a:r>
              <a:rPr lang="en-US" dirty="0"/>
              <a:t>, sum(</a:t>
            </a:r>
            <a:r>
              <a:rPr lang="en-US" dirty="0" err="1"/>
              <a:t>loan_amount</a:t>
            </a:r>
            <a:r>
              <a:rPr lang="en-US" dirty="0"/>
              <a:t>) as </a:t>
            </a:r>
            <a:r>
              <a:rPr lang="en-US" dirty="0" err="1"/>
              <a:t>Total_loan_amount</a:t>
            </a:r>
            <a:r>
              <a:rPr lang="en-US" dirty="0"/>
              <a:t>, sum(</a:t>
            </a:r>
            <a:r>
              <a:rPr lang="en-US" dirty="0" err="1"/>
              <a:t>applicant_income</a:t>
            </a:r>
            <a:r>
              <a:rPr lang="en-US" dirty="0"/>
              <a:t>) as </a:t>
            </a:r>
            <a:r>
              <a:rPr lang="en-US" dirty="0" err="1"/>
              <a:t>Total_applicant_income</a:t>
            </a:r>
            <a:r>
              <a:rPr lang="en-US" dirty="0"/>
              <a:t> from </a:t>
            </a:r>
            <a:r>
              <a:rPr lang="en-US" dirty="0" err="1"/>
              <a:t>loan_det</a:t>
            </a:r>
            <a:r>
              <a:rPr lang="en-US" dirty="0"/>
              <a:t> group by state;</a:t>
            </a:r>
          </a:p>
          <a:p>
            <a:pPr marL="0" indent="0">
              <a:buNone/>
            </a:pPr>
            <a:r>
              <a:rPr lang="en-US" sz="2400" b="1" dirty="0"/>
              <a:t>Output:</a:t>
            </a:r>
            <a:endParaRPr lang="en-IN" sz="2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275918-FB9D-451C-3551-9774AC216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533" y="3434409"/>
            <a:ext cx="5802628" cy="315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5330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B7732-4552-F16B-EC67-ABE311793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65472"/>
            <a:ext cx="8596668" cy="1170039"/>
          </a:xfrm>
        </p:spPr>
        <p:txBody>
          <a:bodyPr>
            <a:normAutofit/>
          </a:bodyPr>
          <a:lstStyle/>
          <a:p>
            <a:r>
              <a:rPr lang="en-US" sz="3200" dirty="0"/>
              <a:t>To filter last 4 character name after space from customer name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E17B4-62EE-CED3-F724-14C6110C0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76519"/>
            <a:ext cx="8596668" cy="4478033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/>
              <a:t>Query:</a:t>
            </a:r>
          </a:p>
          <a:p>
            <a:pPr marL="0" indent="0">
              <a:buNone/>
            </a:pPr>
            <a:r>
              <a:rPr lang="en-US" dirty="0"/>
              <a:t>	Select </a:t>
            </a:r>
            <a:r>
              <a:rPr lang="en-US" dirty="0" err="1"/>
              <a:t>customer_name</a:t>
            </a:r>
            <a:r>
              <a:rPr lang="en-US" dirty="0"/>
              <a:t>, right(</a:t>
            </a:r>
            <a:r>
              <a:rPr lang="en-US" dirty="0" err="1"/>
              <a:t>customer_name</a:t>
            </a:r>
            <a:r>
              <a:rPr lang="en-US" dirty="0"/>
              <a:t>, 4) as </a:t>
            </a:r>
            <a:r>
              <a:rPr lang="en-US" dirty="0" err="1"/>
              <a:t>customer_last_name</a:t>
            </a:r>
            <a:r>
              <a:rPr lang="en-US" dirty="0"/>
              <a:t> from </a:t>
            </a:r>
            <a:r>
              <a:rPr lang="en-US" dirty="0" err="1"/>
              <a:t>loan_det</a:t>
            </a:r>
            <a:r>
              <a:rPr lang="en-US" dirty="0"/>
              <a:t> where </a:t>
            </a:r>
            <a:r>
              <a:rPr lang="en-US" dirty="0" err="1"/>
              <a:t>customer_name</a:t>
            </a:r>
            <a:r>
              <a:rPr lang="en-US" dirty="0"/>
              <a:t> like '% ____’;</a:t>
            </a:r>
          </a:p>
          <a:p>
            <a:pPr marL="0" indent="0">
              <a:buNone/>
            </a:pPr>
            <a:r>
              <a:rPr lang="en-US" sz="2000" b="1" dirty="0"/>
              <a:t>Output:</a:t>
            </a:r>
            <a:endParaRPr lang="en-IN" sz="20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C280CB-4D61-C976-4235-12535A3E69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6610" y="2766474"/>
            <a:ext cx="4415030" cy="382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783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25B97-C9DE-96C6-B932-908848367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6077"/>
          </a:xfrm>
        </p:spPr>
        <p:txBody>
          <a:bodyPr/>
          <a:lstStyle/>
          <a:p>
            <a:r>
              <a:rPr lang="en-US" b="1" dirty="0">
                <a:latin typeface="Arial Narrow" panose="020B0606020202030204" pitchFamily="34" charset="0"/>
              </a:rPr>
              <a:t>What is the need of a Database?</a:t>
            </a:r>
            <a:endParaRPr lang="en-IN" b="1" dirty="0">
              <a:latin typeface="Arial Narrow" panose="020B060602020203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DDC7D72-7890-4664-42B1-22C5AB1234FA}"/>
              </a:ext>
            </a:extLst>
          </p:cNvPr>
          <p:cNvSpPr/>
          <p:nvPr/>
        </p:nvSpPr>
        <p:spPr>
          <a:xfrm>
            <a:off x="619984" y="1964816"/>
            <a:ext cx="4119716" cy="1682955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Manage Vast volumes of data 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5AA9163-3D3B-0079-5EAF-B01C68EC16D2}"/>
              </a:ext>
            </a:extLst>
          </p:cNvPr>
          <p:cNvSpPr/>
          <p:nvPr/>
        </p:nvSpPr>
        <p:spPr>
          <a:xfrm>
            <a:off x="5491321" y="4390107"/>
            <a:ext cx="4119716" cy="1682955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r>
              <a:rPr lang="en-IN" dirty="0">
                <a:solidFill>
                  <a:schemeClr val="tx1"/>
                </a:solidFill>
              </a:rPr>
              <a:t>Make meaningful decisions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0719642-8EF3-AC4F-B79E-6D375FF5EF0A}"/>
              </a:ext>
            </a:extLst>
          </p:cNvPr>
          <p:cNvSpPr/>
          <p:nvPr/>
        </p:nvSpPr>
        <p:spPr>
          <a:xfrm>
            <a:off x="610152" y="4473681"/>
            <a:ext cx="4119716" cy="1682955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Keeps your data safe and secure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41A9C66-1CCF-47F2-15D6-059E10A73406}"/>
              </a:ext>
            </a:extLst>
          </p:cNvPr>
          <p:cNvSpPr/>
          <p:nvPr/>
        </p:nvSpPr>
        <p:spPr>
          <a:xfrm>
            <a:off x="5491321" y="1964816"/>
            <a:ext cx="4119716" cy="1682955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IN" dirty="0"/>
          </a:p>
          <a:p>
            <a:pPr algn="ctr"/>
            <a:endParaRPr lang="en-IN" dirty="0">
              <a:solidFill>
                <a:schemeClr val="tx1"/>
              </a:solidFill>
            </a:endParaRPr>
          </a:p>
          <a:p>
            <a:pPr algn="ctr"/>
            <a:r>
              <a:rPr lang="en-IN" dirty="0">
                <a:solidFill>
                  <a:schemeClr val="tx1"/>
                </a:solidFill>
              </a:rPr>
              <a:t>Manipulate and update data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812A649-3E3B-3120-AAA3-4193E5168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085" y="2063136"/>
            <a:ext cx="1186231" cy="92587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4B97C03-71A5-3D50-A50C-48D235243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360" y="1991861"/>
            <a:ext cx="1136818" cy="102664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7259FE4-ED19-9ED7-D4EF-D34AACF8B9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9085" y="4544316"/>
            <a:ext cx="933247" cy="99124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590FC0A-2F87-8462-6EBA-35D59D3920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0361" y="4473681"/>
            <a:ext cx="1136818" cy="983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333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4657C-77F5-51DB-E7CB-37EE28E02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8929"/>
          </a:xfrm>
        </p:spPr>
        <p:txBody>
          <a:bodyPr/>
          <a:lstStyle/>
          <a:p>
            <a:r>
              <a:rPr lang="en-US" dirty="0"/>
              <a:t>To store all output queries in procedure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16437-98F6-52C9-A521-E98497443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2161"/>
            <a:ext cx="8596668" cy="49186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Query:</a:t>
            </a:r>
          </a:p>
          <a:p>
            <a:pPr marL="0" indent="0">
              <a:buNone/>
            </a:pPr>
            <a:r>
              <a:rPr lang="en-US" dirty="0"/>
              <a:t>Delimiter $$</a:t>
            </a:r>
            <a:br>
              <a:rPr lang="en-US" dirty="0"/>
            </a:br>
            <a:r>
              <a:rPr lang="en-US" dirty="0"/>
              <a:t>create procedure Project()</a:t>
            </a:r>
            <a:br>
              <a:rPr lang="en-US" dirty="0"/>
            </a:br>
            <a:r>
              <a:rPr lang="en-US" dirty="0"/>
              <a:t>begin</a:t>
            </a:r>
            <a:br>
              <a:rPr lang="en-US" dirty="0"/>
            </a:br>
            <a:r>
              <a:rPr lang="en-US" dirty="0"/>
              <a:t>select * from </a:t>
            </a:r>
            <a:r>
              <a:rPr lang="en-US" dirty="0" err="1"/>
              <a:t>loan_Details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select * from </a:t>
            </a:r>
            <a:r>
              <a:rPr lang="en-US" dirty="0" err="1"/>
              <a:t>loan_det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select * from </a:t>
            </a:r>
            <a:r>
              <a:rPr lang="en-US" dirty="0" err="1"/>
              <a:t>country_state</a:t>
            </a:r>
            <a:r>
              <a:rPr lang="en-US" dirty="0"/>
              <a:t> right join </a:t>
            </a:r>
            <a:r>
              <a:rPr lang="en-US" dirty="0" err="1"/>
              <a:t>region_info</a:t>
            </a:r>
            <a:r>
              <a:rPr lang="en-US" dirty="0"/>
              <a:t> on </a:t>
            </a:r>
            <a:r>
              <a:rPr lang="en-US" dirty="0" err="1"/>
              <a:t>country_state.region_id</a:t>
            </a:r>
            <a:r>
              <a:rPr lang="en-US" dirty="0"/>
              <a:t> = </a:t>
            </a:r>
            <a:r>
              <a:rPr lang="en-US" dirty="0" err="1"/>
              <a:t>region_info.region_id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select state, count(</a:t>
            </a:r>
            <a:r>
              <a:rPr lang="en-US" dirty="0" err="1"/>
              <a:t>customer_id</a:t>
            </a:r>
            <a:r>
              <a:rPr lang="en-US" dirty="0"/>
              <a:t>) as </a:t>
            </a:r>
            <a:r>
              <a:rPr lang="en-US" dirty="0" err="1"/>
              <a:t>Customer_count</a:t>
            </a:r>
            <a:r>
              <a:rPr lang="en-US" dirty="0"/>
              <a:t>, sum(</a:t>
            </a:r>
            <a:r>
              <a:rPr lang="en-US" dirty="0" err="1"/>
              <a:t>loan_amount</a:t>
            </a:r>
            <a:r>
              <a:rPr lang="en-US" dirty="0"/>
              <a:t>) as </a:t>
            </a:r>
            <a:r>
              <a:rPr lang="en-US" dirty="0" err="1"/>
              <a:t>Total_loan_amount</a:t>
            </a:r>
            <a:r>
              <a:rPr lang="en-US" dirty="0"/>
              <a:t>, sum(</a:t>
            </a:r>
            <a:r>
              <a:rPr lang="en-US" dirty="0" err="1"/>
              <a:t>applicant_income</a:t>
            </a:r>
            <a:r>
              <a:rPr lang="en-US" dirty="0"/>
              <a:t>) as </a:t>
            </a:r>
            <a:r>
              <a:rPr lang="en-US" dirty="0" err="1"/>
              <a:t>Total_applicant_income</a:t>
            </a:r>
            <a:r>
              <a:rPr lang="en-US" dirty="0"/>
              <a:t> from </a:t>
            </a:r>
            <a:r>
              <a:rPr lang="en-US" dirty="0" err="1"/>
              <a:t>loan_det</a:t>
            </a:r>
            <a:r>
              <a:rPr lang="en-US" dirty="0"/>
              <a:t> group by state;</a:t>
            </a:r>
            <a:br>
              <a:rPr lang="en-US" dirty="0"/>
            </a:br>
            <a:r>
              <a:rPr lang="en-US" dirty="0"/>
              <a:t>select </a:t>
            </a:r>
            <a:r>
              <a:rPr lang="en-US" dirty="0" err="1"/>
              <a:t>customer_name</a:t>
            </a:r>
            <a:r>
              <a:rPr lang="en-US" dirty="0"/>
              <a:t>, right(</a:t>
            </a:r>
            <a:r>
              <a:rPr lang="en-US" dirty="0" err="1"/>
              <a:t>customer_name</a:t>
            </a:r>
            <a:r>
              <a:rPr lang="en-US" dirty="0"/>
              <a:t>, 4) as </a:t>
            </a:r>
            <a:r>
              <a:rPr lang="en-US" dirty="0" err="1"/>
              <a:t>customer_last_name</a:t>
            </a:r>
            <a:r>
              <a:rPr lang="en-US" dirty="0"/>
              <a:t> from </a:t>
            </a:r>
            <a:r>
              <a:rPr lang="en-US" dirty="0" err="1"/>
              <a:t>loan_det</a:t>
            </a:r>
            <a:r>
              <a:rPr lang="en-US" dirty="0"/>
              <a:t> where </a:t>
            </a:r>
            <a:r>
              <a:rPr lang="en-US" dirty="0" err="1"/>
              <a:t>customer_name</a:t>
            </a:r>
            <a:r>
              <a:rPr lang="en-US" dirty="0"/>
              <a:t> like '% ____’;</a:t>
            </a:r>
            <a:br>
              <a:rPr lang="en-US" dirty="0"/>
            </a:br>
            <a:r>
              <a:rPr lang="en-US" dirty="0"/>
              <a:t>end $$</a:t>
            </a:r>
            <a:br>
              <a:rPr lang="en-US" dirty="0"/>
            </a:br>
            <a:r>
              <a:rPr lang="en-US" dirty="0"/>
              <a:t>Delimiter 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35492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C6068-F286-C479-33C9-F80CA1ED4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412955"/>
            <a:ext cx="8596668" cy="5628407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Call Project();</a:t>
            </a:r>
          </a:p>
          <a:p>
            <a:pPr marL="0" indent="0">
              <a:buNone/>
            </a:pPr>
            <a:r>
              <a:rPr lang="en-IN" sz="2000" b="1" dirty="0"/>
              <a:t>Output:</a:t>
            </a:r>
          </a:p>
          <a:p>
            <a:pPr marL="0" indent="0">
              <a:buNone/>
            </a:pPr>
            <a:r>
              <a:rPr lang="en-IN" sz="2000" b="1" dirty="0"/>
              <a:t>Result 6: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F1372B-658C-2C9F-97CC-B945983337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211" y="1706358"/>
            <a:ext cx="9553723" cy="433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9888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944D24-991F-C002-A90D-AA0AB63C7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391" y="929390"/>
            <a:ext cx="8848511" cy="4920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83808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BBCA5-F164-E03E-7AA3-1D7511DC5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491613"/>
            <a:ext cx="8596668" cy="55497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Result 7:</a:t>
            </a:r>
            <a:endParaRPr lang="en-IN" sz="20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AD8212-0642-F521-7493-3AF8B48489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139" y="1199213"/>
            <a:ext cx="9673271" cy="4692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9771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DA44C46-157F-5B08-2B4B-4D0A582E4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555" y="1013809"/>
            <a:ext cx="9487132" cy="4622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66554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DF6A0-62FD-8086-693E-B5A281971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491613"/>
            <a:ext cx="8596668" cy="55497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Result 8:</a:t>
            </a:r>
            <a:endParaRPr lang="en-IN" sz="20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E26B5A-6C07-012E-9652-F9DF707FF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862" y="1161160"/>
            <a:ext cx="8918950" cy="5200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3356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0A41B-0EE0-2020-65F1-A372F5338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481781"/>
            <a:ext cx="8596668" cy="55989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Result 9:</a:t>
            </a:r>
            <a:endParaRPr lang="en-IN" sz="20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D98EC0-B9E3-90AF-F06B-E90CDA9D9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706" y="1025347"/>
            <a:ext cx="6557449" cy="5473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2835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0EEEC-5CF7-E58C-F38C-E31D7A01B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560439"/>
            <a:ext cx="8596668" cy="54809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Result 10:</a:t>
            </a:r>
            <a:endParaRPr lang="en-IN" sz="20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3C63AE-7D8A-1EF0-3D67-7FF4E244D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0300" y="1243629"/>
            <a:ext cx="4350667" cy="5053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25870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EA3B7-4449-8452-97C0-3B5D8B068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1214232"/>
            <a:ext cx="8596668" cy="2595460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/>
              <a:t>Thank you</a:t>
            </a:r>
            <a:endParaRPr lang="en-IN" sz="7200" b="1" dirty="0"/>
          </a:p>
        </p:txBody>
      </p:sp>
    </p:spTree>
    <p:extLst>
      <p:ext uri="{BB962C8B-B14F-4D97-AF65-F5344CB8AC3E}">
        <p14:creationId xmlns:p14="http://schemas.microsoft.com/office/powerpoint/2010/main" val="1921298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25B97-C9DE-96C6-B932-908848367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6245"/>
          </a:xfrm>
        </p:spPr>
        <p:txBody>
          <a:bodyPr/>
          <a:lstStyle/>
          <a:p>
            <a:r>
              <a:rPr lang="en-US" b="1" dirty="0">
                <a:latin typeface="Arial Narrow" panose="020B0606020202030204" pitchFamily="34" charset="0"/>
              </a:rPr>
              <a:t>What is SQL?</a:t>
            </a:r>
            <a:endParaRPr lang="en-IN" b="1" dirty="0">
              <a:latin typeface="Arial Narrow" panose="020B060602020203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90A8C10-169F-90AF-3091-EC09C9BA1E8F}"/>
              </a:ext>
            </a:extLst>
          </p:cNvPr>
          <p:cNvSpPr/>
          <p:nvPr/>
        </p:nvSpPr>
        <p:spPr>
          <a:xfrm>
            <a:off x="3205316" y="1779641"/>
            <a:ext cx="4188542" cy="55060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Structured Query Language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FC07B5D-192E-21AE-019D-44E9CF2DFE05}"/>
              </a:ext>
            </a:extLst>
          </p:cNvPr>
          <p:cNvSpPr/>
          <p:nvPr/>
        </p:nvSpPr>
        <p:spPr>
          <a:xfrm>
            <a:off x="658768" y="3497824"/>
            <a:ext cx="5673213" cy="142813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SQL is a standard programming language used for operating Relational Databases and to carry every operation such as inserting, manipulating, updating and retrieving data from relational databases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3BD393A-490F-51C4-208C-B7CD1944C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6209" y="2910348"/>
            <a:ext cx="2222087" cy="2458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88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0E896-5853-6994-E7E1-0333D8942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SQL servers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CB2A2-7410-A0AA-E6CF-D93198CAF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Oracle</a:t>
            </a:r>
          </a:p>
          <a:p>
            <a:r>
              <a:rPr lang="en-US" dirty="0"/>
              <a:t>My SQL workbench</a:t>
            </a:r>
          </a:p>
          <a:p>
            <a:r>
              <a:rPr lang="en-US" dirty="0"/>
              <a:t>Mango DB</a:t>
            </a:r>
          </a:p>
          <a:p>
            <a:r>
              <a:rPr lang="en-US" dirty="0"/>
              <a:t>Navigation</a:t>
            </a:r>
          </a:p>
          <a:p>
            <a:r>
              <a:rPr lang="en-US" dirty="0"/>
              <a:t>No SQL</a:t>
            </a:r>
          </a:p>
          <a:p>
            <a:r>
              <a:rPr lang="en-US" dirty="0"/>
              <a:t>MS server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7187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25B97-C9DE-96C6-B932-908848367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8258"/>
          </a:xfrm>
        </p:spPr>
        <p:txBody>
          <a:bodyPr/>
          <a:lstStyle/>
          <a:p>
            <a:r>
              <a:rPr lang="en-US" b="1" dirty="0">
                <a:latin typeface="Arial Narrow" panose="020B0606020202030204" pitchFamily="34" charset="0"/>
              </a:rPr>
              <a:t>Features of SQL</a:t>
            </a:r>
            <a:endParaRPr lang="en-IN" b="1" dirty="0">
              <a:latin typeface="Arial Narrow" panose="020B060602020203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8348772-5B3B-10FA-9CCF-BF84506F88DD}"/>
              </a:ext>
            </a:extLst>
          </p:cNvPr>
          <p:cNvSpPr/>
          <p:nvPr/>
        </p:nvSpPr>
        <p:spPr>
          <a:xfrm>
            <a:off x="2507224" y="1995948"/>
            <a:ext cx="5525731" cy="6882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SQL lets you access any data within the relation database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3A8876F-3253-82D0-FC2A-DFF2C32BADA3}"/>
              </a:ext>
            </a:extLst>
          </p:cNvPr>
          <p:cNvSpPr/>
          <p:nvPr/>
        </p:nvSpPr>
        <p:spPr>
          <a:xfrm>
            <a:off x="2507224" y="3073808"/>
            <a:ext cx="5525731" cy="6882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SQL is very fast in retrieving large amounts of data very efficiently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569133A-B573-BB13-C450-A736F981B622}"/>
              </a:ext>
            </a:extLst>
          </p:cNvPr>
          <p:cNvSpPr/>
          <p:nvPr/>
        </p:nvSpPr>
        <p:spPr>
          <a:xfrm>
            <a:off x="2507224" y="4173795"/>
            <a:ext cx="5525731" cy="6882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SQL is versatile as it works with database system from Oracle, IBM, Microsoft, etc.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F3D97B4-4307-03D1-C25F-5EF5BF0039C0}"/>
              </a:ext>
            </a:extLst>
          </p:cNvPr>
          <p:cNvSpPr/>
          <p:nvPr/>
        </p:nvSpPr>
        <p:spPr>
          <a:xfrm>
            <a:off x="2507224" y="5193888"/>
            <a:ext cx="5525731" cy="6882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SQL helps you manage databases without knowing lot of coding</a:t>
            </a:r>
            <a:endParaRPr lang="en-IN" sz="1600" dirty="0">
              <a:solidFill>
                <a:schemeClr val="tx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30363B4-BAD5-29EA-0F68-BB5AF9652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5277" y="1850235"/>
            <a:ext cx="983356" cy="96860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BC7E4F4-3579-5BAE-19F5-B1BB4F6E83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5277" y="3041941"/>
            <a:ext cx="983356" cy="71348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0488450-A0F0-786C-6690-E6230497FC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1153" y="4142937"/>
            <a:ext cx="1067480" cy="74997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5B0E9D9-A851-2EAF-0B38-A9C24EF687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1153" y="5191706"/>
            <a:ext cx="1067480" cy="89721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246CC06-55AA-1106-E72D-CCD48D35C6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4299" y="3028934"/>
            <a:ext cx="2015612" cy="2113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193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25B97-C9DE-96C6-B932-908848367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2926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Arial Narrow" panose="020B0606020202030204" pitchFamily="34" charset="0"/>
              </a:rPr>
              <a:t>Applications of SQL</a:t>
            </a:r>
            <a:endParaRPr lang="en-IN" b="1" dirty="0">
              <a:latin typeface="Arial Narrow" panose="020B060602020203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E4647F1-CE4B-6019-4D6D-B2040782DB6E}"/>
              </a:ext>
            </a:extLst>
          </p:cNvPr>
          <p:cNvSpPr/>
          <p:nvPr/>
        </p:nvSpPr>
        <p:spPr>
          <a:xfrm>
            <a:off x="2153265" y="1671492"/>
            <a:ext cx="7030064" cy="90211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SQL is used to create a database, define its structure, implement it and let’s you perform many functions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7DA81E7-9F77-A8AB-A7C8-64E3ED66BFC0}"/>
              </a:ext>
            </a:extLst>
          </p:cNvPr>
          <p:cNvSpPr/>
          <p:nvPr/>
        </p:nvSpPr>
        <p:spPr>
          <a:xfrm>
            <a:off x="2153265" y="2847672"/>
            <a:ext cx="7030064" cy="90211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SQL is also used for maintaining an already existing database. SQL is a powerful language for entering data, modifying data and extracting data in a database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8056D3A-72A6-BCEC-9976-68799F769676}"/>
              </a:ext>
            </a:extLst>
          </p:cNvPr>
          <p:cNvSpPr/>
          <p:nvPr/>
        </p:nvSpPr>
        <p:spPr>
          <a:xfrm>
            <a:off x="2153265" y="3977155"/>
            <a:ext cx="7030064" cy="90211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SQL is extensively used as a Client/Server language to connect the front-end with the back-end thus supporting the client/server architecture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70D247D-61B1-66F7-25FB-7EF70A2F04D0}"/>
              </a:ext>
            </a:extLst>
          </p:cNvPr>
          <p:cNvSpPr/>
          <p:nvPr/>
        </p:nvSpPr>
        <p:spPr>
          <a:xfrm>
            <a:off x="2153265" y="5105400"/>
            <a:ext cx="7030064" cy="90211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SQL when deployed as Data Control Language(DCL) helps protect your database from unauthorized access</a:t>
            </a:r>
            <a:endParaRPr lang="en-IN" sz="1600" dirty="0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AB4F132-3D72-3B00-ACC2-7CBBE7722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592914"/>
            <a:ext cx="1073156" cy="105281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C392656-C76D-F03C-EFA0-7C472D72FC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2847672"/>
            <a:ext cx="1073156" cy="103772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A68CAC3-EB4A-EF4C-CCA8-197177B6F4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826" y="3977155"/>
            <a:ext cx="1057664" cy="105281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6A5E399-FD1E-5815-07A5-7EBC4E475F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570" y="5121729"/>
            <a:ext cx="948920" cy="90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774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6E7BD-8EC6-4E36-C854-417D29121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9369" y="609600"/>
            <a:ext cx="3147414" cy="534055"/>
          </a:xfrm>
        </p:spPr>
        <p:txBody>
          <a:bodyPr>
            <a:normAutofit/>
          </a:bodyPr>
          <a:lstStyle/>
          <a:p>
            <a:r>
              <a:rPr lang="en-US" sz="2800" b="1" dirty="0"/>
              <a:t>SQL Commands</a:t>
            </a:r>
            <a:endParaRPr lang="en-IN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B208B-2D21-7942-8C63-87A8C0D82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63" y="2607956"/>
            <a:ext cx="1023647" cy="59244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b="1" dirty="0"/>
              <a:t>DDL</a:t>
            </a:r>
            <a:endParaRPr lang="en-IN" sz="2000" b="1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5B2EC51F-BCA1-A37B-2CC4-D91BA47D4526}"/>
              </a:ext>
            </a:extLst>
          </p:cNvPr>
          <p:cNvCxnSpPr>
            <a:cxnSpLocks/>
          </p:cNvCxnSpPr>
          <p:nvPr/>
        </p:nvCxnSpPr>
        <p:spPr>
          <a:xfrm rot="10800000" flipV="1">
            <a:off x="1543613" y="1818960"/>
            <a:ext cx="3667982" cy="78899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84CF6F51-85F8-8F06-3D14-4EB795BD112A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4866431" y="1818967"/>
            <a:ext cx="3701863" cy="78898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1CA94C6-356A-DE25-A4C7-13257F849404}"/>
              </a:ext>
            </a:extLst>
          </p:cNvPr>
          <p:cNvSpPr txBox="1">
            <a:spLocks/>
          </p:cNvSpPr>
          <p:nvPr/>
        </p:nvSpPr>
        <p:spPr>
          <a:xfrm>
            <a:off x="2522118" y="2607956"/>
            <a:ext cx="1023647" cy="592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dirty="0"/>
              <a:t>DML</a:t>
            </a:r>
            <a:endParaRPr lang="en-IN" sz="2000" b="1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F30978A-3F55-CC35-9226-0D39010FC697}"/>
              </a:ext>
            </a:extLst>
          </p:cNvPr>
          <p:cNvSpPr txBox="1">
            <a:spLocks/>
          </p:cNvSpPr>
          <p:nvPr/>
        </p:nvSpPr>
        <p:spPr>
          <a:xfrm>
            <a:off x="4366902" y="2607956"/>
            <a:ext cx="1023647" cy="592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dirty="0"/>
              <a:t>TCL</a:t>
            </a:r>
            <a:endParaRPr lang="en-IN" sz="2000" b="1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C2741E23-08C1-0278-D409-635017D203F9}"/>
              </a:ext>
            </a:extLst>
          </p:cNvPr>
          <p:cNvSpPr txBox="1">
            <a:spLocks/>
          </p:cNvSpPr>
          <p:nvPr/>
        </p:nvSpPr>
        <p:spPr>
          <a:xfrm>
            <a:off x="6272646" y="2607956"/>
            <a:ext cx="1023647" cy="592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dirty="0"/>
              <a:t>DQL</a:t>
            </a:r>
            <a:endParaRPr lang="en-IN" sz="2000" b="1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D1C3A56C-D70C-2502-F8AD-5856D30A8940}"/>
              </a:ext>
            </a:extLst>
          </p:cNvPr>
          <p:cNvSpPr txBox="1">
            <a:spLocks/>
          </p:cNvSpPr>
          <p:nvPr/>
        </p:nvSpPr>
        <p:spPr>
          <a:xfrm>
            <a:off x="8056470" y="2607956"/>
            <a:ext cx="1023647" cy="592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dirty="0"/>
              <a:t>DCL</a:t>
            </a:r>
            <a:endParaRPr lang="en-IN" sz="2000" b="1" dirty="0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E66AEDB3-24B8-4506-9CE5-709BF54CAA8D}"/>
              </a:ext>
            </a:extLst>
          </p:cNvPr>
          <p:cNvCxnSpPr>
            <a:cxnSpLocks/>
          </p:cNvCxnSpPr>
          <p:nvPr/>
        </p:nvCxnSpPr>
        <p:spPr>
          <a:xfrm rot="10800000" flipV="1">
            <a:off x="3033942" y="1818964"/>
            <a:ext cx="1823198" cy="78899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4CC124C1-07CB-B541-FBE3-263BEFA841BA}"/>
              </a:ext>
            </a:extLst>
          </p:cNvPr>
          <p:cNvCxnSpPr>
            <a:cxnSpLocks/>
          </p:cNvCxnSpPr>
          <p:nvPr/>
        </p:nvCxnSpPr>
        <p:spPr>
          <a:xfrm>
            <a:off x="4817079" y="1818958"/>
            <a:ext cx="1953670" cy="78899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7562681-B74A-8609-8EC1-6D477B1B1152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4866431" y="1818958"/>
            <a:ext cx="12295" cy="7889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47DFA44-F870-8D67-65D8-291A8AB1A015}"/>
              </a:ext>
            </a:extLst>
          </p:cNvPr>
          <p:cNvCxnSpPr/>
          <p:nvPr/>
        </p:nvCxnSpPr>
        <p:spPr>
          <a:xfrm>
            <a:off x="4868894" y="1199536"/>
            <a:ext cx="0" cy="6095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03C10FA-70AD-9D67-E70E-29CDCC218097}"/>
              </a:ext>
            </a:extLst>
          </p:cNvPr>
          <p:cNvSpPr/>
          <p:nvPr/>
        </p:nvSpPr>
        <p:spPr>
          <a:xfrm>
            <a:off x="6166280" y="3200399"/>
            <a:ext cx="1484114" cy="230566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j-lt"/>
              </a:rPr>
              <a:t>Select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5580F1-A941-3F60-FDB5-EFF6744EE327}"/>
              </a:ext>
            </a:extLst>
          </p:cNvPr>
          <p:cNvSpPr/>
          <p:nvPr/>
        </p:nvSpPr>
        <p:spPr>
          <a:xfrm>
            <a:off x="7940439" y="3187106"/>
            <a:ext cx="1484114" cy="230566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j-lt"/>
              </a:rPr>
              <a:t>Grant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j-lt"/>
              </a:rPr>
              <a:t>Revoke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DCEFD0A-A65A-8203-505B-6131D1B1A52E}"/>
              </a:ext>
            </a:extLst>
          </p:cNvPr>
          <p:cNvSpPr/>
          <p:nvPr/>
        </p:nvSpPr>
        <p:spPr>
          <a:xfrm>
            <a:off x="4353294" y="3200399"/>
            <a:ext cx="1484114" cy="230566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j-lt"/>
              </a:rPr>
              <a:t>Commit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j-lt"/>
              </a:rPr>
              <a:t>Rollback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j-lt"/>
              </a:rPr>
              <a:t>Save point</a:t>
            </a:r>
          </a:p>
          <a:p>
            <a:endParaRPr lang="en-IN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A15C01E-2212-F8C5-11BC-2307EA4D1F3A}"/>
              </a:ext>
            </a:extLst>
          </p:cNvPr>
          <p:cNvSpPr/>
          <p:nvPr/>
        </p:nvSpPr>
        <p:spPr>
          <a:xfrm>
            <a:off x="801556" y="3200399"/>
            <a:ext cx="1484114" cy="230566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j-lt"/>
              </a:rPr>
              <a:t>Create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j-lt"/>
              </a:rPr>
              <a:t>Drop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j-lt"/>
              </a:rPr>
              <a:t>Alter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j-lt"/>
              </a:rPr>
              <a:t>Truncate</a:t>
            </a:r>
          </a:p>
          <a:p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C427DBA-D783-26F8-DEA7-630F4EE2F8E8}"/>
              </a:ext>
            </a:extLst>
          </p:cNvPr>
          <p:cNvSpPr/>
          <p:nvPr/>
        </p:nvSpPr>
        <p:spPr>
          <a:xfrm>
            <a:off x="2522118" y="3200399"/>
            <a:ext cx="1484114" cy="230566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j-lt"/>
              </a:rPr>
              <a:t>Insert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j-lt"/>
              </a:rPr>
              <a:t>Update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j-lt"/>
              </a:rPr>
              <a:t>Delete</a:t>
            </a:r>
          </a:p>
          <a:p>
            <a:endParaRPr lang="en-IN" dirty="0">
              <a:solidFill>
                <a:schemeClr val="tx1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0780604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664</TotalTime>
  <Words>3441</Words>
  <Application>Microsoft Office PowerPoint</Application>
  <PresentationFormat>Widescreen</PresentationFormat>
  <Paragraphs>216</Paragraphs>
  <Slides>48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7" baseType="lpstr">
      <vt:lpstr>Arial</vt:lpstr>
      <vt:lpstr>Arial Black</vt:lpstr>
      <vt:lpstr>Arial Narrow</vt:lpstr>
      <vt:lpstr>Calibri</vt:lpstr>
      <vt:lpstr>Times New Roman</vt:lpstr>
      <vt:lpstr>Trebuchet MS</vt:lpstr>
      <vt:lpstr>Wingdings</vt:lpstr>
      <vt:lpstr>Wingdings 3</vt:lpstr>
      <vt:lpstr>Facet</vt:lpstr>
      <vt:lpstr>My SQL – Loan Customer Analysis </vt:lpstr>
      <vt:lpstr>What’s in it for you?</vt:lpstr>
      <vt:lpstr>What is a Database?</vt:lpstr>
      <vt:lpstr>What is the need of a Database?</vt:lpstr>
      <vt:lpstr>What is SQL?</vt:lpstr>
      <vt:lpstr>Types of SQL servers</vt:lpstr>
      <vt:lpstr>Features of SQL</vt:lpstr>
      <vt:lpstr>Applications of SQL</vt:lpstr>
      <vt:lpstr>SQL Commands</vt:lpstr>
      <vt:lpstr>PowerPoint Presentation</vt:lpstr>
      <vt:lpstr>Difference between DBMS and RDBMS</vt:lpstr>
      <vt:lpstr>Triggers in SQL</vt:lpstr>
      <vt:lpstr>SQL Server Stored Procedure</vt:lpstr>
      <vt:lpstr>To Create Database</vt:lpstr>
      <vt:lpstr>To Create Table</vt:lpstr>
      <vt:lpstr>Trigger creation</vt:lpstr>
      <vt:lpstr>PowerPoint Presentation</vt:lpstr>
      <vt:lpstr>To insert values into table</vt:lpstr>
      <vt:lpstr>PowerPoint Presentation</vt:lpstr>
      <vt:lpstr>PowerPoint Presentation</vt:lpstr>
      <vt:lpstr>PowerPoint Presentation</vt:lpstr>
      <vt:lpstr>To view table with values</vt:lpstr>
      <vt:lpstr>PowerPoint Presentation</vt:lpstr>
      <vt:lpstr>To join 2 tables using inner join</vt:lpstr>
      <vt:lpstr>PowerPoint Presentation</vt:lpstr>
      <vt:lpstr>To import data</vt:lpstr>
      <vt:lpstr>To join all tables using inner join &amp; Table creation</vt:lpstr>
      <vt:lpstr>PowerPoint Presentation</vt:lpstr>
      <vt:lpstr>PowerPoint Presentation</vt:lpstr>
      <vt:lpstr>To show missing Region id using right join</vt:lpstr>
      <vt:lpstr>To self join Customer criteria &amp;  Interest rate field</vt:lpstr>
      <vt:lpstr>PowerPoint Presentation</vt:lpstr>
      <vt:lpstr>PowerPoint Presentation</vt:lpstr>
      <vt:lpstr>To self join Monthly interest &amp; Annual Interest field</vt:lpstr>
      <vt:lpstr>PowerPoint Presentation</vt:lpstr>
      <vt:lpstr>PowerPoint Presentation</vt:lpstr>
      <vt:lpstr>To update gender &amp; age using customer id</vt:lpstr>
      <vt:lpstr>To filter state wise customer count, loan amount, applicant income using group by</vt:lpstr>
      <vt:lpstr>To filter last 4 character name after space from customer name</vt:lpstr>
      <vt:lpstr>To store all output queries in procedure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SQL</dc:title>
  <dc:creator>Balaji G</dc:creator>
  <cp:lastModifiedBy>Dharun M</cp:lastModifiedBy>
  <cp:revision>45</cp:revision>
  <dcterms:created xsi:type="dcterms:W3CDTF">2024-05-28T12:38:32Z</dcterms:created>
  <dcterms:modified xsi:type="dcterms:W3CDTF">2024-06-18T07:02:11Z</dcterms:modified>
</cp:coreProperties>
</file>