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  <p:sldId id="277" r:id="rId21"/>
    <p:sldId id="278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355" dt="2021-04-23T16:30:04.924"/>
    <p1510:client id="{2FC62CA0-DD47-820C-3F83-1063189E9F64}" v="20" dt="2021-04-23T20:12:59.771"/>
    <p1510:client id="{4AC434F0-D970-9654-2725-47B73545F611}" v="2908" dt="2021-04-23T16:30:48.522"/>
    <p1510:client id="{52B9A986-C88F-21E9-1A47-080D017E012B}" v="148" dt="2021-04-23T20:58:05.396"/>
    <p1510:client id="{746ECC99-B474-EC00-38D2-F2877B6DD00D}" v="87" dt="2021-04-23T23:38:57.681"/>
    <p1510:client id="{8ED4DF76-8973-4754-BECF-EC8850D90A9C}" v="1041" dt="2021-04-22T19:18:05.958"/>
    <p1510:client id="{CC6926A3-7A80-EBC1-83E2-0986BAEBCA46}" v="272" dt="2021-04-24T00:06:42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6C9A9-83BC-40B2-9D57-620BD82A2A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D7F825-AF47-420B-86B7-D6D03C266991}">
      <dgm:prSet/>
      <dgm:spPr/>
      <dgm:t>
        <a:bodyPr/>
        <a:lstStyle/>
        <a:p>
          <a:pPr rtl="0"/>
          <a:r>
            <a:rPr lang="en-US"/>
            <a:t>There is</a:t>
          </a:r>
          <a:r>
            <a:rPr lang="en-US">
              <a:latin typeface="Neue Haas Grotesk Text Pro"/>
            </a:rPr>
            <a:t> no </a:t>
          </a:r>
          <a:r>
            <a:rPr lang="en-US"/>
            <a:t>centralized system that can help sexual assault victims to get their lives back to normal</a:t>
          </a:r>
          <a:r>
            <a:rPr lang="en-US">
              <a:latin typeface="Neue Haas Grotesk Text Pro"/>
            </a:rPr>
            <a:t>.</a:t>
          </a:r>
        </a:p>
      </dgm:t>
    </dgm:pt>
    <dgm:pt modelId="{713C9413-E81B-4686-A340-DB642A37D48E}" type="parTrans" cxnId="{43FB60EA-FBD9-4399-B1F5-525F37C24BB6}">
      <dgm:prSet/>
      <dgm:spPr/>
      <dgm:t>
        <a:bodyPr/>
        <a:lstStyle/>
        <a:p>
          <a:endParaRPr lang="en-US"/>
        </a:p>
      </dgm:t>
    </dgm:pt>
    <dgm:pt modelId="{16D12479-8C33-411E-B12F-C51ECF0A1787}" type="sibTrans" cxnId="{43FB60EA-FBD9-4399-B1F5-525F37C24BB6}">
      <dgm:prSet/>
      <dgm:spPr/>
      <dgm:t>
        <a:bodyPr/>
        <a:lstStyle/>
        <a:p>
          <a:endParaRPr lang="en-US"/>
        </a:p>
      </dgm:t>
    </dgm:pt>
    <dgm:pt modelId="{0FD09E21-7721-4D45-B6DB-A12E04AFDAD1}">
      <dgm:prSet phldr="0"/>
      <dgm:spPr/>
      <dgm:t>
        <a:bodyPr/>
        <a:lstStyle/>
        <a:p>
          <a:pPr rtl="0"/>
          <a:r>
            <a:rPr lang="en-US"/>
            <a:t>There is no system available which stores the sexual assault details and transfer the data to involved entities</a:t>
          </a:r>
          <a:r>
            <a:rPr lang="en-US">
              <a:latin typeface="Neue Haas Grotesk Text Pro"/>
            </a:rPr>
            <a:t>.</a:t>
          </a:r>
          <a:r>
            <a:rPr lang="en-US"/>
            <a:t> Hence Help Seeker needs to re-iterate the </a:t>
          </a:r>
          <a:r>
            <a:rPr lang="en-US">
              <a:latin typeface="Neue Haas Grotesk Text Pro"/>
            </a:rPr>
            <a:t>scenario</a:t>
          </a:r>
          <a:r>
            <a:rPr lang="en-US"/>
            <a:t> multiple times which impacts the mental health of</a:t>
          </a:r>
          <a:r>
            <a:rPr lang="en-US">
              <a:latin typeface="Neue Haas Grotesk Text Pro"/>
            </a:rPr>
            <a:t> the</a:t>
          </a:r>
          <a:r>
            <a:rPr lang="en-US"/>
            <a:t> helpseeker</a:t>
          </a:r>
          <a:endParaRPr lang="en-US">
            <a:latin typeface="Neue Haas Grotesk Text Pro"/>
          </a:endParaRPr>
        </a:p>
      </dgm:t>
    </dgm:pt>
    <dgm:pt modelId="{8C43D78D-1736-4A63-9471-53864128F833}" type="parTrans" cxnId="{CBB620F7-A948-447C-BED2-2C64E610551F}">
      <dgm:prSet/>
      <dgm:spPr/>
    </dgm:pt>
    <dgm:pt modelId="{4DFE3E57-6F04-41AF-AE0B-B4D4C2C10F7D}" type="sibTrans" cxnId="{CBB620F7-A948-447C-BED2-2C64E610551F}">
      <dgm:prSet/>
      <dgm:spPr/>
      <dgm:t>
        <a:bodyPr/>
        <a:lstStyle/>
        <a:p>
          <a:endParaRPr lang="en-US"/>
        </a:p>
      </dgm:t>
    </dgm:pt>
    <dgm:pt modelId="{A14243AF-181D-428A-B5F0-890F1DC09909}">
      <dgm:prSet phldr="0"/>
      <dgm:spPr/>
      <dgm:t>
        <a:bodyPr/>
        <a:lstStyle/>
        <a:p>
          <a:pPr rtl="0"/>
          <a:r>
            <a:rPr lang="en-US"/>
            <a:t>There is no system available which provides the mental, Legal and health related help on a single platform.</a:t>
          </a:r>
          <a:endParaRPr lang="en-US">
            <a:latin typeface="Neue Haas Grotesk Text Pro"/>
          </a:endParaRPr>
        </a:p>
      </dgm:t>
    </dgm:pt>
    <dgm:pt modelId="{A81ADB86-7843-4194-B16F-D305FDC2291C}" type="parTrans" cxnId="{11E50BD9-6808-424E-AD01-2FEE60494539}">
      <dgm:prSet/>
      <dgm:spPr/>
    </dgm:pt>
    <dgm:pt modelId="{3F54080D-906A-4CA6-BCC8-A05150103B1A}" type="sibTrans" cxnId="{11E50BD9-6808-424E-AD01-2FEE60494539}">
      <dgm:prSet/>
      <dgm:spPr/>
    </dgm:pt>
    <dgm:pt modelId="{4AAD9843-8EF9-4CF8-82FA-43CC85808FBB}" type="pres">
      <dgm:prSet presAssocID="{6F06C9A9-83BC-40B2-9D57-620BD82A2A80}" presName="linear" presStyleCnt="0">
        <dgm:presLayoutVars>
          <dgm:animLvl val="lvl"/>
          <dgm:resizeHandles val="exact"/>
        </dgm:presLayoutVars>
      </dgm:prSet>
      <dgm:spPr/>
    </dgm:pt>
    <dgm:pt modelId="{0433AF39-35CE-4714-87B0-C27C17ABAD20}" type="pres">
      <dgm:prSet presAssocID="{8AD7F825-AF47-420B-86B7-D6D03C2669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37AF43-5FDC-47FE-9D15-0ED60D0A2631}" type="pres">
      <dgm:prSet presAssocID="{16D12479-8C33-411E-B12F-C51ECF0A1787}" presName="spacer" presStyleCnt="0"/>
      <dgm:spPr/>
    </dgm:pt>
    <dgm:pt modelId="{9D01B6D6-385C-4BDF-A0D9-AF56B4E78041}" type="pres">
      <dgm:prSet presAssocID="{0FD09E21-7721-4D45-B6DB-A12E04AFDA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CC7BEA-77CB-4261-B51F-9D5CB2E013AF}" type="pres">
      <dgm:prSet presAssocID="{4DFE3E57-6F04-41AF-AE0B-B4D4C2C10F7D}" presName="spacer" presStyleCnt="0"/>
      <dgm:spPr/>
    </dgm:pt>
    <dgm:pt modelId="{093FC254-B4AF-4196-A70F-08D70C1E0BF7}" type="pres">
      <dgm:prSet presAssocID="{A14243AF-181D-428A-B5F0-890F1DC099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E73E1C-C0FC-4D73-8A8D-AE90CB665E20}" type="presOf" srcId="{6F06C9A9-83BC-40B2-9D57-620BD82A2A80}" destId="{4AAD9843-8EF9-4CF8-82FA-43CC85808FBB}" srcOrd="0" destOrd="0" presId="urn:microsoft.com/office/officeart/2005/8/layout/vList2"/>
    <dgm:cxn modelId="{5CAB8E34-7B59-4FA1-A8D0-C3F0F2DC4812}" type="presOf" srcId="{0FD09E21-7721-4D45-B6DB-A12E04AFDAD1}" destId="{9D01B6D6-385C-4BDF-A0D9-AF56B4E78041}" srcOrd="0" destOrd="0" presId="urn:microsoft.com/office/officeart/2005/8/layout/vList2"/>
    <dgm:cxn modelId="{88456C49-35D3-4704-B8FF-54A4686495AB}" type="presOf" srcId="{A14243AF-181D-428A-B5F0-890F1DC09909}" destId="{093FC254-B4AF-4196-A70F-08D70C1E0BF7}" srcOrd="0" destOrd="0" presId="urn:microsoft.com/office/officeart/2005/8/layout/vList2"/>
    <dgm:cxn modelId="{8F4BA56C-01EB-4D6A-B2B8-DD738FE14A27}" type="presOf" srcId="{8AD7F825-AF47-420B-86B7-D6D03C266991}" destId="{0433AF39-35CE-4714-87B0-C27C17ABAD20}" srcOrd="0" destOrd="0" presId="urn:microsoft.com/office/officeart/2005/8/layout/vList2"/>
    <dgm:cxn modelId="{11E50BD9-6808-424E-AD01-2FEE60494539}" srcId="{6F06C9A9-83BC-40B2-9D57-620BD82A2A80}" destId="{A14243AF-181D-428A-B5F0-890F1DC09909}" srcOrd="2" destOrd="0" parTransId="{A81ADB86-7843-4194-B16F-D305FDC2291C}" sibTransId="{3F54080D-906A-4CA6-BCC8-A05150103B1A}"/>
    <dgm:cxn modelId="{43FB60EA-FBD9-4399-B1F5-525F37C24BB6}" srcId="{6F06C9A9-83BC-40B2-9D57-620BD82A2A80}" destId="{8AD7F825-AF47-420B-86B7-D6D03C266991}" srcOrd="0" destOrd="0" parTransId="{713C9413-E81B-4686-A340-DB642A37D48E}" sibTransId="{16D12479-8C33-411E-B12F-C51ECF0A1787}"/>
    <dgm:cxn modelId="{CBB620F7-A948-447C-BED2-2C64E610551F}" srcId="{6F06C9A9-83BC-40B2-9D57-620BD82A2A80}" destId="{0FD09E21-7721-4D45-B6DB-A12E04AFDAD1}" srcOrd="1" destOrd="0" parTransId="{8C43D78D-1736-4A63-9471-53864128F833}" sibTransId="{4DFE3E57-6F04-41AF-AE0B-B4D4C2C10F7D}"/>
    <dgm:cxn modelId="{B9BF6CA9-6CDC-4A95-9131-458BDA7AA10E}" type="presParOf" srcId="{4AAD9843-8EF9-4CF8-82FA-43CC85808FBB}" destId="{0433AF39-35CE-4714-87B0-C27C17ABAD20}" srcOrd="0" destOrd="0" presId="urn:microsoft.com/office/officeart/2005/8/layout/vList2"/>
    <dgm:cxn modelId="{C2F489D4-7775-4545-8FC7-7348998005FA}" type="presParOf" srcId="{4AAD9843-8EF9-4CF8-82FA-43CC85808FBB}" destId="{8137AF43-5FDC-47FE-9D15-0ED60D0A2631}" srcOrd="1" destOrd="0" presId="urn:microsoft.com/office/officeart/2005/8/layout/vList2"/>
    <dgm:cxn modelId="{4C3651AD-F786-4310-A138-BEDA2C27D414}" type="presParOf" srcId="{4AAD9843-8EF9-4CF8-82FA-43CC85808FBB}" destId="{9D01B6D6-385C-4BDF-A0D9-AF56B4E78041}" srcOrd="2" destOrd="0" presId="urn:microsoft.com/office/officeart/2005/8/layout/vList2"/>
    <dgm:cxn modelId="{B4306E5D-06F8-4A3B-A48D-8A211F215710}" type="presParOf" srcId="{4AAD9843-8EF9-4CF8-82FA-43CC85808FBB}" destId="{23CC7BEA-77CB-4261-B51F-9D5CB2E013AF}" srcOrd="3" destOrd="0" presId="urn:microsoft.com/office/officeart/2005/8/layout/vList2"/>
    <dgm:cxn modelId="{70950B1A-5B2E-43D9-95B7-2BB33C10FFA7}" type="presParOf" srcId="{4AAD9843-8EF9-4CF8-82FA-43CC85808FBB}" destId="{093FC254-B4AF-4196-A70F-08D70C1E0B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3AF39-35CE-4714-87B0-C27C17ABAD20}">
      <dsp:nvSpPr>
        <dsp:cNvPr id="0" name=""/>
        <dsp:cNvSpPr/>
      </dsp:nvSpPr>
      <dsp:spPr>
        <a:xfrm>
          <a:off x="0" y="66118"/>
          <a:ext cx="6535038" cy="1804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is</a:t>
          </a:r>
          <a:r>
            <a:rPr lang="en-US" sz="2100" kern="1200">
              <a:latin typeface="Neue Haas Grotesk Text Pro"/>
            </a:rPr>
            <a:t> no </a:t>
          </a:r>
          <a:r>
            <a:rPr lang="en-US" sz="2100" kern="1200"/>
            <a:t>centralized system that can help sexual assault victims to get their lives back to normal</a:t>
          </a:r>
          <a:r>
            <a:rPr lang="en-US" sz="2100" kern="1200">
              <a:latin typeface="Neue Haas Grotesk Text Pro"/>
            </a:rPr>
            <a:t>.</a:t>
          </a:r>
        </a:p>
      </dsp:txBody>
      <dsp:txXfrm>
        <a:off x="88082" y="154200"/>
        <a:ext cx="6358874" cy="1628195"/>
      </dsp:txXfrm>
    </dsp:sp>
    <dsp:sp modelId="{9D01B6D6-385C-4BDF-A0D9-AF56B4E78041}">
      <dsp:nvSpPr>
        <dsp:cNvPr id="0" name=""/>
        <dsp:cNvSpPr/>
      </dsp:nvSpPr>
      <dsp:spPr>
        <a:xfrm>
          <a:off x="0" y="1930957"/>
          <a:ext cx="6535038" cy="1804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is no system available which stores the sexual assault details and transfer the data to involved entities</a:t>
          </a:r>
          <a:r>
            <a:rPr lang="en-US" sz="2100" kern="1200">
              <a:latin typeface="Neue Haas Grotesk Text Pro"/>
            </a:rPr>
            <a:t>.</a:t>
          </a:r>
          <a:r>
            <a:rPr lang="en-US" sz="2100" kern="1200"/>
            <a:t> Hence Help Seeker needs to re-iterate the </a:t>
          </a:r>
          <a:r>
            <a:rPr lang="en-US" sz="2100" kern="1200">
              <a:latin typeface="Neue Haas Grotesk Text Pro"/>
            </a:rPr>
            <a:t>scenario</a:t>
          </a:r>
          <a:r>
            <a:rPr lang="en-US" sz="2100" kern="1200"/>
            <a:t> multiple times which impacts the mental health of</a:t>
          </a:r>
          <a:r>
            <a:rPr lang="en-US" sz="2100" kern="1200">
              <a:latin typeface="Neue Haas Grotesk Text Pro"/>
            </a:rPr>
            <a:t> the</a:t>
          </a:r>
          <a:r>
            <a:rPr lang="en-US" sz="2100" kern="1200"/>
            <a:t> helpseeker</a:t>
          </a:r>
          <a:endParaRPr lang="en-US" sz="2100" kern="1200">
            <a:latin typeface="Neue Haas Grotesk Text Pro"/>
          </a:endParaRPr>
        </a:p>
      </dsp:txBody>
      <dsp:txXfrm>
        <a:off x="88082" y="2019039"/>
        <a:ext cx="6358874" cy="1628195"/>
      </dsp:txXfrm>
    </dsp:sp>
    <dsp:sp modelId="{093FC254-B4AF-4196-A70F-08D70C1E0BF7}">
      <dsp:nvSpPr>
        <dsp:cNvPr id="0" name=""/>
        <dsp:cNvSpPr/>
      </dsp:nvSpPr>
      <dsp:spPr>
        <a:xfrm>
          <a:off x="0" y="3795797"/>
          <a:ext cx="6535038" cy="1804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is no system available which provides the mental, Legal and health related help on a single platform.</a:t>
          </a:r>
          <a:endParaRPr lang="en-US" sz="2100" kern="1200">
            <a:latin typeface="Neue Haas Grotesk Text Pro"/>
          </a:endParaRPr>
        </a:p>
      </dsp:txBody>
      <dsp:txXfrm>
        <a:off x="88082" y="3883879"/>
        <a:ext cx="6358874" cy="1628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82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2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4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9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8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CF08A970-4368-41C4-BB2F-169BA2EEB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197" b="3555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000"/>
              <a:t>SEXUAL ASSAULT AWARENESS &amp; HELP SYSTEM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0B8CC-2BF8-4602-AF8C-5122D71D05EB}"/>
              </a:ext>
            </a:extLst>
          </p:cNvPr>
          <p:cNvSpPr txBox="1"/>
          <p:nvPr/>
        </p:nvSpPr>
        <p:spPr>
          <a:xfrm>
            <a:off x="841248" y="4010151"/>
            <a:ext cx="10506456" cy="21620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/>
              <a:t>AJINKYA BHABAD</a:t>
            </a:r>
            <a:endParaRPr lang="en-US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/>
              <a:t>ANKITA DHARURKAR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/>
              <a:t>HARSHIL PATEL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58D7-E974-4152-95EB-ADCBFC2D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" y="1161288"/>
            <a:ext cx="5281343" cy="4526280"/>
          </a:xfrm>
        </p:spPr>
        <p:txBody>
          <a:bodyPr>
            <a:normAutofit/>
          </a:bodyPr>
          <a:lstStyle/>
          <a:p>
            <a:r>
              <a:rPr lang="en-US" sz="3700" b="0"/>
              <a:t>Use Case 3</a:t>
            </a:r>
            <a:br>
              <a:rPr lang="en-US" sz="3700" b="0"/>
            </a:br>
            <a:br>
              <a:rPr lang="en-US" sz="3700"/>
            </a:br>
            <a:r>
              <a:rPr lang="en-US" sz="3700"/>
              <a:t>Doctor-LabAssistant</a:t>
            </a:r>
            <a:br>
              <a:rPr lang="en-US" sz="3700"/>
            </a:br>
            <a:r>
              <a:rPr lang="en-US" sz="3700"/>
              <a:t> WorkRequest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B1AF-D64F-403E-BBEE-878D38A4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801" y="921645"/>
            <a:ext cx="5916603" cy="499262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800">
                <a:ea typeface="+mn-lt"/>
                <a:cs typeface="+mn-lt"/>
              </a:rPr>
              <a:t>Doctor</a:t>
            </a:r>
            <a:r>
              <a:rPr lang="en-US" sz="2800"/>
              <a:t> reads the report regarding the assault and request is sent to Lab Assistant for conducting the Lab Tests.</a:t>
            </a:r>
            <a:endParaRPr lang="en-US"/>
          </a:p>
          <a:p>
            <a:endParaRPr lang="en-US" sz="2800"/>
          </a:p>
          <a:p>
            <a:r>
              <a:rPr lang="en-US" sz="2800"/>
              <a:t>The Lab Assistant accepts a lab test requests and sends results to the doctor.</a:t>
            </a:r>
          </a:p>
          <a:p>
            <a:endParaRPr lang="en-US" sz="2800"/>
          </a:p>
          <a:p>
            <a:r>
              <a:rPr lang="en-US" sz="2800"/>
              <a:t>The Doctor can then view the results.</a:t>
            </a:r>
          </a:p>
        </p:txBody>
      </p:sp>
    </p:spTree>
    <p:extLst>
      <p:ext uri="{BB962C8B-B14F-4D97-AF65-F5344CB8AC3E}">
        <p14:creationId xmlns:p14="http://schemas.microsoft.com/office/powerpoint/2010/main" val="297843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B134F2-13E9-4AFF-A604-EE374374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518"/>
            <a:ext cx="6034156" cy="3766863"/>
          </a:xfrm>
          <a:prstGeom prst="rect">
            <a:avLst/>
          </a:prstGeom>
        </p:spPr>
      </p:pic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164CDE4-C163-480C-AE39-1F5DE4823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17" y="2700404"/>
            <a:ext cx="6652592" cy="41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58D7-E974-4152-95EB-ADCBFC2D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" y="1161288"/>
            <a:ext cx="5281343" cy="4526280"/>
          </a:xfrm>
        </p:spPr>
        <p:txBody>
          <a:bodyPr>
            <a:normAutofit/>
          </a:bodyPr>
          <a:lstStyle/>
          <a:p>
            <a:r>
              <a:rPr lang="en-US" sz="3700" b="0"/>
              <a:t>Use Case 4</a:t>
            </a:r>
            <a:br>
              <a:rPr lang="en-US" sz="3700" b="0"/>
            </a:br>
            <a:br>
              <a:rPr lang="en-US" sz="3700"/>
            </a:br>
            <a:r>
              <a:rPr lang="en-US" sz="3700"/>
              <a:t>Doctor - Pharmacy</a:t>
            </a:r>
            <a:br>
              <a:rPr lang="en-US" sz="3700"/>
            </a:br>
            <a:r>
              <a:rPr lang="en-US" sz="3700"/>
              <a:t> WorkRequest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B1AF-D64F-403E-BBEE-878D38A4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801" y="921645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Doctor sends the</a:t>
            </a:r>
            <a:r>
              <a:rPr lang="en-US" sz="2800">
                <a:ea typeface="+mn-lt"/>
                <a:cs typeface="+mn-lt"/>
              </a:rPr>
              <a:t> request</a:t>
            </a:r>
            <a:r>
              <a:rPr lang="en-US" sz="2800"/>
              <a:t> to Pharmacist after the health check-up. </a:t>
            </a:r>
            <a:endParaRPr lang="en-US"/>
          </a:p>
          <a:p>
            <a:endParaRPr lang="en-US" sz="2800"/>
          </a:p>
          <a:p>
            <a:r>
              <a:rPr lang="en-US" sz="2800"/>
              <a:t>The Pharmacists views the prescription request and sends invite to patient for pickup.</a:t>
            </a:r>
          </a:p>
        </p:txBody>
      </p:sp>
    </p:spTree>
    <p:extLst>
      <p:ext uri="{BB962C8B-B14F-4D97-AF65-F5344CB8AC3E}">
        <p14:creationId xmlns:p14="http://schemas.microsoft.com/office/powerpoint/2010/main" val="363085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B446AB9-9611-4E34-8EA6-717E6DB5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4927"/>
            <a:ext cx="6232939" cy="3908202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F776EEA-7C9D-4F46-9E26-7B7347AB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096" y="2782975"/>
            <a:ext cx="6619460" cy="41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58D7-E974-4152-95EB-ADCBFC2D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" y="1161288"/>
            <a:ext cx="5712038" cy="4526280"/>
          </a:xfrm>
        </p:spPr>
        <p:txBody>
          <a:bodyPr>
            <a:normAutofit/>
          </a:bodyPr>
          <a:lstStyle/>
          <a:p>
            <a:r>
              <a:rPr lang="en-US" sz="3700" b="0"/>
              <a:t>Use Case 5</a:t>
            </a:r>
            <a:br>
              <a:rPr lang="en-US" sz="3700" b="0"/>
            </a:br>
            <a:br>
              <a:rPr lang="en-US" sz="3700"/>
            </a:br>
            <a:r>
              <a:rPr lang="en-US" sz="3700"/>
              <a:t> CaseManager-Counselor</a:t>
            </a:r>
            <a:br>
              <a:rPr lang="en-US" sz="3700"/>
            </a:br>
            <a:r>
              <a:rPr lang="en-US" sz="3700"/>
              <a:t> WorkRequest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B1AF-D64F-403E-BBEE-878D38A4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801" y="921645"/>
            <a:ext cx="5916603" cy="499262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800"/>
              <a:t>CaseManager reads the report regarding the assault and request is sent to Counselor.</a:t>
            </a:r>
            <a:endParaRPr lang="en-US"/>
          </a:p>
          <a:p>
            <a:endParaRPr lang="en-US" sz="2800"/>
          </a:p>
          <a:p>
            <a:r>
              <a:rPr lang="en-US" sz="2800"/>
              <a:t>The Counselor accepts a case and sends invite to the patient for appointment.</a:t>
            </a:r>
          </a:p>
          <a:p>
            <a:endParaRPr lang="en-US" sz="2800"/>
          </a:p>
          <a:p>
            <a:r>
              <a:rPr lang="en-US" sz="2800"/>
              <a:t>The counselor keeps a record of each encounter.</a:t>
            </a:r>
          </a:p>
        </p:txBody>
      </p:sp>
    </p:spTree>
    <p:extLst>
      <p:ext uri="{BB962C8B-B14F-4D97-AF65-F5344CB8AC3E}">
        <p14:creationId xmlns:p14="http://schemas.microsoft.com/office/powerpoint/2010/main" val="50758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D60A6C-8943-462C-B3DB-5D361F7B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781"/>
            <a:ext cx="6100418" cy="3910953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08929B5-DECE-4EF5-ABC9-C23F9DEDA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92" y="3046406"/>
            <a:ext cx="6100417" cy="38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7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58D7-E974-4152-95EB-ADCBFC2D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" y="1161288"/>
            <a:ext cx="5292386" cy="4526280"/>
          </a:xfrm>
        </p:spPr>
        <p:txBody>
          <a:bodyPr>
            <a:normAutofit/>
          </a:bodyPr>
          <a:lstStyle/>
          <a:p>
            <a:r>
              <a:rPr lang="en-US" sz="3700" b="0"/>
              <a:t>Use Case 6</a:t>
            </a:r>
            <a:br>
              <a:rPr lang="en-US" sz="3700" b="0"/>
            </a:br>
            <a:br>
              <a:rPr lang="en-US" sz="3700"/>
            </a:br>
            <a:r>
              <a:rPr lang="en-US" sz="3700"/>
              <a:t> CaseManager-Lawyer</a:t>
            </a:r>
            <a:br>
              <a:rPr lang="en-US" sz="3700"/>
            </a:br>
            <a:r>
              <a:rPr lang="en-US" sz="3700"/>
              <a:t> WorkRequest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B1AF-D64F-403E-BBEE-878D38A4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801" y="921645"/>
            <a:ext cx="5916603" cy="499262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800"/>
              <a:t>CaseManager reads the report regarding the assault and request is sent to Lawyer.</a:t>
            </a:r>
            <a:endParaRPr lang="en-US"/>
          </a:p>
          <a:p>
            <a:endParaRPr lang="en-US" sz="2800"/>
          </a:p>
          <a:p>
            <a:r>
              <a:rPr lang="en-US" sz="2800"/>
              <a:t>The Lawyer accepts a case and sends invite to the patient for appointment.</a:t>
            </a:r>
          </a:p>
          <a:p>
            <a:endParaRPr lang="en-US" sz="2800"/>
          </a:p>
          <a:p>
            <a:r>
              <a:rPr lang="en-US" sz="2800">
                <a:ea typeface="+mn-lt"/>
                <a:cs typeface="+mn-lt"/>
              </a:rPr>
              <a:t>The Lawyer keeps a record of each encounter.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460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8A7FD6-6F17-425A-80E5-06145602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781"/>
            <a:ext cx="6100417" cy="3778429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3AA2E0FB-0AFD-430B-95DD-E7BFA9E5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92" y="3065598"/>
            <a:ext cx="6100417" cy="37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58D7-E974-4152-95EB-ADCBFC2D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" y="1161288"/>
            <a:ext cx="5712038" cy="4526280"/>
          </a:xfrm>
        </p:spPr>
        <p:txBody>
          <a:bodyPr>
            <a:normAutofit/>
          </a:bodyPr>
          <a:lstStyle/>
          <a:p>
            <a:r>
              <a:rPr lang="en-US" sz="3700" b="0"/>
              <a:t>Use Case 7</a:t>
            </a:r>
            <a:br>
              <a:rPr lang="en-US" sz="3700" b="0"/>
            </a:br>
            <a:br>
              <a:rPr lang="en-US" sz="3700"/>
            </a:br>
            <a:r>
              <a:rPr lang="en-US" sz="3700"/>
              <a:t> CaseManager-Help Provider WorkRequest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B1AF-D64F-403E-BBEE-878D38A4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801" y="921645"/>
            <a:ext cx="5916603" cy="499262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800"/>
              <a:t>CaseManager reads the report regarding the assault and request is sent to Help Provider.</a:t>
            </a:r>
            <a:endParaRPr lang="en-US"/>
          </a:p>
          <a:p>
            <a:endParaRPr lang="en-US" sz="2800"/>
          </a:p>
          <a:p>
            <a:r>
              <a:rPr lang="en-US" sz="2800"/>
              <a:t>The Help Provider accepts a case and sends invite to the patient for appointment.</a:t>
            </a:r>
          </a:p>
          <a:p>
            <a:endParaRPr lang="en-US" sz="2800"/>
          </a:p>
          <a:p>
            <a:r>
              <a:rPr lang="en-US" sz="2800">
                <a:ea typeface="+mn-lt"/>
                <a:cs typeface="+mn-lt"/>
              </a:rPr>
              <a:t>The Help Provider keeps a track of each encounter and progress.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8488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C0F10F-1B62-4F29-A320-0B2384AB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781"/>
            <a:ext cx="6100417" cy="3899908"/>
          </a:xfrm>
          <a:prstGeom prst="rect">
            <a:avLst/>
          </a:prstGeom>
        </p:spPr>
      </p:pic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306503C-6729-4C55-A8DD-A8E2D4A7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92" y="3327104"/>
            <a:ext cx="6100417" cy="35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3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8390F-8056-48AF-BEFD-C5D58BF8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15EF2CB-7AA5-4933-B463-FC08BC33C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546618"/>
              </p:ext>
            </p:extLst>
          </p:nvPr>
        </p:nvGraphicFramePr>
        <p:xfrm>
          <a:off x="4815714" y="645558"/>
          <a:ext cx="6535038" cy="56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20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1ED0-DE05-4F41-9AB5-78A6DC99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 Seeker View Status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49AB85C-A83A-4230-A04B-A8B47D87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4" y="1585173"/>
            <a:ext cx="10053980" cy="52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1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33C7-7A43-4430-AE3D-B75CCFEB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Manager View Status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F5FB384-6167-4428-A4C6-02F8B036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74" y="1718511"/>
            <a:ext cx="8242852" cy="51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8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42863-3F31-47BD-B498-D5F3F61A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Bar Graph </a:t>
            </a:r>
            <a:r>
              <a:rPr lang="en-US" sz="4800" dirty="0"/>
              <a:t>for all networks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49DE109-4A29-446A-9AC9-E7B971B66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123" y="625684"/>
            <a:ext cx="5969114" cy="595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7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7FFEA-8631-4ABA-995F-1C1D5124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Pie chart for each network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8E58A75-5167-4CC6-BD8B-69B20EA34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326775"/>
            <a:ext cx="3703320" cy="3721929"/>
          </a:xfrm>
          <a:prstGeom prst="rect">
            <a:avLst/>
          </a:prstGeom>
        </p:spPr>
      </p:pic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9F045D04-652D-44A2-A299-6FC553F7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40" y="2331439"/>
            <a:ext cx="3703320" cy="3712601"/>
          </a:xfrm>
          <a:prstGeom prst="rect">
            <a:avLst/>
          </a:prstGeom>
        </p:spPr>
      </p:pic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95273C8A-2638-436B-9ADD-63EF05AB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2336080"/>
            <a:ext cx="3703320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F424-B353-496E-A9B8-38FECDA1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40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4010B-86B9-4E95-A646-36ECA0C4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F04-48F2-41DB-8874-06881AB1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1827210"/>
            <a:ext cx="5916603" cy="4120189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000">
                <a:ea typeface="+mn-lt"/>
                <a:cs typeface="+mn-lt"/>
              </a:rPr>
              <a:t>Uplift the victims by connecting them with the Help Providers who previously dealt with the same scenario.</a:t>
            </a:r>
            <a:endParaRPr lang="en-US" sz="2000"/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Prevent the mental health impact caused by re-iteration of the scenario by connecting the sexual assault details with all involved entities.</a:t>
            </a:r>
          </a:p>
          <a:p>
            <a:endParaRPr lang="en-US" sz="2000"/>
          </a:p>
          <a:p>
            <a:r>
              <a:rPr lang="en-US" sz="2000"/>
              <a:t>Providing a system that connects Help Seeker with Doctor, Counselor and Lawyer on a single platform to improve efficiency of the whole process.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0580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832E6-C586-4CF9-A406-C9F9E657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OBJECT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302B6B1D-2FC9-4647-854A-1A01B523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838" y="101599"/>
            <a:ext cx="4690063" cy="65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E5E25-2129-4C92-99DE-C0E912FC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48" y="1166543"/>
            <a:ext cx="4028404" cy="4526280"/>
          </a:xfrm>
        </p:spPr>
        <p:txBody>
          <a:bodyPr>
            <a:normAutofit/>
          </a:bodyPr>
          <a:lstStyle/>
          <a:p>
            <a:r>
              <a:rPr lang="en-US"/>
              <a:t>ENTERPRISES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3AC9-2439-4C07-BDE9-9D2DE3B4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412" y="557209"/>
            <a:ext cx="7528948" cy="994887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/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14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SYSTEM ADMIN</a:t>
            </a: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 Manages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Network</a:t>
            </a:r>
            <a:r>
              <a:rPr lang="en-US" sz="1800">
                <a:ea typeface="+mn-lt"/>
                <a:cs typeface="+mn-lt"/>
              </a:rPr>
              <a:t> and all the enterprise admins</a:t>
            </a:r>
            <a:endParaRPr lang="en-US" sz="1800"/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endParaRPr lang="en-US" sz="1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93C516-C32F-4D92-B299-36507628E679}"/>
              </a:ext>
            </a:extLst>
          </p:cNvPr>
          <p:cNvSpPr txBox="1"/>
          <p:nvPr/>
        </p:nvSpPr>
        <p:spPr>
          <a:xfrm>
            <a:off x="4481443" y="1819964"/>
            <a:ext cx="7536068" cy="1003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MANAGE NGO ENTERPRISE</a:t>
            </a:r>
            <a:endParaRPr lang="en-US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>
                <a:ea typeface="+mn-lt"/>
                <a:cs typeface="+mn-lt"/>
              </a:rPr>
              <a:t>NGO enterprise admin manages employees of the NGO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F5FF80-9702-4EF2-B6EE-990CA0D1556F}"/>
              </a:ext>
            </a:extLst>
          </p:cNvPr>
          <p:cNvSpPr txBox="1"/>
          <p:nvPr/>
        </p:nvSpPr>
        <p:spPr>
          <a:xfrm flipH="1">
            <a:off x="4474129" y="3055807"/>
            <a:ext cx="7527230" cy="1003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MANAGE HEALTH ENTERPRISE</a:t>
            </a:r>
            <a:endParaRPr lang="en-US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>
                <a:ea typeface="+mn-lt"/>
                <a:cs typeface="+mn-lt"/>
              </a:rPr>
              <a:t> Health enterprise admin manages employees of the Hospital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BFE4E-364D-4CA9-8ECE-9E7B7C1DE070}"/>
              </a:ext>
            </a:extLst>
          </p:cNvPr>
          <p:cNvSpPr txBox="1"/>
          <p:nvPr/>
        </p:nvSpPr>
        <p:spPr>
          <a:xfrm rot="-10800000" flipV="1">
            <a:off x="4480061" y="4278480"/>
            <a:ext cx="7513980" cy="1003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MANAGE LEGAL ENTERPRISE</a:t>
            </a:r>
            <a:endParaRPr lang="en-US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>
                <a:ea typeface="+mn-lt"/>
                <a:cs typeface="+mn-lt"/>
              </a:rPr>
              <a:t> Legal enterprise admin manages employees of the Lawyers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89FD42-DC9F-4ED9-8245-18462CAD78F5}"/>
              </a:ext>
            </a:extLst>
          </p:cNvPr>
          <p:cNvSpPr txBox="1"/>
          <p:nvPr/>
        </p:nvSpPr>
        <p:spPr>
          <a:xfrm rot="-10800000" flipV="1">
            <a:off x="4479372" y="5515256"/>
            <a:ext cx="7536070" cy="1003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MANAGE PHARMACY ENTERPRISE</a:t>
            </a:r>
            <a:endParaRPr lang="en-US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>
                <a:ea typeface="+mn-lt"/>
                <a:cs typeface="+mn-lt"/>
              </a:rPr>
              <a:t>Pharmacy enterprise admin manages employees of the Pharmacy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58D7-E974-4152-95EB-ADCBFC2D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 b="0"/>
              <a:t>Use Case 1</a:t>
            </a:r>
            <a:br>
              <a:rPr lang="en-US" sz="3700" b="0"/>
            </a:br>
            <a:br>
              <a:rPr lang="en-US" sz="3700"/>
            </a:br>
            <a:r>
              <a:rPr lang="en-US" sz="3700"/>
              <a:t>HelpSeeker - CaseManager WorkRequest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B1AF-D64F-403E-BBEE-878D38A4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Help Seeker registers a report with all the details regarding the assault.</a:t>
            </a:r>
          </a:p>
          <a:p>
            <a:endParaRPr lang="en-US" sz="2800"/>
          </a:p>
          <a:p>
            <a:r>
              <a:rPr lang="en-US" sz="2800"/>
              <a:t>The request is sent to the CaseManager who accepts and assigns the case to concerned entities for further proceedings.</a:t>
            </a:r>
          </a:p>
        </p:txBody>
      </p:sp>
    </p:spTree>
    <p:extLst>
      <p:ext uri="{BB962C8B-B14F-4D97-AF65-F5344CB8AC3E}">
        <p14:creationId xmlns:p14="http://schemas.microsoft.com/office/powerpoint/2010/main" val="175468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3FCCC11-700C-4B48-89E5-4BEB784A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" y="-497"/>
            <a:ext cx="6818243" cy="3855168"/>
          </a:xfrm>
          <a:prstGeom prst="rect">
            <a:avLst/>
          </a:prstGeom>
        </p:spPr>
      </p:pic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6810D23-CD48-44AD-9303-FEAD84D0C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010" y="2620941"/>
            <a:ext cx="6807199" cy="42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5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58D7-E974-4152-95EB-ADCBFC2D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" y="1161288"/>
            <a:ext cx="5281343" cy="4526280"/>
          </a:xfrm>
        </p:spPr>
        <p:txBody>
          <a:bodyPr>
            <a:normAutofit/>
          </a:bodyPr>
          <a:lstStyle/>
          <a:p>
            <a:r>
              <a:rPr lang="en-US" sz="3700" b="0"/>
              <a:t>Use Case 2</a:t>
            </a:r>
            <a:br>
              <a:rPr lang="en-US" sz="3700" b="0"/>
            </a:br>
            <a:br>
              <a:rPr lang="en-US" sz="3700"/>
            </a:br>
            <a:r>
              <a:rPr lang="en-US" sz="3700"/>
              <a:t> CaseManager-Doctor</a:t>
            </a:r>
            <a:br>
              <a:rPr lang="en-US" sz="3700"/>
            </a:br>
            <a:r>
              <a:rPr lang="en-US" sz="3700"/>
              <a:t> WorkRequest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B1AF-D64F-403E-BBEE-878D38A4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801" y="921645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CaseManager reads the report regarding the assault and request is sent to Doctor.</a:t>
            </a:r>
            <a:endParaRPr lang="en-US"/>
          </a:p>
          <a:p>
            <a:endParaRPr lang="en-US" sz="2800"/>
          </a:p>
          <a:p>
            <a:r>
              <a:rPr lang="en-US" sz="2800"/>
              <a:t>The Doctor accepts a case and sends invite to the patient for appointment.</a:t>
            </a:r>
          </a:p>
        </p:txBody>
      </p:sp>
    </p:spTree>
    <p:extLst>
      <p:ext uri="{BB962C8B-B14F-4D97-AF65-F5344CB8AC3E}">
        <p14:creationId xmlns:p14="http://schemas.microsoft.com/office/powerpoint/2010/main" val="198666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CD7F96-60C6-4975-B553-0B097822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9" y="-3579"/>
            <a:ext cx="6818242" cy="366254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BBDC415-3F1A-4718-81EF-45F950A0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09" y="2442167"/>
            <a:ext cx="7061200" cy="44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647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E24"/>
      </a:dk2>
      <a:lt2>
        <a:srgbClr val="E8E3E2"/>
      </a:lt2>
      <a:accent1>
        <a:srgbClr val="77ABB4"/>
      </a:accent1>
      <a:accent2>
        <a:srgbClr val="7A98BF"/>
      </a:accent2>
      <a:accent3>
        <a:srgbClr val="9293CA"/>
      </a:accent3>
      <a:accent4>
        <a:srgbClr val="967ABF"/>
      </a:accent4>
      <a:accent5>
        <a:srgbClr val="C092CA"/>
      </a:accent5>
      <a:accent6>
        <a:srgbClr val="BF7AAE"/>
      </a:accent6>
      <a:hlink>
        <a:srgbClr val="AC716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AccentBoxVTI</vt:lpstr>
      <vt:lpstr>SEXUAL ASSAULT AWARENESS &amp; HELP SYSTEM</vt:lpstr>
      <vt:lpstr>PROBLEM STATEMENT</vt:lpstr>
      <vt:lpstr>APPROACH</vt:lpstr>
      <vt:lpstr>OBJECT MODEL</vt:lpstr>
      <vt:lpstr>ENTERPRISES</vt:lpstr>
      <vt:lpstr>Use Case 1  HelpSeeker - CaseManager WorkRequest</vt:lpstr>
      <vt:lpstr>PowerPoint Presentation</vt:lpstr>
      <vt:lpstr>Use Case 2   CaseManager-Doctor  WorkRequest</vt:lpstr>
      <vt:lpstr>PowerPoint Presentation</vt:lpstr>
      <vt:lpstr>Use Case 3  Doctor-LabAssistant  WorkRequest</vt:lpstr>
      <vt:lpstr>PowerPoint Presentation</vt:lpstr>
      <vt:lpstr>Use Case 4  Doctor - Pharmacy  WorkRequest</vt:lpstr>
      <vt:lpstr>PowerPoint Presentation</vt:lpstr>
      <vt:lpstr>Use Case 5   CaseManager-Counselor  WorkRequest</vt:lpstr>
      <vt:lpstr>PowerPoint Presentation</vt:lpstr>
      <vt:lpstr>Use Case 6   CaseManager-Lawyer  WorkRequest</vt:lpstr>
      <vt:lpstr>PowerPoint Presentation</vt:lpstr>
      <vt:lpstr>Use Case 7   CaseManager-Help Provider WorkRequest</vt:lpstr>
      <vt:lpstr>PowerPoint Presentation</vt:lpstr>
      <vt:lpstr>Help Seeker View Status</vt:lpstr>
      <vt:lpstr>Case Manager View Status</vt:lpstr>
      <vt:lpstr>Bar Graph for all networks</vt:lpstr>
      <vt:lpstr>Pie chart for each network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159</cp:revision>
  <dcterms:created xsi:type="dcterms:W3CDTF">2021-04-22T18:47:18Z</dcterms:created>
  <dcterms:modified xsi:type="dcterms:W3CDTF">2021-04-24T00:07:03Z</dcterms:modified>
</cp:coreProperties>
</file>