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4572000" cy="3429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796"/>
  </p:normalViewPr>
  <p:slideViewPr>
    <p:cSldViewPr snapToGrid="0" snapToObjects="1">
      <p:cViewPr varScale="1">
        <p:scale>
          <a:sx n="186" d="100"/>
          <a:sy n="186" d="100"/>
        </p:scale>
        <p:origin x="2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1182"/>
            <a:ext cx="38862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01019"/>
            <a:ext cx="3429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2563"/>
            <a:ext cx="985838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2563"/>
            <a:ext cx="2900363" cy="29059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7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54870"/>
            <a:ext cx="394335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294732"/>
            <a:ext cx="394335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563"/>
            <a:ext cx="394335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0582"/>
            <a:ext cx="193417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52538"/>
            <a:ext cx="1934170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0582"/>
            <a:ext cx="19436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52538"/>
            <a:ext cx="1943696" cy="1842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3713"/>
            <a:ext cx="2314575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3713"/>
            <a:ext cx="2314575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0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2563"/>
            <a:ext cx="394335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2812"/>
            <a:ext cx="394335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C71F-22E0-804B-9E55-D25728EDEBBD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178176"/>
            <a:ext cx="15430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C388-5E73-FB4C-83F3-16550B76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8">
            <a:extLst>
              <a:ext uri="{FF2B5EF4-FFF2-40B4-BE49-F238E27FC236}">
                <a16:creationId xmlns:a16="http://schemas.microsoft.com/office/drawing/2014/main" id="{0E516F94-2455-E043-A9CC-AEB0E1CC786B}"/>
              </a:ext>
            </a:extLst>
          </p:cNvPr>
          <p:cNvSpPr/>
          <p:nvPr/>
        </p:nvSpPr>
        <p:spPr>
          <a:xfrm>
            <a:off x="2223899" y="696518"/>
            <a:ext cx="0" cy="2628900"/>
          </a:xfrm>
          <a:custGeom>
            <a:avLst/>
            <a:gdLst/>
            <a:ahLst/>
            <a:cxnLst/>
            <a:rect l="l" t="t" r="r" b="b"/>
            <a:pathLst>
              <a:path h="2628900">
                <a:moveTo>
                  <a:pt x="0" y="0"/>
                </a:moveTo>
                <a:lnTo>
                  <a:pt x="0" y="2628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9" name="object 9">
            <a:extLst>
              <a:ext uri="{FF2B5EF4-FFF2-40B4-BE49-F238E27FC236}">
                <a16:creationId xmlns:a16="http://schemas.microsoft.com/office/drawing/2014/main" id="{48BDFC42-406D-334E-8585-0DAC5757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17757"/>
              </p:ext>
            </p:extLst>
          </p:nvPr>
        </p:nvGraphicFramePr>
        <p:xfrm>
          <a:off x="2613915" y="1409496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object 10">
            <a:extLst>
              <a:ext uri="{FF2B5EF4-FFF2-40B4-BE49-F238E27FC236}">
                <a16:creationId xmlns:a16="http://schemas.microsoft.com/office/drawing/2014/main" id="{1A518859-1F7F-6D40-B214-ED94D2CC1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37254"/>
              </p:ext>
            </p:extLst>
          </p:nvPr>
        </p:nvGraphicFramePr>
        <p:xfrm>
          <a:off x="2613915" y="1871904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object 11">
            <a:extLst>
              <a:ext uri="{FF2B5EF4-FFF2-40B4-BE49-F238E27FC236}">
                <a16:creationId xmlns:a16="http://schemas.microsoft.com/office/drawing/2014/main" id="{FD2F9B65-3AE9-A646-9FDC-2215F6A953A1}"/>
              </a:ext>
            </a:extLst>
          </p:cNvPr>
          <p:cNvSpPr/>
          <p:nvPr/>
        </p:nvSpPr>
        <p:spPr>
          <a:xfrm>
            <a:off x="2313814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2">
            <a:extLst>
              <a:ext uri="{FF2B5EF4-FFF2-40B4-BE49-F238E27FC236}">
                <a16:creationId xmlns:a16="http://schemas.microsoft.com/office/drawing/2014/main" id="{97624E1E-1570-504C-8E7D-E319995D27C2}"/>
              </a:ext>
            </a:extLst>
          </p:cNvPr>
          <p:cNvSpPr/>
          <p:nvPr/>
        </p:nvSpPr>
        <p:spPr>
          <a:xfrm>
            <a:off x="2313814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3">
            <a:extLst>
              <a:ext uri="{FF2B5EF4-FFF2-40B4-BE49-F238E27FC236}">
                <a16:creationId xmlns:a16="http://schemas.microsoft.com/office/drawing/2014/main" id="{A4E4ED7A-5798-6D41-934A-3A2024970491}"/>
              </a:ext>
            </a:extLst>
          </p:cNvPr>
          <p:cNvSpPr/>
          <p:nvPr/>
        </p:nvSpPr>
        <p:spPr>
          <a:xfrm>
            <a:off x="2764029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4">
            <a:extLst>
              <a:ext uri="{FF2B5EF4-FFF2-40B4-BE49-F238E27FC236}">
                <a16:creationId xmlns:a16="http://schemas.microsoft.com/office/drawing/2014/main" id="{F90DDC4E-4CC3-2648-8A4E-56BF714E5442}"/>
              </a:ext>
            </a:extLst>
          </p:cNvPr>
          <p:cNvSpPr/>
          <p:nvPr/>
        </p:nvSpPr>
        <p:spPr>
          <a:xfrm>
            <a:off x="2764029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5">
            <a:extLst>
              <a:ext uri="{FF2B5EF4-FFF2-40B4-BE49-F238E27FC236}">
                <a16:creationId xmlns:a16="http://schemas.microsoft.com/office/drawing/2014/main" id="{E4546A31-B59D-EC42-ADE5-2AB4803A0F87}"/>
              </a:ext>
            </a:extLst>
          </p:cNvPr>
          <p:cNvSpPr/>
          <p:nvPr/>
        </p:nvSpPr>
        <p:spPr>
          <a:xfrm>
            <a:off x="3202941" y="237114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6">
            <a:extLst>
              <a:ext uri="{FF2B5EF4-FFF2-40B4-BE49-F238E27FC236}">
                <a16:creationId xmlns:a16="http://schemas.microsoft.com/office/drawing/2014/main" id="{D09DFA7C-E6EA-194B-875C-7E50DA3A3BED}"/>
              </a:ext>
            </a:extLst>
          </p:cNvPr>
          <p:cNvSpPr/>
          <p:nvPr/>
        </p:nvSpPr>
        <p:spPr>
          <a:xfrm>
            <a:off x="3202941" y="237114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7">
            <a:extLst>
              <a:ext uri="{FF2B5EF4-FFF2-40B4-BE49-F238E27FC236}">
                <a16:creationId xmlns:a16="http://schemas.microsoft.com/office/drawing/2014/main" id="{656AE069-B601-1F47-9931-FB61373CB7CD}"/>
              </a:ext>
            </a:extLst>
          </p:cNvPr>
          <p:cNvSpPr/>
          <p:nvPr/>
        </p:nvSpPr>
        <p:spPr>
          <a:xfrm>
            <a:off x="3654427" y="23693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8">
            <a:extLst>
              <a:ext uri="{FF2B5EF4-FFF2-40B4-BE49-F238E27FC236}">
                <a16:creationId xmlns:a16="http://schemas.microsoft.com/office/drawing/2014/main" id="{B68E6EF3-05D3-D540-A028-F8A4C70DA720}"/>
              </a:ext>
            </a:extLst>
          </p:cNvPr>
          <p:cNvSpPr/>
          <p:nvPr/>
        </p:nvSpPr>
        <p:spPr>
          <a:xfrm>
            <a:off x="3654427" y="23693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9">
            <a:extLst>
              <a:ext uri="{FF2B5EF4-FFF2-40B4-BE49-F238E27FC236}">
                <a16:creationId xmlns:a16="http://schemas.microsoft.com/office/drawing/2014/main" id="{45FEBCB1-2F61-FF4A-A81D-F3843BD2EC1D}"/>
              </a:ext>
            </a:extLst>
          </p:cNvPr>
          <p:cNvSpPr/>
          <p:nvPr/>
        </p:nvSpPr>
        <p:spPr>
          <a:xfrm>
            <a:off x="4073527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0">
            <a:extLst>
              <a:ext uri="{FF2B5EF4-FFF2-40B4-BE49-F238E27FC236}">
                <a16:creationId xmlns:a16="http://schemas.microsoft.com/office/drawing/2014/main" id="{CF322F96-345B-614F-9B5F-A25CA6AF9463}"/>
              </a:ext>
            </a:extLst>
          </p:cNvPr>
          <p:cNvSpPr/>
          <p:nvPr/>
        </p:nvSpPr>
        <p:spPr>
          <a:xfrm>
            <a:off x="4073527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1">
            <a:extLst>
              <a:ext uri="{FF2B5EF4-FFF2-40B4-BE49-F238E27FC236}">
                <a16:creationId xmlns:a16="http://schemas.microsoft.com/office/drawing/2014/main" id="{CB6FAE66-9E0C-F64D-8D8A-CBCB0B2CD088}"/>
              </a:ext>
            </a:extLst>
          </p:cNvPr>
          <p:cNvSpPr/>
          <p:nvPr/>
        </p:nvSpPr>
        <p:spPr>
          <a:xfrm>
            <a:off x="2528952" y="2438705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1101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1" y="22821"/>
                </a:lnTo>
                <a:lnTo>
                  <a:pt x="222631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1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1" y="22821"/>
                </a:lnTo>
                <a:lnTo>
                  <a:pt x="0" y="22097"/>
                </a:lnTo>
                <a:close/>
              </a:path>
              <a:path w="228600" h="51434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4">
                <a:moveTo>
                  <a:pt x="222623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14" y="28447"/>
                </a:lnTo>
                <a:lnTo>
                  <a:pt x="222623" y="23240"/>
                </a:lnTo>
                <a:close/>
              </a:path>
              <a:path w="228600" h="51434">
                <a:moveTo>
                  <a:pt x="211421" y="22821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623" y="23240"/>
                </a:lnTo>
                <a:lnTo>
                  <a:pt x="222631" y="22859"/>
                </a:lnTo>
                <a:lnTo>
                  <a:pt x="211421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2">
            <a:extLst>
              <a:ext uri="{FF2B5EF4-FFF2-40B4-BE49-F238E27FC236}">
                <a16:creationId xmlns:a16="http://schemas.microsoft.com/office/drawing/2014/main" id="{FF3DCB71-FFED-A442-9643-38CE6AEB1E33}"/>
              </a:ext>
            </a:extLst>
          </p:cNvPr>
          <p:cNvSpPr/>
          <p:nvPr/>
        </p:nvSpPr>
        <p:spPr>
          <a:xfrm>
            <a:off x="2963165" y="2441371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8"/>
                </a:lnTo>
                <a:lnTo>
                  <a:pt x="181863" y="1905"/>
                </a:lnTo>
                <a:lnTo>
                  <a:pt x="180975" y="3429"/>
                </a:lnTo>
                <a:lnTo>
                  <a:pt x="181483" y="5207"/>
                </a:lnTo>
                <a:lnTo>
                  <a:pt x="211201" y="22694"/>
                </a:lnTo>
                <a:lnTo>
                  <a:pt x="222504" y="22733"/>
                </a:lnTo>
                <a:lnTo>
                  <a:pt x="222504" y="28829"/>
                </a:lnTo>
                <a:lnTo>
                  <a:pt x="211345" y="28829"/>
                </a:lnTo>
                <a:lnTo>
                  <a:pt x="182880" y="45339"/>
                </a:lnTo>
                <a:lnTo>
                  <a:pt x="181356" y="46101"/>
                </a:lnTo>
                <a:lnTo>
                  <a:pt x="180848" y="48006"/>
                </a:lnTo>
                <a:lnTo>
                  <a:pt x="181737" y="49403"/>
                </a:lnTo>
                <a:lnTo>
                  <a:pt x="182499" y="50927"/>
                </a:lnTo>
                <a:lnTo>
                  <a:pt x="184404" y="51435"/>
                </a:lnTo>
                <a:lnTo>
                  <a:pt x="223542" y="28829"/>
                </a:lnTo>
                <a:lnTo>
                  <a:pt x="222504" y="28829"/>
                </a:lnTo>
                <a:lnTo>
                  <a:pt x="223608" y="28791"/>
                </a:lnTo>
                <a:lnTo>
                  <a:pt x="228600" y="25908"/>
                </a:lnTo>
                <a:lnTo>
                  <a:pt x="186055" y="889"/>
                </a:lnTo>
                <a:lnTo>
                  <a:pt x="184658" y="0"/>
                </a:lnTo>
                <a:close/>
              </a:path>
              <a:path w="228600" h="51434">
                <a:moveTo>
                  <a:pt x="216523" y="25825"/>
                </a:moveTo>
                <a:lnTo>
                  <a:pt x="211411" y="28791"/>
                </a:lnTo>
                <a:lnTo>
                  <a:pt x="222504" y="28829"/>
                </a:lnTo>
                <a:lnTo>
                  <a:pt x="222504" y="28448"/>
                </a:lnTo>
                <a:lnTo>
                  <a:pt x="220980" y="28448"/>
                </a:lnTo>
                <a:lnTo>
                  <a:pt x="216523" y="25825"/>
                </a:lnTo>
                <a:close/>
              </a:path>
              <a:path w="228600" h="51434">
                <a:moveTo>
                  <a:pt x="0" y="21971"/>
                </a:moveTo>
                <a:lnTo>
                  <a:pt x="0" y="28067"/>
                </a:lnTo>
                <a:lnTo>
                  <a:pt x="211411" y="28791"/>
                </a:lnTo>
                <a:lnTo>
                  <a:pt x="216523" y="25825"/>
                </a:lnTo>
                <a:lnTo>
                  <a:pt x="211201" y="22694"/>
                </a:lnTo>
                <a:lnTo>
                  <a:pt x="0" y="21971"/>
                </a:lnTo>
                <a:close/>
              </a:path>
              <a:path w="228600" h="51434">
                <a:moveTo>
                  <a:pt x="220980" y="23241"/>
                </a:moveTo>
                <a:lnTo>
                  <a:pt x="216523" y="25825"/>
                </a:lnTo>
                <a:lnTo>
                  <a:pt x="220980" y="28448"/>
                </a:lnTo>
                <a:lnTo>
                  <a:pt x="220980" y="23241"/>
                </a:lnTo>
                <a:close/>
              </a:path>
              <a:path w="228600" h="51434">
                <a:moveTo>
                  <a:pt x="222504" y="23241"/>
                </a:moveTo>
                <a:lnTo>
                  <a:pt x="220980" y="23241"/>
                </a:lnTo>
                <a:lnTo>
                  <a:pt x="220980" y="28448"/>
                </a:lnTo>
                <a:lnTo>
                  <a:pt x="222504" y="28448"/>
                </a:lnTo>
                <a:lnTo>
                  <a:pt x="222504" y="23241"/>
                </a:lnTo>
                <a:close/>
              </a:path>
              <a:path w="228600" h="51434">
                <a:moveTo>
                  <a:pt x="211201" y="22694"/>
                </a:moveTo>
                <a:lnTo>
                  <a:pt x="216523" y="25825"/>
                </a:lnTo>
                <a:lnTo>
                  <a:pt x="220980" y="23241"/>
                </a:lnTo>
                <a:lnTo>
                  <a:pt x="222504" y="23241"/>
                </a:lnTo>
                <a:lnTo>
                  <a:pt x="222504" y="22733"/>
                </a:lnTo>
                <a:lnTo>
                  <a:pt x="211201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23">
            <a:extLst>
              <a:ext uri="{FF2B5EF4-FFF2-40B4-BE49-F238E27FC236}">
                <a16:creationId xmlns:a16="http://schemas.microsoft.com/office/drawing/2014/main" id="{FA21CCA8-E7CA-1D47-AAC7-4D9001B30EDF}"/>
              </a:ext>
            </a:extLst>
          </p:cNvPr>
          <p:cNvSpPr/>
          <p:nvPr/>
        </p:nvSpPr>
        <p:spPr>
          <a:xfrm>
            <a:off x="3416809" y="2440609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2" y="507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10" y="5206"/>
                </a:lnTo>
                <a:lnTo>
                  <a:pt x="183006" y="6095"/>
                </a:lnTo>
                <a:lnTo>
                  <a:pt x="211204" y="22693"/>
                </a:lnTo>
                <a:lnTo>
                  <a:pt x="222630" y="22732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1"/>
                </a:lnTo>
                <a:lnTo>
                  <a:pt x="181483" y="46100"/>
                </a:lnTo>
                <a:lnTo>
                  <a:pt x="180975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530" y="51434"/>
                </a:lnTo>
                <a:lnTo>
                  <a:pt x="185927" y="50545"/>
                </a:lnTo>
                <a:lnTo>
                  <a:pt x="223348" y="28828"/>
                </a:lnTo>
                <a:lnTo>
                  <a:pt x="222630" y="28828"/>
                </a:lnTo>
                <a:lnTo>
                  <a:pt x="223414" y="28790"/>
                </a:lnTo>
                <a:lnTo>
                  <a:pt x="228600" y="25780"/>
                </a:lnTo>
                <a:lnTo>
                  <a:pt x="186054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471" y="25793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7"/>
                </a:lnTo>
                <a:lnTo>
                  <a:pt x="220979" y="28447"/>
                </a:lnTo>
                <a:lnTo>
                  <a:pt x="216471" y="25793"/>
                </a:lnTo>
                <a:close/>
              </a:path>
              <a:path w="228600" h="51434">
                <a:moveTo>
                  <a:pt x="0" y="21970"/>
                </a:moveTo>
                <a:lnTo>
                  <a:pt x="0" y="28066"/>
                </a:lnTo>
                <a:lnTo>
                  <a:pt x="211287" y="28790"/>
                </a:lnTo>
                <a:lnTo>
                  <a:pt x="216471" y="25793"/>
                </a:lnTo>
                <a:lnTo>
                  <a:pt x="211204" y="22693"/>
                </a:lnTo>
                <a:lnTo>
                  <a:pt x="0" y="21970"/>
                </a:lnTo>
                <a:close/>
              </a:path>
              <a:path w="228600" h="51434">
                <a:moveTo>
                  <a:pt x="221106" y="23113"/>
                </a:moveTo>
                <a:lnTo>
                  <a:pt x="216471" y="25793"/>
                </a:lnTo>
                <a:lnTo>
                  <a:pt x="220979" y="28447"/>
                </a:lnTo>
                <a:lnTo>
                  <a:pt x="221106" y="23113"/>
                </a:lnTo>
                <a:close/>
              </a:path>
              <a:path w="228600" h="51434">
                <a:moveTo>
                  <a:pt x="222630" y="23113"/>
                </a:moveTo>
                <a:lnTo>
                  <a:pt x="221106" y="23113"/>
                </a:lnTo>
                <a:lnTo>
                  <a:pt x="220979" y="28447"/>
                </a:lnTo>
                <a:lnTo>
                  <a:pt x="222630" y="28447"/>
                </a:lnTo>
                <a:lnTo>
                  <a:pt x="222630" y="23113"/>
                </a:lnTo>
                <a:close/>
              </a:path>
              <a:path w="228600" h="51434">
                <a:moveTo>
                  <a:pt x="211204" y="22693"/>
                </a:moveTo>
                <a:lnTo>
                  <a:pt x="216471" y="25793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2"/>
                </a:lnTo>
                <a:lnTo>
                  <a:pt x="211204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4">
            <a:extLst>
              <a:ext uri="{FF2B5EF4-FFF2-40B4-BE49-F238E27FC236}">
                <a16:creationId xmlns:a16="http://schemas.microsoft.com/office/drawing/2014/main" id="{9FE0103C-9660-B945-B40C-D337F5459598}"/>
              </a:ext>
            </a:extLst>
          </p:cNvPr>
          <p:cNvSpPr/>
          <p:nvPr/>
        </p:nvSpPr>
        <p:spPr>
          <a:xfrm>
            <a:off x="3844927" y="2442260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880" y="507"/>
                </a:lnTo>
                <a:lnTo>
                  <a:pt x="181991" y="2031"/>
                </a:lnTo>
                <a:lnTo>
                  <a:pt x="181101" y="3428"/>
                </a:lnTo>
                <a:lnTo>
                  <a:pt x="181610" y="5333"/>
                </a:lnTo>
                <a:lnTo>
                  <a:pt x="183007" y="6095"/>
                </a:lnTo>
                <a:lnTo>
                  <a:pt x="211355" y="22821"/>
                </a:lnTo>
                <a:lnTo>
                  <a:pt x="222631" y="22859"/>
                </a:lnTo>
                <a:lnTo>
                  <a:pt x="222631" y="28956"/>
                </a:lnTo>
                <a:lnTo>
                  <a:pt x="211220" y="28956"/>
                </a:lnTo>
                <a:lnTo>
                  <a:pt x="182880" y="45338"/>
                </a:lnTo>
                <a:lnTo>
                  <a:pt x="181483" y="46227"/>
                </a:lnTo>
                <a:lnTo>
                  <a:pt x="180975" y="48006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531" y="51434"/>
                </a:lnTo>
                <a:lnTo>
                  <a:pt x="185927" y="50672"/>
                </a:lnTo>
                <a:lnTo>
                  <a:pt x="223348" y="28956"/>
                </a:lnTo>
                <a:lnTo>
                  <a:pt x="222631" y="28956"/>
                </a:lnTo>
                <a:lnTo>
                  <a:pt x="223414" y="28917"/>
                </a:lnTo>
                <a:lnTo>
                  <a:pt x="228600" y="25907"/>
                </a:lnTo>
                <a:lnTo>
                  <a:pt x="184658" y="0"/>
                </a:lnTo>
                <a:close/>
              </a:path>
              <a:path w="228600" h="51434">
                <a:moveTo>
                  <a:pt x="216540" y="25880"/>
                </a:moveTo>
                <a:lnTo>
                  <a:pt x="211287" y="28917"/>
                </a:lnTo>
                <a:lnTo>
                  <a:pt x="222631" y="28956"/>
                </a:lnTo>
                <a:lnTo>
                  <a:pt x="222631" y="28575"/>
                </a:lnTo>
                <a:lnTo>
                  <a:pt x="221107" y="28575"/>
                </a:lnTo>
                <a:lnTo>
                  <a:pt x="216540" y="25880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287" y="28917"/>
                </a:lnTo>
                <a:lnTo>
                  <a:pt x="216540" y="25880"/>
                </a:lnTo>
                <a:lnTo>
                  <a:pt x="211355" y="22821"/>
                </a:lnTo>
                <a:lnTo>
                  <a:pt x="0" y="22097"/>
                </a:lnTo>
                <a:close/>
              </a:path>
              <a:path w="228600" h="51434">
                <a:moveTo>
                  <a:pt x="221107" y="23240"/>
                </a:moveTo>
                <a:lnTo>
                  <a:pt x="216540" y="25880"/>
                </a:lnTo>
                <a:lnTo>
                  <a:pt x="221107" y="28575"/>
                </a:lnTo>
                <a:lnTo>
                  <a:pt x="221107" y="23240"/>
                </a:lnTo>
                <a:close/>
              </a:path>
              <a:path w="228600" h="51434">
                <a:moveTo>
                  <a:pt x="222631" y="23240"/>
                </a:moveTo>
                <a:lnTo>
                  <a:pt x="221107" y="23240"/>
                </a:lnTo>
                <a:lnTo>
                  <a:pt x="221107" y="28575"/>
                </a:lnTo>
                <a:lnTo>
                  <a:pt x="222631" y="28575"/>
                </a:lnTo>
                <a:lnTo>
                  <a:pt x="222631" y="23240"/>
                </a:lnTo>
                <a:close/>
              </a:path>
              <a:path w="228600" h="51434">
                <a:moveTo>
                  <a:pt x="211355" y="22821"/>
                </a:moveTo>
                <a:lnTo>
                  <a:pt x="216540" y="25880"/>
                </a:lnTo>
                <a:lnTo>
                  <a:pt x="221107" y="23240"/>
                </a:lnTo>
                <a:lnTo>
                  <a:pt x="222631" y="23240"/>
                </a:lnTo>
                <a:lnTo>
                  <a:pt x="222631" y="22859"/>
                </a:lnTo>
                <a:lnTo>
                  <a:pt x="211355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5">
            <a:extLst>
              <a:ext uri="{FF2B5EF4-FFF2-40B4-BE49-F238E27FC236}">
                <a16:creationId xmlns:a16="http://schemas.microsoft.com/office/drawing/2014/main" id="{F1186018-2C84-2A44-B6EB-9E4CDDBE50C4}"/>
              </a:ext>
            </a:extLst>
          </p:cNvPr>
          <p:cNvSpPr/>
          <p:nvPr/>
        </p:nvSpPr>
        <p:spPr>
          <a:xfrm>
            <a:off x="2337183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6">
            <a:extLst>
              <a:ext uri="{FF2B5EF4-FFF2-40B4-BE49-F238E27FC236}">
                <a16:creationId xmlns:a16="http://schemas.microsoft.com/office/drawing/2014/main" id="{22895700-4CAA-284F-A877-8604419B17DB}"/>
              </a:ext>
            </a:extLst>
          </p:cNvPr>
          <p:cNvSpPr/>
          <p:nvPr/>
        </p:nvSpPr>
        <p:spPr>
          <a:xfrm>
            <a:off x="2337183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7">
            <a:extLst>
              <a:ext uri="{FF2B5EF4-FFF2-40B4-BE49-F238E27FC236}">
                <a16:creationId xmlns:a16="http://schemas.microsoft.com/office/drawing/2014/main" id="{E9891D5F-9A02-3542-9738-0D553F1D4DEA}"/>
              </a:ext>
            </a:extLst>
          </p:cNvPr>
          <p:cNvSpPr/>
          <p:nvPr/>
        </p:nvSpPr>
        <p:spPr>
          <a:xfrm>
            <a:off x="2787397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8">
            <a:extLst>
              <a:ext uri="{FF2B5EF4-FFF2-40B4-BE49-F238E27FC236}">
                <a16:creationId xmlns:a16="http://schemas.microsoft.com/office/drawing/2014/main" id="{C7C5D7E1-AADD-6746-B377-7A3AA649B4FE}"/>
              </a:ext>
            </a:extLst>
          </p:cNvPr>
          <p:cNvSpPr/>
          <p:nvPr/>
        </p:nvSpPr>
        <p:spPr>
          <a:xfrm>
            <a:off x="2787397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9">
            <a:extLst>
              <a:ext uri="{FF2B5EF4-FFF2-40B4-BE49-F238E27FC236}">
                <a16:creationId xmlns:a16="http://schemas.microsoft.com/office/drawing/2014/main" id="{FD2B40D0-AABF-1C48-A42D-0521C9081F24}"/>
              </a:ext>
            </a:extLst>
          </p:cNvPr>
          <p:cNvSpPr/>
          <p:nvPr/>
        </p:nvSpPr>
        <p:spPr>
          <a:xfrm>
            <a:off x="3226183" y="288841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0">
            <a:extLst>
              <a:ext uri="{FF2B5EF4-FFF2-40B4-BE49-F238E27FC236}">
                <a16:creationId xmlns:a16="http://schemas.microsoft.com/office/drawing/2014/main" id="{115C3341-AD22-5F49-9EB9-4D1AFDA32BD1}"/>
              </a:ext>
            </a:extLst>
          </p:cNvPr>
          <p:cNvSpPr/>
          <p:nvPr/>
        </p:nvSpPr>
        <p:spPr>
          <a:xfrm>
            <a:off x="3226183" y="288841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1">
            <a:extLst>
              <a:ext uri="{FF2B5EF4-FFF2-40B4-BE49-F238E27FC236}">
                <a16:creationId xmlns:a16="http://schemas.microsoft.com/office/drawing/2014/main" id="{6135B48C-C82E-F146-AD15-C029299A1C98}"/>
              </a:ext>
            </a:extLst>
          </p:cNvPr>
          <p:cNvSpPr/>
          <p:nvPr/>
        </p:nvSpPr>
        <p:spPr>
          <a:xfrm>
            <a:off x="3677795" y="288650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32">
            <a:extLst>
              <a:ext uri="{FF2B5EF4-FFF2-40B4-BE49-F238E27FC236}">
                <a16:creationId xmlns:a16="http://schemas.microsoft.com/office/drawing/2014/main" id="{47A11FC4-F0C9-5B48-B488-BD2CE199746E}"/>
              </a:ext>
            </a:extLst>
          </p:cNvPr>
          <p:cNvSpPr/>
          <p:nvPr/>
        </p:nvSpPr>
        <p:spPr>
          <a:xfrm>
            <a:off x="3677795" y="288650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3">
            <a:extLst>
              <a:ext uri="{FF2B5EF4-FFF2-40B4-BE49-F238E27FC236}">
                <a16:creationId xmlns:a16="http://schemas.microsoft.com/office/drawing/2014/main" id="{E04B8614-DCD5-674A-97AD-DDB5F5BEFC8E}"/>
              </a:ext>
            </a:extLst>
          </p:cNvPr>
          <p:cNvSpPr/>
          <p:nvPr/>
        </p:nvSpPr>
        <p:spPr>
          <a:xfrm>
            <a:off x="4096895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34">
            <a:extLst>
              <a:ext uri="{FF2B5EF4-FFF2-40B4-BE49-F238E27FC236}">
                <a16:creationId xmlns:a16="http://schemas.microsoft.com/office/drawing/2014/main" id="{6BFE5BA6-51A2-9A4F-B992-412566530D25}"/>
              </a:ext>
            </a:extLst>
          </p:cNvPr>
          <p:cNvSpPr/>
          <p:nvPr/>
        </p:nvSpPr>
        <p:spPr>
          <a:xfrm>
            <a:off x="4096895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5">
            <a:extLst>
              <a:ext uri="{FF2B5EF4-FFF2-40B4-BE49-F238E27FC236}">
                <a16:creationId xmlns:a16="http://schemas.microsoft.com/office/drawing/2014/main" id="{55149EA9-37F8-E841-A746-7BFECDAFB910}"/>
              </a:ext>
            </a:extLst>
          </p:cNvPr>
          <p:cNvSpPr/>
          <p:nvPr/>
        </p:nvSpPr>
        <p:spPr>
          <a:xfrm>
            <a:off x="2552194" y="2955976"/>
            <a:ext cx="229235" cy="51435"/>
          </a:xfrm>
          <a:custGeom>
            <a:avLst/>
            <a:gdLst/>
            <a:ahLst/>
            <a:cxnLst/>
            <a:rect l="l" t="t" r="r" b="b"/>
            <a:pathLst>
              <a:path w="229235" h="51434">
                <a:moveTo>
                  <a:pt x="184657" y="0"/>
                </a:moveTo>
                <a:lnTo>
                  <a:pt x="182879" y="380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09" y="5206"/>
                </a:lnTo>
                <a:lnTo>
                  <a:pt x="183006" y="6095"/>
                </a:lnTo>
                <a:lnTo>
                  <a:pt x="211299" y="22694"/>
                </a:lnTo>
                <a:lnTo>
                  <a:pt x="222630" y="22732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1"/>
                </a:lnTo>
                <a:lnTo>
                  <a:pt x="181482" y="46100"/>
                </a:lnTo>
                <a:lnTo>
                  <a:pt x="180975" y="47878"/>
                </a:lnTo>
                <a:lnTo>
                  <a:pt x="181863" y="49402"/>
                </a:lnTo>
                <a:lnTo>
                  <a:pt x="182625" y="50799"/>
                </a:lnTo>
                <a:lnTo>
                  <a:pt x="184530" y="51307"/>
                </a:lnTo>
                <a:lnTo>
                  <a:pt x="185927" y="50545"/>
                </a:lnTo>
                <a:lnTo>
                  <a:pt x="223459" y="28828"/>
                </a:lnTo>
                <a:lnTo>
                  <a:pt x="222630" y="28828"/>
                </a:lnTo>
                <a:lnTo>
                  <a:pt x="223526" y="28790"/>
                </a:lnTo>
                <a:lnTo>
                  <a:pt x="228726" y="25780"/>
                </a:lnTo>
                <a:lnTo>
                  <a:pt x="186181" y="761"/>
                </a:lnTo>
                <a:lnTo>
                  <a:pt x="184657" y="0"/>
                </a:lnTo>
                <a:close/>
              </a:path>
              <a:path w="229235" h="51434">
                <a:moveTo>
                  <a:pt x="216527" y="25761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7"/>
                </a:lnTo>
                <a:lnTo>
                  <a:pt x="221106" y="28447"/>
                </a:lnTo>
                <a:lnTo>
                  <a:pt x="216527" y="25761"/>
                </a:lnTo>
                <a:close/>
              </a:path>
              <a:path w="229235" h="51434">
                <a:moveTo>
                  <a:pt x="126" y="21970"/>
                </a:moveTo>
                <a:lnTo>
                  <a:pt x="0" y="28066"/>
                </a:lnTo>
                <a:lnTo>
                  <a:pt x="211287" y="28790"/>
                </a:lnTo>
                <a:lnTo>
                  <a:pt x="216527" y="25761"/>
                </a:lnTo>
                <a:lnTo>
                  <a:pt x="211299" y="22694"/>
                </a:lnTo>
                <a:lnTo>
                  <a:pt x="126" y="21970"/>
                </a:lnTo>
                <a:close/>
              </a:path>
              <a:path w="229235" h="51434">
                <a:moveTo>
                  <a:pt x="221106" y="23113"/>
                </a:moveTo>
                <a:lnTo>
                  <a:pt x="216527" y="25761"/>
                </a:lnTo>
                <a:lnTo>
                  <a:pt x="221106" y="28447"/>
                </a:lnTo>
                <a:lnTo>
                  <a:pt x="221106" y="23113"/>
                </a:lnTo>
                <a:close/>
              </a:path>
              <a:path w="229235" h="51434">
                <a:moveTo>
                  <a:pt x="222630" y="23113"/>
                </a:moveTo>
                <a:lnTo>
                  <a:pt x="221106" y="23113"/>
                </a:lnTo>
                <a:lnTo>
                  <a:pt x="221106" y="28447"/>
                </a:lnTo>
                <a:lnTo>
                  <a:pt x="222630" y="28447"/>
                </a:lnTo>
                <a:lnTo>
                  <a:pt x="222630" y="23113"/>
                </a:lnTo>
                <a:close/>
              </a:path>
              <a:path w="229235" h="51434">
                <a:moveTo>
                  <a:pt x="211299" y="22694"/>
                </a:moveTo>
                <a:lnTo>
                  <a:pt x="216527" y="25761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2"/>
                </a:lnTo>
                <a:lnTo>
                  <a:pt x="211299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6">
            <a:extLst>
              <a:ext uri="{FF2B5EF4-FFF2-40B4-BE49-F238E27FC236}">
                <a16:creationId xmlns:a16="http://schemas.microsoft.com/office/drawing/2014/main" id="{58249029-BE83-5C41-997B-6C357754E0AF}"/>
              </a:ext>
            </a:extLst>
          </p:cNvPr>
          <p:cNvSpPr/>
          <p:nvPr/>
        </p:nvSpPr>
        <p:spPr>
          <a:xfrm>
            <a:off x="2986407" y="2958516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7" y="0"/>
                </a:moveTo>
                <a:lnTo>
                  <a:pt x="182752" y="508"/>
                </a:lnTo>
                <a:lnTo>
                  <a:pt x="181990" y="2032"/>
                </a:lnTo>
                <a:lnTo>
                  <a:pt x="181101" y="3429"/>
                </a:lnTo>
                <a:lnTo>
                  <a:pt x="181609" y="5334"/>
                </a:lnTo>
                <a:lnTo>
                  <a:pt x="183006" y="6223"/>
                </a:lnTo>
                <a:lnTo>
                  <a:pt x="211299" y="22821"/>
                </a:lnTo>
                <a:lnTo>
                  <a:pt x="222630" y="22860"/>
                </a:lnTo>
                <a:lnTo>
                  <a:pt x="222630" y="28956"/>
                </a:lnTo>
                <a:lnTo>
                  <a:pt x="211220" y="28956"/>
                </a:lnTo>
                <a:lnTo>
                  <a:pt x="182879" y="45339"/>
                </a:lnTo>
                <a:lnTo>
                  <a:pt x="181482" y="46228"/>
                </a:lnTo>
                <a:lnTo>
                  <a:pt x="180975" y="48006"/>
                </a:lnTo>
                <a:lnTo>
                  <a:pt x="181737" y="49530"/>
                </a:lnTo>
                <a:lnTo>
                  <a:pt x="182625" y="50927"/>
                </a:lnTo>
                <a:lnTo>
                  <a:pt x="184530" y="51435"/>
                </a:lnTo>
                <a:lnTo>
                  <a:pt x="185927" y="50673"/>
                </a:lnTo>
                <a:lnTo>
                  <a:pt x="223348" y="28956"/>
                </a:lnTo>
                <a:lnTo>
                  <a:pt x="222630" y="28956"/>
                </a:lnTo>
                <a:lnTo>
                  <a:pt x="223414" y="28917"/>
                </a:lnTo>
                <a:lnTo>
                  <a:pt x="228600" y="25908"/>
                </a:lnTo>
                <a:lnTo>
                  <a:pt x="184657" y="0"/>
                </a:lnTo>
                <a:close/>
              </a:path>
              <a:path w="228600" h="51434">
                <a:moveTo>
                  <a:pt x="216527" y="25888"/>
                </a:moveTo>
                <a:lnTo>
                  <a:pt x="211287" y="28917"/>
                </a:lnTo>
                <a:lnTo>
                  <a:pt x="222630" y="28956"/>
                </a:lnTo>
                <a:lnTo>
                  <a:pt x="222630" y="28575"/>
                </a:lnTo>
                <a:lnTo>
                  <a:pt x="221106" y="28575"/>
                </a:lnTo>
                <a:lnTo>
                  <a:pt x="216527" y="25888"/>
                </a:lnTo>
                <a:close/>
              </a:path>
              <a:path w="228600" h="51434">
                <a:moveTo>
                  <a:pt x="0" y="22098"/>
                </a:moveTo>
                <a:lnTo>
                  <a:pt x="0" y="28194"/>
                </a:lnTo>
                <a:lnTo>
                  <a:pt x="211287" y="28917"/>
                </a:lnTo>
                <a:lnTo>
                  <a:pt x="216527" y="25888"/>
                </a:lnTo>
                <a:lnTo>
                  <a:pt x="211299" y="22821"/>
                </a:lnTo>
                <a:lnTo>
                  <a:pt x="0" y="22098"/>
                </a:lnTo>
                <a:close/>
              </a:path>
              <a:path w="228600" h="51434">
                <a:moveTo>
                  <a:pt x="221106" y="23241"/>
                </a:moveTo>
                <a:lnTo>
                  <a:pt x="216527" y="25888"/>
                </a:lnTo>
                <a:lnTo>
                  <a:pt x="221106" y="28575"/>
                </a:lnTo>
                <a:lnTo>
                  <a:pt x="221106" y="23241"/>
                </a:lnTo>
                <a:close/>
              </a:path>
              <a:path w="228600" h="51434">
                <a:moveTo>
                  <a:pt x="222630" y="23241"/>
                </a:moveTo>
                <a:lnTo>
                  <a:pt x="221106" y="23241"/>
                </a:lnTo>
                <a:lnTo>
                  <a:pt x="221106" y="28575"/>
                </a:lnTo>
                <a:lnTo>
                  <a:pt x="222630" y="28575"/>
                </a:lnTo>
                <a:lnTo>
                  <a:pt x="222630" y="23241"/>
                </a:lnTo>
                <a:close/>
              </a:path>
              <a:path w="228600" h="51434">
                <a:moveTo>
                  <a:pt x="211299" y="22821"/>
                </a:moveTo>
                <a:lnTo>
                  <a:pt x="216527" y="25888"/>
                </a:lnTo>
                <a:lnTo>
                  <a:pt x="221106" y="23241"/>
                </a:lnTo>
                <a:lnTo>
                  <a:pt x="222630" y="23241"/>
                </a:lnTo>
                <a:lnTo>
                  <a:pt x="222630" y="22860"/>
                </a:lnTo>
                <a:lnTo>
                  <a:pt x="211299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7">
            <a:extLst>
              <a:ext uri="{FF2B5EF4-FFF2-40B4-BE49-F238E27FC236}">
                <a16:creationId xmlns:a16="http://schemas.microsoft.com/office/drawing/2014/main" id="{71D88009-CFDA-8449-92EF-B7F153DC736A}"/>
              </a:ext>
            </a:extLst>
          </p:cNvPr>
          <p:cNvSpPr/>
          <p:nvPr/>
        </p:nvSpPr>
        <p:spPr>
          <a:xfrm>
            <a:off x="3440177" y="2957754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0975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2" y="22822"/>
                </a:lnTo>
                <a:lnTo>
                  <a:pt x="222504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499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0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2" y="22822"/>
                </a:lnTo>
                <a:lnTo>
                  <a:pt x="0" y="22097"/>
                </a:lnTo>
                <a:close/>
              </a:path>
              <a:path w="228600" h="51434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4">
                <a:moveTo>
                  <a:pt x="222504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04" y="28447"/>
                </a:lnTo>
                <a:lnTo>
                  <a:pt x="222504" y="23240"/>
                </a:lnTo>
                <a:close/>
              </a:path>
              <a:path w="228600" h="51434">
                <a:moveTo>
                  <a:pt x="211422" y="22822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504" y="23240"/>
                </a:lnTo>
                <a:lnTo>
                  <a:pt x="222504" y="22859"/>
                </a:lnTo>
                <a:lnTo>
                  <a:pt x="211422" y="2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38">
            <a:extLst>
              <a:ext uri="{FF2B5EF4-FFF2-40B4-BE49-F238E27FC236}">
                <a16:creationId xmlns:a16="http://schemas.microsoft.com/office/drawing/2014/main" id="{27263702-8A9D-8C4D-8117-DD5866E52A25}"/>
              </a:ext>
            </a:extLst>
          </p:cNvPr>
          <p:cNvSpPr/>
          <p:nvPr/>
        </p:nvSpPr>
        <p:spPr>
          <a:xfrm>
            <a:off x="3868295" y="2959531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7" y="0"/>
                </a:moveTo>
                <a:lnTo>
                  <a:pt x="182752" y="507"/>
                </a:lnTo>
                <a:lnTo>
                  <a:pt x="181863" y="1904"/>
                </a:lnTo>
                <a:lnTo>
                  <a:pt x="181101" y="3301"/>
                </a:lnTo>
                <a:lnTo>
                  <a:pt x="181482" y="5206"/>
                </a:lnTo>
                <a:lnTo>
                  <a:pt x="211201" y="22693"/>
                </a:lnTo>
                <a:lnTo>
                  <a:pt x="222630" y="22732"/>
                </a:lnTo>
                <a:lnTo>
                  <a:pt x="222503" y="28828"/>
                </a:lnTo>
                <a:lnTo>
                  <a:pt x="211128" y="28828"/>
                </a:lnTo>
                <a:lnTo>
                  <a:pt x="181355" y="46100"/>
                </a:lnTo>
                <a:lnTo>
                  <a:pt x="180848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403" y="51434"/>
                </a:lnTo>
                <a:lnTo>
                  <a:pt x="223348" y="28828"/>
                </a:lnTo>
                <a:lnTo>
                  <a:pt x="222503" y="28828"/>
                </a:lnTo>
                <a:lnTo>
                  <a:pt x="223415" y="28790"/>
                </a:lnTo>
                <a:lnTo>
                  <a:pt x="228600" y="25780"/>
                </a:lnTo>
                <a:lnTo>
                  <a:pt x="186054" y="761"/>
                </a:lnTo>
                <a:lnTo>
                  <a:pt x="184657" y="0"/>
                </a:lnTo>
                <a:close/>
              </a:path>
              <a:path w="228600" h="51434">
                <a:moveTo>
                  <a:pt x="216415" y="25762"/>
                </a:moveTo>
                <a:lnTo>
                  <a:pt x="211195" y="28790"/>
                </a:lnTo>
                <a:lnTo>
                  <a:pt x="222503" y="28828"/>
                </a:lnTo>
                <a:lnTo>
                  <a:pt x="222511" y="28447"/>
                </a:lnTo>
                <a:lnTo>
                  <a:pt x="220979" y="28447"/>
                </a:lnTo>
                <a:lnTo>
                  <a:pt x="216415" y="25762"/>
                </a:lnTo>
                <a:close/>
              </a:path>
              <a:path w="228600" h="51434">
                <a:moveTo>
                  <a:pt x="0" y="21970"/>
                </a:moveTo>
                <a:lnTo>
                  <a:pt x="0" y="28066"/>
                </a:lnTo>
                <a:lnTo>
                  <a:pt x="211195" y="28790"/>
                </a:lnTo>
                <a:lnTo>
                  <a:pt x="216415" y="25762"/>
                </a:lnTo>
                <a:lnTo>
                  <a:pt x="211201" y="22693"/>
                </a:lnTo>
                <a:lnTo>
                  <a:pt x="0" y="21970"/>
                </a:lnTo>
                <a:close/>
              </a:path>
              <a:path w="228600" h="51434">
                <a:moveTo>
                  <a:pt x="220979" y="23113"/>
                </a:moveTo>
                <a:lnTo>
                  <a:pt x="216415" y="25762"/>
                </a:lnTo>
                <a:lnTo>
                  <a:pt x="220979" y="28447"/>
                </a:lnTo>
                <a:lnTo>
                  <a:pt x="220979" y="23113"/>
                </a:lnTo>
                <a:close/>
              </a:path>
              <a:path w="228600" h="51434">
                <a:moveTo>
                  <a:pt x="222623" y="23113"/>
                </a:moveTo>
                <a:lnTo>
                  <a:pt x="220979" y="23113"/>
                </a:lnTo>
                <a:lnTo>
                  <a:pt x="220979" y="28447"/>
                </a:lnTo>
                <a:lnTo>
                  <a:pt x="222511" y="28447"/>
                </a:lnTo>
                <a:lnTo>
                  <a:pt x="222623" y="23113"/>
                </a:lnTo>
                <a:close/>
              </a:path>
              <a:path w="228600" h="51434">
                <a:moveTo>
                  <a:pt x="211201" y="22693"/>
                </a:moveTo>
                <a:lnTo>
                  <a:pt x="216415" y="25762"/>
                </a:lnTo>
                <a:lnTo>
                  <a:pt x="220979" y="23113"/>
                </a:lnTo>
                <a:lnTo>
                  <a:pt x="222623" y="23113"/>
                </a:lnTo>
                <a:lnTo>
                  <a:pt x="222630" y="22732"/>
                </a:lnTo>
                <a:lnTo>
                  <a:pt x="211201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9" name="object 39">
            <a:extLst>
              <a:ext uri="{FF2B5EF4-FFF2-40B4-BE49-F238E27FC236}">
                <a16:creationId xmlns:a16="http://schemas.microsoft.com/office/drawing/2014/main" id="{FA9CC3BE-2C6E-054D-92A6-3F73B1DDE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25158"/>
              </p:ext>
            </p:extLst>
          </p:nvPr>
        </p:nvGraphicFramePr>
        <p:xfrm>
          <a:off x="2541" y="0"/>
          <a:ext cx="4569459" cy="344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026">
                <a:tc gridSpan="4">
                  <a:txBody>
                    <a:bodyPr/>
                    <a:lstStyle/>
                    <a:p>
                      <a:pPr marL="129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Sets /</a:t>
                      </a:r>
                      <a:r>
                        <a:rPr sz="1800" b="1" spc="-20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Dictionaries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ts val="1655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Abstract data</a:t>
                      </a:r>
                      <a:r>
                        <a:rPr sz="1400" b="1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type: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87325" marR="7620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Choices for concrete  implementation: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4353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array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4036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Unsorted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array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09550">
                        <a:lnSpc>
                          <a:spcPct val="100000"/>
                        </a:lnSpc>
                        <a:tabLst>
                          <a:tab pos="659765" algn="l"/>
                          <a:tab pos="1098550" algn="l"/>
                          <a:tab pos="1550670" algn="l"/>
                        </a:tabLst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1	2	3	</a:t>
                      </a:r>
                      <a:r>
                        <a:rPr sz="1350" spc="7" baseline="3086" dirty="0">
                          <a:latin typeface="Arial"/>
                          <a:cs typeface="Arial"/>
                        </a:rPr>
                        <a:t>5</a:t>
                      </a:r>
                      <a:endParaRPr sz="1350" baseline="3086">
                        <a:latin typeface="Arial"/>
                        <a:cs typeface="Arial"/>
                      </a:endParaRPr>
                    </a:p>
                    <a:p>
                      <a:pPr marL="27368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Sorted (doubly) linked</a:t>
                      </a:r>
                      <a:r>
                        <a:rPr sz="9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  <a:tabLst>
                          <a:tab pos="683260" algn="l"/>
                          <a:tab pos="1122045" algn="l"/>
                          <a:tab pos="1574165" algn="l"/>
                        </a:tabLst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5	8	1	</a:t>
                      </a:r>
                      <a:r>
                        <a:rPr sz="1350" spc="7" baseline="3086" dirty="0">
                          <a:latin typeface="Arial"/>
                          <a:cs typeface="Arial"/>
                        </a:rPr>
                        <a:t>3</a:t>
                      </a:r>
                      <a:endParaRPr sz="1350" baseline="3086">
                        <a:latin typeface="Arial"/>
                        <a:cs typeface="Arial"/>
                      </a:endParaRPr>
                    </a:p>
                    <a:p>
                      <a:pPr marL="33655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Unsorted (doubly) linked</a:t>
                      </a:r>
                      <a:r>
                        <a:rPr sz="9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130810">
                        <a:lnSpc>
                          <a:spcPts val="16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set /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dictionary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66">
                <a:tc>
                  <a:txBody>
                    <a:bodyPr/>
                    <a:lstStyle/>
                    <a:p>
                      <a:pPr marL="130810">
                        <a:lnSpc>
                          <a:spcPts val="1655"/>
                        </a:lnSpc>
                        <a:spcBef>
                          <a:spcPts val="7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support</a:t>
                      </a:r>
                      <a:r>
                        <a:rPr sz="1400" b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these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pPr marL="130810">
                        <a:lnSpc>
                          <a:spcPts val="157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operations: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76">
                <a:tc>
                  <a:txBody>
                    <a:bodyPr/>
                    <a:lstStyle/>
                    <a:p>
                      <a:pPr marL="130810">
                        <a:lnSpc>
                          <a:spcPts val="1380"/>
                        </a:lnSpc>
                        <a:tabLst>
                          <a:tab pos="359410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	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Insert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new key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i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into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59410">
                        <a:lnSpc>
                          <a:spcPts val="140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structure.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9314">
                <a:tc>
                  <a:txBody>
                    <a:bodyPr/>
                    <a:lstStyle/>
                    <a:p>
                      <a:pPr marL="359410" indent="-228600">
                        <a:lnSpc>
                          <a:spcPts val="1380"/>
                        </a:lnSpc>
                        <a:buFont typeface="Arial"/>
                        <a:buChar char="-"/>
                        <a:tabLst>
                          <a:tab pos="359410" algn="l"/>
                          <a:tab pos="360045" algn="l"/>
                        </a:tabLst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Remove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 key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k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structure.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59410" marR="179705" indent="-228600">
                        <a:lnSpc>
                          <a:spcPct val="100000"/>
                        </a:lnSpc>
                        <a:buFont typeface="Arial"/>
                        <a:buChar char="-"/>
                        <a:tabLst>
                          <a:tab pos="359410" algn="l"/>
                          <a:tab pos="360045" algn="l"/>
                        </a:tabLst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whether 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structure.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59410" marR="193675" indent="-228600">
                        <a:lnSpc>
                          <a:spcPct val="100000"/>
                        </a:lnSpc>
                        <a:buFont typeface="Arial"/>
                        <a:buChar char="-"/>
                        <a:tabLst>
                          <a:tab pos="359410" algn="l"/>
                          <a:tab pos="360045" algn="l"/>
                        </a:tabLst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Enumerate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keys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structure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(in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order).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527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3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560C1933-E302-FF41-A7A7-2F56E092008B}"/>
              </a:ext>
            </a:extLst>
          </p:cNvPr>
          <p:cNvSpPr/>
          <p:nvPr/>
        </p:nvSpPr>
        <p:spPr>
          <a:xfrm>
            <a:off x="2221994" y="696518"/>
            <a:ext cx="0" cy="2628900"/>
          </a:xfrm>
          <a:custGeom>
            <a:avLst/>
            <a:gdLst/>
            <a:ahLst/>
            <a:cxnLst/>
            <a:rect l="l" t="t" r="r" b="b"/>
            <a:pathLst>
              <a:path h="2628900">
                <a:moveTo>
                  <a:pt x="0" y="0"/>
                </a:moveTo>
                <a:lnTo>
                  <a:pt x="0" y="2628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7B38301-AF8A-664E-B6C9-C537448BF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62050"/>
              </p:ext>
            </p:extLst>
          </p:nvPr>
        </p:nvGraphicFramePr>
        <p:xfrm>
          <a:off x="2612010" y="1409496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C7D78566-9EC8-4649-AF9C-E5F229429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63621"/>
              </p:ext>
            </p:extLst>
          </p:nvPr>
        </p:nvGraphicFramePr>
        <p:xfrm>
          <a:off x="2612010" y="1871904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12">
            <a:extLst>
              <a:ext uri="{FF2B5EF4-FFF2-40B4-BE49-F238E27FC236}">
                <a16:creationId xmlns:a16="http://schemas.microsoft.com/office/drawing/2014/main" id="{B4886B49-2990-E44F-8399-32960F5AB84E}"/>
              </a:ext>
            </a:extLst>
          </p:cNvPr>
          <p:cNvSpPr/>
          <p:nvPr/>
        </p:nvSpPr>
        <p:spPr>
          <a:xfrm>
            <a:off x="2311909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46BC618-466E-0E43-A640-02EB614CCD77}"/>
              </a:ext>
            </a:extLst>
          </p:cNvPr>
          <p:cNvSpPr/>
          <p:nvPr/>
        </p:nvSpPr>
        <p:spPr>
          <a:xfrm>
            <a:off x="2311909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5FF04B3D-FDBD-7E43-A022-72D7CE615065}"/>
              </a:ext>
            </a:extLst>
          </p:cNvPr>
          <p:cNvSpPr/>
          <p:nvPr/>
        </p:nvSpPr>
        <p:spPr>
          <a:xfrm>
            <a:off x="2762124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9E8E6E71-799E-C046-A7FE-6B42B29A3D7C}"/>
              </a:ext>
            </a:extLst>
          </p:cNvPr>
          <p:cNvSpPr/>
          <p:nvPr/>
        </p:nvSpPr>
        <p:spPr>
          <a:xfrm>
            <a:off x="2762124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DAF41BE8-D71D-FA42-92EE-DFFC6B94EA68}"/>
              </a:ext>
            </a:extLst>
          </p:cNvPr>
          <p:cNvSpPr/>
          <p:nvPr/>
        </p:nvSpPr>
        <p:spPr>
          <a:xfrm>
            <a:off x="3201036" y="237114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F242B874-A63C-8C47-957F-25B843737681}"/>
              </a:ext>
            </a:extLst>
          </p:cNvPr>
          <p:cNvSpPr/>
          <p:nvPr/>
        </p:nvSpPr>
        <p:spPr>
          <a:xfrm>
            <a:off x="3201036" y="237114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AF419616-1D72-EA42-8BE7-A6F195F574AB}"/>
              </a:ext>
            </a:extLst>
          </p:cNvPr>
          <p:cNvSpPr/>
          <p:nvPr/>
        </p:nvSpPr>
        <p:spPr>
          <a:xfrm>
            <a:off x="3652522" y="23693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6BB058A4-CCF1-5642-B7A6-B23DE5C9343A}"/>
              </a:ext>
            </a:extLst>
          </p:cNvPr>
          <p:cNvSpPr/>
          <p:nvPr/>
        </p:nvSpPr>
        <p:spPr>
          <a:xfrm>
            <a:off x="3652522" y="23693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A6D2C6EA-A138-1B43-A349-E177BC8519F1}"/>
              </a:ext>
            </a:extLst>
          </p:cNvPr>
          <p:cNvSpPr/>
          <p:nvPr/>
        </p:nvSpPr>
        <p:spPr>
          <a:xfrm>
            <a:off x="4071622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87021316-983E-3F48-9F3B-954C1731B19A}"/>
              </a:ext>
            </a:extLst>
          </p:cNvPr>
          <p:cNvSpPr/>
          <p:nvPr/>
        </p:nvSpPr>
        <p:spPr>
          <a:xfrm>
            <a:off x="4071622" y="23729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46F672CA-DA46-DF45-AF7C-C2500E28C7AB}"/>
              </a:ext>
            </a:extLst>
          </p:cNvPr>
          <p:cNvSpPr/>
          <p:nvPr/>
        </p:nvSpPr>
        <p:spPr>
          <a:xfrm>
            <a:off x="2527047" y="2438705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1101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1" y="22821"/>
                </a:lnTo>
                <a:lnTo>
                  <a:pt x="222631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1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1" y="22821"/>
                </a:lnTo>
                <a:lnTo>
                  <a:pt x="0" y="22097"/>
                </a:lnTo>
                <a:close/>
              </a:path>
              <a:path w="228600" h="51434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4">
                <a:moveTo>
                  <a:pt x="222623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14" y="28447"/>
                </a:lnTo>
                <a:lnTo>
                  <a:pt x="222623" y="23240"/>
                </a:lnTo>
                <a:close/>
              </a:path>
              <a:path w="228600" h="51434">
                <a:moveTo>
                  <a:pt x="211421" y="22821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623" y="23240"/>
                </a:lnTo>
                <a:lnTo>
                  <a:pt x="222631" y="22859"/>
                </a:lnTo>
                <a:lnTo>
                  <a:pt x="211421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6577274E-93D5-3044-8DD6-91DAC3001280}"/>
              </a:ext>
            </a:extLst>
          </p:cNvPr>
          <p:cNvSpPr/>
          <p:nvPr/>
        </p:nvSpPr>
        <p:spPr>
          <a:xfrm>
            <a:off x="2961260" y="2441371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8"/>
                </a:lnTo>
                <a:lnTo>
                  <a:pt x="181863" y="1905"/>
                </a:lnTo>
                <a:lnTo>
                  <a:pt x="180975" y="3429"/>
                </a:lnTo>
                <a:lnTo>
                  <a:pt x="181483" y="5207"/>
                </a:lnTo>
                <a:lnTo>
                  <a:pt x="211201" y="22694"/>
                </a:lnTo>
                <a:lnTo>
                  <a:pt x="222504" y="22733"/>
                </a:lnTo>
                <a:lnTo>
                  <a:pt x="222504" y="28829"/>
                </a:lnTo>
                <a:lnTo>
                  <a:pt x="211345" y="28829"/>
                </a:lnTo>
                <a:lnTo>
                  <a:pt x="182880" y="45339"/>
                </a:lnTo>
                <a:lnTo>
                  <a:pt x="181356" y="46101"/>
                </a:lnTo>
                <a:lnTo>
                  <a:pt x="180848" y="48006"/>
                </a:lnTo>
                <a:lnTo>
                  <a:pt x="181737" y="49403"/>
                </a:lnTo>
                <a:lnTo>
                  <a:pt x="182499" y="50927"/>
                </a:lnTo>
                <a:lnTo>
                  <a:pt x="184404" y="51435"/>
                </a:lnTo>
                <a:lnTo>
                  <a:pt x="223542" y="28829"/>
                </a:lnTo>
                <a:lnTo>
                  <a:pt x="222504" y="28829"/>
                </a:lnTo>
                <a:lnTo>
                  <a:pt x="223608" y="28791"/>
                </a:lnTo>
                <a:lnTo>
                  <a:pt x="228600" y="25908"/>
                </a:lnTo>
                <a:lnTo>
                  <a:pt x="186055" y="889"/>
                </a:lnTo>
                <a:lnTo>
                  <a:pt x="184658" y="0"/>
                </a:lnTo>
                <a:close/>
              </a:path>
              <a:path w="228600" h="51434">
                <a:moveTo>
                  <a:pt x="216523" y="25825"/>
                </a:moveTo>
                <a:lnTo>
                  <a:pt x="211411" y="28791"/>
                </a:lnTo>
                <a:lnTo>
                  <a:pt x="222504" y="28829"/>
                </a:lnTo>
                <a:lnTo>
                  <a:pt x="222504" y="28448"/>
                </a:lnTo>
                <a:lnTo>
                  <a:pt x="220980" y="28448"/>
                </a:lnTo>
                <a:lnTo>
                  <a:pt x="216523" y="25825"/>
                </a:lnTo>
                <a:close/>
              </a:path>
              <a:path w="228600" h="51434">
                <a:moveTo>
                  <a:pt x="0" y="21971"/>
                </a:moveTo>
                <a:lnTo>
                  <a:pt x="0" y="28067"/>
                </a:lnTo>
                <a:lnTo>
                  <a:pt x="211411" y="28791"/>
                </a:lnTo>
                <a:lnTo>
                  <a:pt x="216523" y="25825"/>
                </a:lnTo>
                <a:lnTo>
                  <a:pt x="211201" y="22694"/>
                </a:lnTo>
                <a:lnTo>
                  <a:pt x="0" y="21971"/>
                </a:lnTo>
                <a:close/>
              </a:path>
              <a:path w="228600" h="51434">
                <a:moveTo>
                  <a:pt x="220980" y="23241"/>
                </a:moveTo>
                <a:lnTo>
                  <a:pt x="216523" y="25825"/>
                </a:lnTo>
                <a:lnTo>
                  <a:pt x="220980" y="28448"/>
                </a:lnTo>
                <a:lnTo>
                  <a:pt x="220980" y="23241"/>
                </a:lnTo>
                <a:close/>
              </a:path>
              <a:path w="228600" h="51434">
                <a:moveTo>
                  <a:pt x="222504" y="23241"/>
                </a:moveTo>
                <a:lnTo>
                  <a:pt x="220980" y="23241"/>
                </a:lnTo>
                <a:lnTo>
                  <a:pt x="220980" y="28448"/>
                </a:lnTo>
                <a:lnTo>
                  <a:pt x="222504" y="28448"/>
                </a:lnTo>
                <a:lnTo>
                  <a:pt x="222504" y="23241"/>
                </a:lnTo>
                <a:close/>
              </a:path>
              <a:path w="228600" h="51434">
                <a:moveTo>
                  <a:pt x="211201" y="22694"/>
                </a:moveTo>
                <a:lnTo>
                  <a:pt x="216523" y="25825"/>
                </a:lnTo>
                <a:lnTo>
                  <a:pt x="220980" y="23241"/>
                </a:lnTo>
                <a:lnTo>
                  <a:pt x="222504" y="23241"/>
                </a:lnTo>
                <a:lnTo>
                  <a:pt x="222504" y="22733"/>
                </a:lnTo>
                <a:lnTo>
                  <a:pt x="211201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5C3DB352-7858-0941-9092-112E63ED696A}"/>
              </a:ext>
            </a:extLst>
          </p:cNvPr>
          <p:cNvSpPr/>
          <p:nvPr/>
        </p:nvSpPr>
        <p:spPr>
          <a:xfrm>
            <a:off x="3414904" y="2440609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2" y="507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10" y="5206"/>
                </a:lnTo>
                <a:lnTo>
                  <a:pt x="183006" y="6095"/>
                </a:lnTo>
                <a:lnTo>
                  <a:pt x="211204" y="22693"/>
                </a:lnTo>
                <a:lnTo>
                  <a:pt x="222630" y="22732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1"/>
                </a:lnTo>
                <a:lnTo>
                  <a:pt x="181483" y="46100"/>
                </a:lnTo>
                <a:lnTo>
                  <a:pt x="180975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530" y="51434"/>
                </a:lnTo>
                <a:lnTo>
                  <a:pt x="185927" y="50545"/>
                </a:lnTo>
                <a:lnTo>
                  <a:pt x="223348" y="28828"/>
                </a:lnTo>
                <a:lnTo>
                  <a:pt x="222630" y="28828"/>
                </a:lnTo>
                <a:lnTo>
                  <a:pt x="223414" y="28790"/>
                </a:lnTo>
                <a:lnTo>
                  <a:pt x="228600" y="25780"/>
                </a:lnTo>
                <a:lnTo>
                  <a:pt x="186054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471" y="25793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7"/>
                </a:lnTo>
                <a:lnTo>
                  <a:pt x="220979" y="28447"/>
                </a:lnTo>
                <a:lnTo>
                  <a:pt x="216471" y="25793"/>
                </a:lnTo>
                <a:close/>
              </a:path>
              <a:path w="228600" h="51434">
                <a:moveTo>
                  <a:pt x="0" y="21970"/>
                </a:moveTo>
                <a:lnTo>
                  <a:pt x="0" y="28066"/>
                </a:lnTo>
                <a:lnTo>
                  <a:pt x="211287" y="28790"/>
                </a:lnTo>
                <a:lnTo>
                  <a:pt x="216471" y="25793"/>
                </a:lnTo>
                <a:lnTo>
                  <a:pt x="211204" y="22693"/>
                </a:lnTo>
                <a:lnTo>
                  <a:pt x="0" y="21970"/>
                </a:lnTo>
                <a:close/>
              </a:path>
              <a:path w="228600" h="51434">
                <a:moveTo>
                  <a:pt x="221106" y="23113"/>
                </a:moveTo>
                <a:lnTo>
                  <a:pt x="216471" y="25793"/>
                </a:lnTo>
                <a:lnTo>
                  <a:pt x="220979" y="28447"/>
                </a:lnTo>
                <a:lnTo>
                  <a:pt x="221106" y="23113"/>
                </a:lnTo>
                <a:close/>
              </a:path>
              <a:path w="228600" h="51434">
                <a:moveTo>
                  <a:pt x="222630" y="23113"/>
                </a:moveTo>
                <a:lnTo>
                  <a:pt x="221106" y="23113"/>
                </a:lnTo>
                <a:lnTo>
                  <a:pt x="220979" y="28447"/>
                </a:lnTo>
                <a:lnTo>
                  <a:pt x="222630" y="28447"/>
                </a:lnTo>
                <a:lnTo>
                  <a:pt x="222630" y="23113"/>
                </a:lnTo>
                <a:close/>
              </a:path>
              <a:path w="228600" h="51434">
                <a:moveTo>
                  <a:pt x="211204" y="22693"/>
                </a:moveTo>
                <a:lnTo>
                  <a:pt x="216471" y="25793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2"/>
                </a:lnTo>
                <a:lnTo>
                  <a:pt x="211204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8DD79F55-E397-8544-AE85-DBE3DD2AC727}"/>
              </a:ext>
            </a:extLst>
          </p:cNvPr>
          <p:cNvSpPr/>
          <p:nvPr/>
        </p:nvSpPr>
        <p:spPr>
          <a:xfrm>
            <a:off x="3843022" y="2442260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880" y="507"/>
                </a:lnTo>
                <a:lnTo>
                  <a:pt x="181991" y="2031"/>
                </a:lnTo>
                <a:lnTo>
                  <a:pt x="181101" y="3428"/>
                </a:lnTo>
                <a:lnTo>
                  <a:pt x="181610" y="5333"/>
                </a:lnTo>
                <a:lnTo>
                  <a:pt x="183007" y="6095"/>
                </a:lnTo>
                <a:lnTo>
                  <a:pt x="211355" y="22821"/>
                </a:lnTo>
                <a:lnTo>
                  <a:pt x="222631" y="22859"/>
                </a:lnTo>
                <a:lnTo>
                  <a:pt x="222631" y="28956"/>
                </a:lnTo>
                <a:lnTo>
                  <a:pt x="211220" y="28956"/>
                </a:lnTo>
                <a:lnTo>
                  <a:pt x="182880" y="45338"/>
                </a:lnTo>
                <a:lnTo>
                  <a:pt x="181483" y="46227"/>
                </a:lnTo>
                <a:lnTo>
                  <a:pt x="180975" y="48006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531" y="51434"/>
                </a:lnTo>
                <a:lnTo>
                  <a:pt x="185927" y="50672"/>
                </a:lnTo>
                <a:lnTo>
                  <a:pt x="223348" y="28956"/>
                </a:lnTo>
                <a:lnTo>
                  <a:pt x="222631" y="28956"/>
                </a:lnTo>
                <a:lnTo>
                  <a:pt x="223414" y="28917"/>
                </a:lnTo>
                <a:lnTo>
                  <a:pt x="228600" y="25907"/>
                </a:lnTo>
                <a:lnTo>
                  <a:pt x="184658" y="0"/>
                </a:lnTo>
                <a:close/>
              </a:path>
              <a:path w="228600" h="51434">
                <a:moveTo>
                  <a:pt x="216540" y="25880"/>
                </a:moveTo>
                <a:lnTo>
                  <a:pt x="211287" y="28917"/>
                </a:lnTo>
                <a:lnTo>
                  <a:pt x="222631" y="28956"/>
                </a:lnTo>
                <a:lnTo>
                  <a:pt x="222631" y="28575"/>
                </a:lnTo>
                <a:lnTo>
                  <a:pt x="221107" y="28575"/>
                </a:lnTo>
                <a:lnTo>
                  <a:pt x="216540" y="25880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287" y="28917"/>
                </a:lnTo>
                <a:lnTo>
                  <a:pt x="216540" y="25880"/>
                </a:lnTo>
                <a:lnTo>
                  <a:pt x="211355" y="22821"/>
                </a:lnTo>
                <a:lnTo>
                  <a:pt x="0" y="22097"/>
                </a:lnTo>
                <a:close/>
              </a:path>
              <a:path w="228600" h="51434">
                <a:moveTo>
                  <a:pt x="221107" y="23240"/>
                </a:moveTo>
                <a:lnTo>
                  <a:pt x="216540" y="25880"/>
                </a:lnTo>
                <a:lnTo>
                  <a:pt x="221107" y="28575"/>
                </a:lnTo>
                <a:lnTo>
                  <a:pt x="221107" y="23240"/>
                </a:lnTo>
                <a:close/>
              </a:path>
              <a:path w="228600" h="51434">
                <a:moveTo>
                  <a:pt x="222631" y="23240"/>
                </a:moveTo>
                <a:lnTo>
                  <a:pt x="221107" y="23240"/>
                </a:lnTo>
                <a:lnTo>
                  <a:pt x="221107" y="28575"/>
                </a:lnTo>
                <a:lnTo>
                  <a:pt x="222631" y="28575"/>
                </a:lnTo>
                <a:lnTo>
                  <a:pt x="222631" y="23240"/>
                </a:lnTo>
                <a:close/>
              </a:path>
              <a:path w="228600" h="51434">
                <a:moveTo>
                  <a:pt x="211355" y="22821"/>
                </a:moveTo>
                <a:lnTo>
                  <a:pt x="216540" y="25880"/>
                </a:lnTo>
                <a:lnTo>
                  <a:pt x="221107" y="23240"/>
                </a:lnTo>
                <a:lnTo>
                  <a:pt x="222631" y="23240"/>
                </a:lnTo>
                <a:lnTo>
                  <a:pt x="222631" y="22859"/>
                </a:lnTo>
                <a:lnTo>
                  <a:pt x="211355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96EBCAA9-CA77-8C40-A784-807ABBF45202}"/>
              </a:ext>
            </a:extLst>
          </p:cNvPr>
          <p:cNvSpPr/>
          <p:nvPr/>
        </p:nvSpPr>
        <p:spPr>
          <a:xfrm>
            <a:off x="2335278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A0D8C4E9-00D1-B144-8478-034FD2482F1E}"/>
              </a:ext>
            </a:extLst>
          </p:cNvPr>
          <p:cNvSpPr/>
          <p:nvPr/>
        </p:nvSpPr>
        <p:spPr>
          <a:xfrm>
            <a:off x="2335278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C1F6C803-D560-7240-9C19-9A02553BCDBF}"/>
              </a:ext>
            </a:extLst>
          </p:cNvPr>
          <p:cNvSpPr/>
          <p:nvPr/>
        </p:nvSpPr>
        <p:spPr>
          <a:xfrm>
            <a:off x="2785492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50B22FB0-A5F6-D44D-82FA-B7250E2CDC4B}"/>
              </a:ext>
            </a:extLst>
          </p:cNvPr>
          <p:cNvSpPr/>
          <p:nvPr/>
        </p:nvSpPr>
        <p:spPr>
          <a:xfrm>
            <a:off x="2785492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D71F860A-67DD-FE49-BC67-960A950EF952}"/>
              </a:ext>
            </a:extLst>
          </p:cNvPr>
          <p:cNvSpPr/>
          <p:nvPr/>
        </p:nvSpPr>
        <p:spPr>
          <a:xfrm>
            <a:off x="3224278" y="288841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098C47C3-F764-D942-8C90-33CB9B9251DC}"/>
              </a:ext>
            </a:extLst>
          </p:cNvPr>
          <p:cNvSpPr/>
          <p:nvPr/>
        </p:nvSpPr>
        <p:spPr>
          <a:xfrm>
            <a:off x="3224278" y="288841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E9EFA8F0-5945-014F-8B2F-9DFA88DA1915}"/>
              </a:ext>
            </a:extLst>
          </p:cNvPr>
          <p:cNvSpPr/>
          <p:nvPr/>
        </p:nvSpPr>
        <p:spPr>
          <a:xfrm>
            <a:off x="3675890" y="288650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FFAC7613-BFA4-AD4D-9258-2A2734B6AD9D}"/>
              </a:ext>
            </a:extLst>
          </p:cNvPr>
          <p:cNvSpPr/>
          <p:nvPr/>
        </p:nvSpPr>
        <p:spPr>
          <a:xfrm>
            <a:off x="3675890" y="288650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75AB6F53-3B32-E043-8AC7-3B7A47169A0B}"/>
              </a:ext>
            </a:extLst>
          </p:cNvPr>
          <p:cNvSpPr/>
          <p:nvPr/>
        </p:nvSpPr>
        <p:spPr>
          <a:xfrm>
            <a:off x="4094990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5">
            <a:extLst>
              <a:ext uri="{FF2B5EF4-FFF2-40B4-BE49-F238E27FC236}">
                <a16:creationId xmlns:a16="http://schemas.microsoft.com/office/drawing/2014/main" id="{9356C665-08F5-644B-A136-3E16485AEC27}"/>
              </a:ext>
            </a:extLst>
          </p:cNvPr>
          <p:cNvSpPr/>
          <p:nvPr/>
        </p:nvSpPr>
        <p:spPr>
          <a:xfrm>
            <a:off x="4094990" y="28900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6">
            <a:extLst>
              <a:ext uri="{FF2B5EF4-FFF2-40B4-BE49-F238E27FC236}">
                <a16:creationId xmlns:a16="http://schemas.microsoft.com/office/drawing/2014/main" id="{E5827132-D7A3-8249-8010-BD9E9C0791FB}"/>
              </a:ext>
            </a:extLst>
          </p:cNvPr>
          <p:cNvSpPr/>
          <p:nvPr/>
        </p:nvSpPr>
        <p:spPr>
          <a:xfrm>
            <a:off x="2550289" y="2955976"/>
            <a:ext cx="229235" cy="51435"/>
          </a:xfrm>
          <a:custGeom>
            <a:avLst/>
            <a:gdLst/>
            <a:ahLst/>
            <a:cxnLst/>
            <a:rect l="l" t="t" r="r" b="b"/>
            <a:pathLst>
              <a:path w="229235" h="51434">
                <a:moveTo>
                  <a:pt x="184657" y="0"/>
                </a:moveTo>
                <a:lnTo>
                  <a:pt x="182879" y="380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09" y="5206"/>
                </a:lnTo>
                <a:lnTo>
                  <a:pt x="183006" y="6095"/>
                </a:lnTo>
                <a:lnTo>
                  <a:pt x="211299" y="22694"/>
                </a:lnTo>
                <a:lnTo>
                  <a:pt x="222630" y="22732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1"/>
                </a:lnTo>
                <a:lnTo>
                  <a:pt x="181482" y="46100"/>
                </a:lnTo>
                <a:lnTo>
                  <a:pt x="180975" y="47878"/>
                </a:lnTo>
                <a:lnTo>
                  <a:pt x="181863" y="49402"/>
                </a:lnTo>
                <a:lnTo>
                  <a:pt x="182625" y="50799"/>
                </a:lnTo>
                <a:lnTo>
                  <a:pt x="184530" y="51307"/>
                </a:lnTo>
                <a:lnTo>
                  <a:pt x="185927" y="50545"/>
                </a:lnTo>
                <a:lnTo>
                  <a:pt x="223459" y="28828"/>
                </a:lnTo>
                <a:lnTo>
                  <a:pt x="222630" y="28828"/>
                </a:lnTo>
                <a:lnTo>
                  <a:pt x="223526" y="28790"/>
                </a:lnTo>
                <a:lnTo>
                  <a:pt x="228726" y="25780"/>
                </a:lnTo>
                <a:lnTo>
                  <a:pt x="186181" y="761"/>
                </a:lnTo>
                <a:lnTo>
                  <a:pt x="184657" y="0"/>
                </a:lnTo>
                <a:close/>
              </a:path>
              <a:path w="229235" h="51434">
                <a:moveTo>
                  <a:pt x="216527" y="25761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7"/>
                </a:lnTo>
                <a:lnTo>
                  <a:pt x="221106" y="28447"/>
                </a:lnTo>
                <a:lnTo>
                  <a:pt x="216527" y="25761"/>
                </a:lnTo>
                <a:close/>
              </a:path>
              <a:path w="229235" h="51434">
                <a:moveTo>
                  <a:pt x="126" y="21970"/>
                </a:moveTo>
                <a:lnTo>
                  <a:pt x="0" y="28066"/>
                </a:lnTo>
                <a:lnTo>
                  <a:pt x="211287" y="28790"/>
                </a:lnTo>
                <a:lnTo>
                  <a:pt x="216527" y="25761"/>
                </a:lnTo>
                <a:lnTo>
                  <a:pt x="211299" y="22694"/>
                </a:lnTo>
                <a:lnTo>
                  <a:pt x="126" y="21970"/>
                </a:lnTo>
                <a:close/>
              </a:path>
              <a:path w="229235" h="51434">
                <a:moveTo>
                  <a:pt x="221106" y="23113"/>
                </a:moveTo>
                <a:lnTo>
                  <a:pt x="216527" y="25761"/>
                </a:lnTo>
                <a:lnTo>
                  <a:pt x="221106" y="28447"/>
                </a:lnTo>
                <a:lnTo>
                  <a:pt x="221106" y="23113"/>
                </a:lnTo>
                <a:close/>
              </a:path>
              <a:path w="229235" h="51434">
                <a:moveTo>
                  <a:pt x="222630" y="23113"/>
                </a:moveTo>
                <a:lnTo>
                  <a:pt x="221106" y="23113"/>
                </a:lnTo>
                <a:lnTo>
                  <a:pt x="221106" y="28447"/>
                </a:lnTo>
                <a:lnTo>
                  <a:pt x="222630" y="28447"/>
                </a:lnTo>
                <a:lnTo>
                  <a:pt x="222630" y="23113"/>
                </a:lnTo>
                <a:close/>
              </a:path>
              <a:path w="229235" h="51434">
                <a:moveTo>
                  <a:pt x="211299" y="22694"/>
                </a:moveTo>
                <a:lnTo>
                  <a:pt x="216527" y="25761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2"/>
                </a:lnTo>
                <a:lnTo>
                  <a:pt x="211299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7">
            <a:extLst>
              <a:ext uri="{FF2B5EF4-FFF2-40B4-BE49-F238E27FC236}">
                <a16:creationId xmlns:a16="http://schemas.microsoft.com/office/drawing/2014/main" id="{1982F60E-287D-DF4A-AB3A-88CB0DCD0ADF}"/>
              </a:ext>
            </a:extLst>
          </p:cNvPr>
          <p:cNvSpPr/>
          <p:nvPr/>
        </p:nvSpPr>
        <p:spPr>
          <a:xfrm>
            <a:off x="2984502" y="2958516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7" y="0"/>
                </a:moveTo>
                <a:lnTo>
                  <a:pt x="182752" y="508"/>
                </a:lnTo>
                <a:lnTo>
                  <a:pt x="181990" y="2032"/>
                </a:lnTo>
                <a:lnTo>
                  <a:pt x="181101" y="3429"/>
                </a:lnTo>
                <a:lnTo>
                  <a:pt x="181609" y="5334"/>
                </a:lnTo>
                <a:lnTo>
                  <a:pt x="183006" y="6223"/>
                </a:lnTo>
                <a:lnTo>
                  <a:pt x="211299" y="22821"/>
                </a:lnTo>
                <a:lnTo>
                  <a:pt x="222630" y="22860"/>
                </a:lnTo>
                <a:lnTo>
                  <a:pt x="222630" y="28956"/>
                </a:lnTo>
                <a:lnTo>
                  <a:pt x="211220" y="28956"/>
                </a:lnTo>
                <a:lnTo>
                  <a:pt x="182879" y="45339"/>
                </a:lnTo>
                <a:lnTo>
                  <a:pt x="181482" y="46228"/>
                </a:lnTo>
                <a:lnTo>
                  <a:pt x="180975" y="48006"/>
                </a:lnTo>
                <a:lnTo>
                  <a:pt x="181737" y="49530"/>
                </a:lnTo>
                <a:lnTo>
                  <a:pt x="182625" y="50927"/>
                </a:lnTo>
                <a:lnTo>
                  <a:pt x="184530" y="51435"/>
                </a:lnTo>
                <a:lnTo>
                  <a:pt x="185927" y="50673"/>
                </a:lnTo>
                <a:lnTo>
                  <a:pt x="223348" y="28956"/>
                </a:lnTo>
                <a:lnTo>
                  <a:pt x="222630" y="28956"/>
                </a:lnTo>
                <a:lnTo>
                  <a:pt x="223414" y="28917"/>
                </a:lnTo>
                <a:lnTo>
                  <a:pt x="228600" y="25908"/>
                </a:lnTo>
                <a:lnTo>
                  <a:pt x="184657" y="0"/>
                </a:lnTo>
                <a:close/>
              </a:path>
              <a:path w="228600" h="51434">
                <a:moveTo>
                  <a:pt x="216527" y="25888"/>
                </a:moveTo>
                <a:lnTo>
                  <a:pt x="211287" y="28917"/>
                </a:lnTo>
                <a:lnTo>
                  <a:pt x="222630" y="28956"/>
                </a:lnTo>
                <a:lnTo>
                  <a:pt x="222630" y="28575"/>
                </a:lnTo>
                <a:lnTo>
                  <a:pt x="221106" y="28575"/>
                </a:lnTo>
                <a:lnTo>
                  <a:pt x="216527" y="25888"/>
                </a:lnTo>
                <a:close/>
              </a:path>
              <a:path w="228600" h="51434">
                <a:moveTo>
                  <a:pt x="0" y="22098"/>
                </a:moveTo>
                <a:lnTo>
                  <a:pt x="0" y="28194"/>
                </a:lnTo>
                <a:lnTo>
                  <a:pt x="211287" y="28917"/>
                </a:lnTo>
                <a:lnTo>
                  <a:pt x="216527" y="25888"/>
                </a:lnTo>
                <a:lnTo>
                  <a:pt x="211299" y="22821"/>
                </a:lnTo>
                <a:lnTo>
                  <a:pt x="0" y="22098"/>
                </a:lnTo>
                <a:close/>
              </a:path>
              <a:path w="228600" h="51434">
                <a:moveTo>
                  <a:pt x="221106" y="23241"/>
                </a:moveTo>
                <a:lnTo>
                  <a:pt x="216527" y="25888"/>
                </a:lnTo>
                <a:lnTo>
                  <a:pt x="221106" y="28575"/>
                </a:lnTo>
                <a:lnTo>
                  <a:pt x="221106" y="23241"/>
                </a:lnTo>
                <a:close/>
              </a:path>
              <a:path w="228600" h="51434">
                <a:moveTo>
                  <a:pt x="222630" y="23241"/>
                </a:moveTo>
                <a:lnTo>
                  <a:pt x="221106" y="23241"/>
                </a:lnTo>
                <a:lnTo>
                  <a:pt x="221106" y="28575"/>
                </a:lnTo>
                <a:lnTo>
                  <a:pt x="222630" y="28575"/>
                </a:lnTo>
                <a:lnTo>
                  <a:pt x="222630" y="23241"/>
                </a:lnTo>
                <a:close/>
              </a:path>
              <a:path w="228600" h="51434">
                <a:moveTo>
                  <a:pt x="211299" y="22821"/>
                </a:moveTo>
                <a:lnTo>
                  <a:pt x="216527" y="25888"/>
                </a:lnTo>
                <a:lnTo>
                  <a:pt x="221106" y="23241"/>
                </a:lnTo>
                <a:lnTo>
                  <a:pt x="222630" y="23241"/>
                </a:lnTo>
                <a:lnTo>
                  <a:pt x="222630" y="22860"/>
                </a:lnTo>
                <a:lnTo>
                  <a:pt x="211299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8">
            <a:extLst>
              <a:ext uri="{FF2B5EF4-FFF2-40B4-BE49-F238E27FC236}">
                <a16:creationId xmlns:a16="http://schemas.microsoft.com/office/drawing/2014/main" id="{A7694933-9B05-1B47-92A8-207369E9CBD6}"/>
              </a:ext>
            </a:extLst>
          </p:cNvPr>
          <p:cNvSpPr/>
          <p:nvPr/>
        </p:nvSpPr>
        <p:spPr>
          <a:xfrm>
            <a:off x="3438272" y="2957754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0975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2" y="22822"/>
                </a:lnTo>
                <a:lnTo>
                  <a:pt x="222504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499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0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2" y="22822"/>
                </a:lnTo>
                <a:lnTo>
                  <a:pt x="0" y="22097"/>
                </a:lnTo>
                <a:close/>
              </a:path>
              <a:path w="228600" h="51434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4">
                <a:moveTo>
                  <a:pt x="222504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04" y="28447"/>
                </a:lnTo>
                <a:lnTo>
                  <a:pt x="222504" y="23240"/>
                </a:lnTo>
                <a:close/>
              </a:path>
              <a:path w="228600" h="51434">
                <a:moveTo>
                  <a:pt x="211422" y="22822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504" y="23240"/>
                </a:lnTo>
                <a:lnTo>
                  <a:pt x="222504" y="22859"/>
                </a:lnTo>
                <a:lnTo>
                  <a:pt x="211422" y="2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9">
            <a:extLst>
              <a:ext uri="{FF2B5EF4-FFF2-40B4-BE49-F238E27FC236}">
                <a16:creationId xmlns:a16="http://schemas.microsoft.com/office/drawing/2014/main" id="{44C8C108-5380-9942-A631-15F98972CCE2}"/>
              </a:ext>
            </a:extLst>
          </p:cNvPr>
          <p:cNvSpPr/>
          <p:nvPr/>
        </p:nvSpPr>
        <p:spPr>
          <a:xfrm>
            <a:off x="3866390" y="2959531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7" y="0"/>
                </a:moveTo>
                <a:lnTo>
                  <a:pt x="182752" y="507"/>
                </a:lnTo>
                <a:lnTo>
                  <a:pt x="181863" y="1904"/>
                </a:lnTo>
                <a:lnTo>
                  <a:pt x="181101" y="3301"/>
                </a:lnTo>
                <a:lnTo>
                  <a:pt x="181482" y="5206"/>
                </a:lnTo>
                <a:lnTo>
                  <a:pt x="211201" y="22693"/>
                </a:lnTo>
                <a:lnTo>
                  <a:pt x="222630" y="22732"/>
                </a:lnTo>
                <a:lnTo>
                  <a:pt x="222503" y="28828"/>
                </a:lnTo>
                <a:lnTo>
                  <a:pt x="211128" y="28828"/>
                </a:lnTo>
                <a:lnTo>
                  <a:pt x="181355" y="46100"/>
                </a:lnTo>
                <a:lnTo>
                  <a:pt x="180848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403" y="51434"/>
                </a:lnTo>
                <a:lnTo>
                  <a:pt x="223348" y="28828"/>
                </a:lnTo>
                <a:lnTo>
                  <a:pt x="222503" y="28828"/>
                </a:lnTo>
                <a:lnTo>
                  <a:pt x="223415" y="28790"/>
                </a:lnTo>
                <a:lnTo>
                  <a:pt x="228600" y="25780"/>
                </a:lnTo>
                <a:lnTo>
                  <a:pt x="186054" y="761"/>
                </a:lnTo>
                <a:lnTo>
                  <a:pt x="184657" y="0"/>
                </a:lnTo>
                <a:close/>
              </a:path>
              <a:path w="228600" h="51434">
                <a:moveTo>
                  <a:pt x="216415" y="25762"/>
                </a:moveTo>
                <a:lnTo>
                  <a:pt x="211195" y="28790"/>
                </a:lnTo>
                <a:lnTo>
                  <a:pt x="222503" y="28828"/>
                </a:lnTo>
                <a:lnTo>
                  <a:pt x="222511" y="28447"/>
                </a:lnTo>
                <a:lnTo>
                  <a:pt x="220979" y="28447"/>
                </a:lnTo>
                <a:lnTo>
                  <a:pt x="216415" y="25762"/>
                </a:lnTo>
                <a:close/>
              </a:path>
              <a:path w="228600" h="51434">
                <a:moveTo>
                  <a:pt x="0" y="21970"/>
                </a:moveTo>
                <a:lnTo>
                  <a:pt x="0" y="28066"/>
                </a:lnTo>
                <a:lnTo>
                  <a:pt x="211195" y="28790"/>
                </a:lnTo>
                <a:lnTo>
                  <a:pt x="216415" y="25762"/>
                </a:lnTo>
                <a:lnTo>
                  <a:pt x="211201" y="22693"/>
                </a:lnTo>
                <a:lnTo>
                  <a:pt x="0" y="21970"/>
                </a:lnTo>
                <a:close/>
              </a:path>
              <a:path w="228600" h="51434">
                <a:moveTo>
                  <a:pt x="220979" y="23113"/>
                </a:moveTo>
                <a:lnTo>
                  <a:pt x="216415" y="25762"/>
                </a:lnTo>
                <a:lnTo>
                  <a:pt x="220979" y="28447"/>
                </a:lnTo>
                <a:lnTo>
                  <a:pt x="220979" y="23113"/>
                </a:lnTo>
                <a:close/>
              </a:path>
              <a:path w="228600" h="51434">
                <a:moveTo>
                  <a:pt x="222623" y="23113"/>
                </a:moveTo>
                <a:lnTo>
                  <a:pt x="220979" y="23113"/>
                </a:lnTo>
                <a:lnTo>
                  <a:pt x="220979" y="28447"/>
                </a:lnTo>
                <a:lnTo>
                  <a:pt x="222511" y="28447"/>
                </a:lnTo>
                <a:lnTo>
                  <a:pt x="222623" y="23113"/>
                </a:lnTo>
                <a:close/>
              </a:path>
              <a:path w="228600" h="51434">
                <a:moveTo>
                  <a:pt x="211201" y="22693"/>
                </a:moveTo>
                <a:lnTo>
                  <a:pt x="216415" y="25762"/>
                </a:lnTo>
                <a:lnTo>
                  <a:pt x="220979" y="23113"/>
                </a:lnTo>
                <a:lnTo>
                  <a:pt x="222623" y="23113"/>
                </a:lnTo>
                <a:lnTo>
                  <a:pt x="222630" y="22732"/>
                </a:lnTo>
                <a:lnTo>
                  <a:pt x="211201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40">
            <a:extLst>
              <a:ext uri="{FF2B5EF4-FFF2-40B4-BE49-F238E27FC236}">
                <a16:creationId xmlns:a16="http://schemas.microsoft.com/office/drawing/2014/main" id="{14BF6FEC-5C11-1B41-84D5-5F9F545BB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97535"/>
              </p:ext>
            </p:extLst>
          </p:nvPr>
        </p:nvGraphicFramePr>
        <p:xfrm>
          <a:off x="85219" y="768401"/>
          <a:ext cx="2057400" cy="2509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031">
                <a:tc>
                  <a:txBody>
                    <a:bodyPr/>
                    <a:lstStyle/>
                    <a:p>
                      <a:pPr marL="134620" marR="127000" indent="514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Insert  (x</a:t>
                      </a:r>
                      <a:r>
                        <a:rPr sz="10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O(n))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116839" marR="106680" indent="882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 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(x</a:t>
                      </a:r>
                      <a:r>
                        <a:rPr sz="10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O(n))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object 41">
            <a:extLst>
              <a:ext uri="{FF2B5EF4-FFF2-40B4-BE49-F238E27FC236}">
                <a16:creationId xmlns:a16="http://schemas.microsoft.com/office/drawing/2014/main" id="{30185F64-1FF3-B84E-9632-E3DF221EC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62866"/>
              </p:ext>
            </p:extLst>
          </p:nvPr>
        </p:nvGraphicFramePr>
        <p:xfrm>
          <a:off x="636" y="0"/>
          <a:ext cx="4571364" cy="3427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026">
                <a:tc gridSpan="4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So Total Running Time </a:t>
                      </a:r>
                      <a:r>
                        <a:rPr sz="1800" b="1" spc="-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at Best</a:t>
                      </a:r>
                      <a:r>
                        <a:rPr sz="1800" b="1" spc="-114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O(n</a:t>
                      </a:r>
                      <a:r>
                        <a:rPr sz="1800" b="1" spc="7" baseline="25462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spc="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7175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array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Unsorted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array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4130" algn="ctr">
                        <a:lnSpc>
                          <a:spcPct val="100000"/>
                        </a:lnSpc>
                        <a:tabLst>
                          <a:tab pos="462915" algn="l"/>
                          <a:tab pos="914400" algn="l"/>
                        </a:tabLst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2	3	</a:t>
                      </a:r>
                      <a:r>
                        <a:rPr sz="1350" spc="7" baseline="3086" dirty="0">
                          <a:latin typeface="Arial"/>
                          <a:cs typeface="Arial"/>
                        </a:rPr>
                        <a:t>5</a:t>
                      </a:r>
                      <a:endParaRPr sz="1350" baseline="3086">
                        <a:latin typeface="Arial"/>
                        <a:cs typeface="Arial"/>
                      </a:endParaRPr>
                    </a:p>
                    <a:p>
                      <a:pPr marR="711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Sorted (doubly) linked</a:t>
                      </a:r>
                      <a:r>
                        <a:rPr sz="9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0485" algn="ctr">
                        <a:lnSpc>
                          <a:spcPct val="100000"/>
                        </a:lnSpc>
                        <a:tabLst>
                          <a:tab pos="509270" algn="l"/>
                          <a:tab pos="961390" algn="l"/>
                        </a:tabLst>
                      </a:pPr>
                      <a:r>
                        <a:rPr sz="900" spc="5" dirty="0">
                          <a:latin typeface="Arial"/>
                          <a:cs typeface="Arial"/>
                        </a:rPr>
                        <a:t>8	1	</a:t>
                      </a:r>
                      <a:r>
                        <a:rPr sz="1350" spc="7" baseline="3086" dirty="0">
                          <a:latin typeface="Arial"/>
                          <a:cs typeface="Arial"/>
                        </a:rPr>
                        <a:t>3</a:t>
                      </a:r>
                      <a:endParaRPr sz="1350" baseline="3086">
                        <a:latin typeface="Arial"/>
                        <a:cs typeface="Arial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Unsorted (doubly) linked</a:t>
                      </a:r>
                      <a:r>
                        <a:rPr sz="9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48260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40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2">
            <a:extLst>
              <a:ext uri="{FF2B5EF4-FFF2-40B4-BE49-F238E27FC236}">
                <a16:creationId xmlns:a16="http://schemas.microsoft.com/office/drawing/2014/main" id="{F00CF0B3-FC5B-8444-B2FD-CD4F1077F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36956"/>
              </p:ext>
            </p:extLst>
          </p:nvPr>
        </p:nvGraphicFramePr>
        <p:xfrm>
          <a:off x="157988" y="694310"/>
          <a:ext cx="2056764" cy="2040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“O(1)”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“O(1)”,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“O(1)”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object 3">
            <a:extLst>
              <a:ext uri="{FF2B5EF4-FFF2-40B4-BE49-F238E27FC236}">
                <a16:creationId xmlns:a16="http://schemas.microsoft.com/office/drawing/2014/main" id="{6EF5821D-F06B-5B4B-A475-59D63A65B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70258"/>
              </p:ext>
            </p:extLst>
          </p:nvPr>
        </p:nvGraphicFramePr>
        <p:xfrm>
          <a:off x="3145283" y="1103885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object 4">
            <a:extLst>
              <a:ext uri="{FF2B5EF4-FFF2-40B4-BE49-F238E27FC236}">
                <a16:creationId xmlns:a16="http://schemas.microsoft.com/office/drawing/2014/main" id="{94C1DBFF-4933-DD42-82BB-3BF39267B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81875"/>
              </p:ext>
            </p:extLst>
          </p:nvPr>
        </p:nvGraphicFramePr>
        <p:xfrm>
          <a:off x="3161411" y="1406779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5">
            <a:extLst>
              <a:ext uri="{FF2B5EF4-FFF2-40B4-BE49-F238E27FC236}">
                <a16:creationId xmlns:a16="http://schemas.microsoft.com/office/drawing/2014/main" id="{B4EA3BCB-0AFB-1941-AAE2-E9A5DA3BD60C}"/>
              </a:ext>
            </a:extLst>
          </p:cNvPr>
          <p:cNvSpPr/>
          <p:nvPr/>
        </p:nvSpPr>
        <p:spPr>
          <a:xfrm>
            <a:off x="3315590" y="177406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36CFAF28-21E0-5E48-B20E-188FA39C8AE6}"/>
              </a:ext>
            </a:extLst>
          </p:cNvPr>
          <p:cNvSpPr/>
          <p:nvPr/>
        </p:nvSpPr>
        <p:spPr>
          <a:xfrm>
            <a:off x="3315590" y="177406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15C2EB39-5580-5C41-B1CC-530E8BA4B22C}"/>
              </a:ext>
            </a:extLst>
          </p:cNvPr>
          <p:cNvSpPr/>
          <p:nvPr/>
        </p:nvSpPr>
        <p:spPr>
          <a:xfrm>
            <a:off x="3634867" y="177038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A966439-D045-7242-876C-9F5456F65A8E}"/>
              </a:ext>
            </a:extLst>
          </p:cNvPr>
          <p:cNvSpPr/>
          <p:nvPr/>
        </p:nvSpPr>
        <p:spPr>
          <a:xfrm>
            <a:off x="3634867" y="177038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39747527-ED3F-A245-B050-196D8751C114}"/>
              </a:ext>
            </a:extLst>
          </p:cNvPr>
          <p:cNvSpPr/>
          <p:nvPr/>
        </p:nvSpPr>
        <p:spPr>
          <a:xfrm>
            <a:off x="3958210" y="177038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27DF9A40-9770-0C4D-9F3B-5DE046131414}"/>
              </a:ext>
            </a:extLst>
          </p:cNvPr>
          <p:cNvSpPr/>
          <p:nvPr/>
        </p:nvSpPr>
        <p:spPr>
          <a:xfrm>
            <a:off x="3958210" y="177038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8D313F33-0384-EF49-8201-2BF9512A187E}"/>
              </a:ext>
            </a:extLst>
          </p:cNvPr>
          <p:cNvSpPr/>
          <p:nvPr/>
        </p:nvSpPr>
        <p:spPr>
          <a:xfrm>
            <a:off x="4283203" y="177038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2DC0C095-7FDD-5642-9E06-EBB8D3659B85}"/>
              </a:ext>
            </a:extLst>
          </p:cNvPr>
          <p:cNvSpPr/>
          <p:nvPr/>
        </p:nvSpPr>
        <p:spPr>
          <a:xfrm>
            <a:off x="4283203" y="177038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453094B-198B-3D44-9E85-B556C69639CC}"/>
              </a:ext>
            </a:extLst>
          </p:cNvPr>
          <p:cNvSpPr/>
          <p:nvPr/>
        </p:nvSpPr>
        <p:spPr>
          <a:xfrm>
            <a:off x="4154298" y="1839723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69">
                <a:moveTo>
                  <a:pt x="116241" y="25907"/>
                </a:moveTo>
                <a:lnTo>
                  <a:pt x="81407" y="46227"/>
                </a:lnTo>
                <a:lnTo>
                  <a:pt x="80899" y="48259"/>
                </a:lnTo>
                <a:lnTo>
                  <a:pt x="82676" y="51307"/>
                </a:lnTo>
                <a:lnTo>
                  <a:pt x="84582" y="51816"/>
                </a:lnTo>
                <a:lnTo>
                  <a:pt x="123473" y="29082"/>
                </a:lnTo>
                <a:lnTo>
                  <a:pt x="122555" y="29082"/>
                </a:lnTo>
                <a:lnTo>
                  <a:pt x="122555" y="28701"/>
                </a:lnTo>
                <a:lnTo>
                  <a:pt x="121031" y="28701"/>
                </a:lnTo>
                <a:lnTo>
                  <a:pt x="116241" y="25907"/>
                </a:lnTo>
                <a:close/>
              </a:path>
              <a:path w="128904" h="52069">
                <a:moveTo>
                  <a:pt x="110798" y="22732"/>
                </a:moveTo>
                <a:lnTo>
                  <a:pt x="0" y="22732"/>
                </a:lnTo>
                <a:lnTo>
                  <a:pt x="0" y="29082"/>
                </a:lnTo>
                <a:lnTo>
                  <a:pt x="110798" y="29082"/>
                </a:lnTo>
                <a:lnTo>
                  <a:pt x="116241" y="25907"/>
                </a:lnTo>
                <a:lnTo>
                  <a:pt x="110798" y="22732"/>
                </a:lnTo>
                <a:close/>
              </a:path>
              <a:path w="128904" h="52069">
                <a:moveTo>
                  <a:pt x="123473" y="22732"/>
                </a:moveTo>
                <a:lnTo>
                  <a:pt x="122555" y="22732"/>
                </a:lnTo>
                <a:lnTo>
                  <a:pt x="122555" y="29082"/>
                </a:lnTo>
                <a:lnTo>
                  <a:pt x="123473" y="29082"/>
                </a:lnTo>
                <a:lnTo>
                  <a:pt x="128905" y="25907"/>
                </a:lnTo>
                <a:lnTo>
                  <a:pt x="123473" y="22732"/>
                </a:lnTo>
                <a:close/>
              </a:path>
              <a:path w="128904" h="52069">
                <a:moveTo>
                  <a:pt x="121031" y="23113"/>
                </a:moveTo>
                <a:lnTo>
                  <a:pt x="116241" y="25907"/>
                </a:lnTo>
                <a:lnTo>
                  <a:pt x="121031" y="28701"/>
                </a:lnTo>
                <a:lnTo>
                  <a:pt x="121031" y="23113"/>
                </a:lnTo>
                <a:close/>
              </a:path>
              <a:path w="128904" h="52069">
                <a:moveTo>
                  <a:pt x="122555" y="23113"/>
                </a:moveTo>
                <a:lnTo>
                  <a:pt x="121031" y="23113"/>
                </a:lnTo>
                <a:lnTo>
                  <a:pt x="121031" y="28701"/>
                </a:lnTo>
                <a:lnTo>
                  <a:pt x="122555" y="28701"/>
                </a:lnTo>
                <a:lnTo>
                  <a:pt x="122555" y="23113"/>
                </a:lnTo>
                <a:close/>
              </a:path>
              <a:path w="128904" h="52069">
                <a:moveTo>
                  <a:pt x="84582" y="0"/>
                </a:moveTo>
                <a:lnTo>
                  <a:pt x="82676" y="507"/>
                </a:lnTo>
                <a:lnTo>
                  <a:pt x="80899" y="3555"/>
                </a:lnTo>
                <a:lnTo>
                  <a:pt x="81407" y="5587"/>
                </a:lnTo>
                <a:lnTo>
                  <a:pt x="116241" y="25907"/>
                </a:lnTo>
                <a:lnTo>
                  <a:pt x="121031" y="23113"/>
                </a:lnTo>
                <a:lnTo>
                  <a:pt x="122555" y="23113"/>
                </a:lnTo>
                <a:lnTo>
                  <a:pt x="122555" y="22732"/>
                </a:lnTo>
                <a:lnTo>
                  <a:pt x="123473" y="22732"/>
                </a:lnTo>
                <a:lnTo>
                  <a:pt x="84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1DD6B3B6-0BE0-AB46-B826-A096295CF589}"/>
              </a:ext>
            </a:extLst>
          </p:cNvPr>
          <p:cNvSpPr/>
          <p:nvPr/>
        </p:nvSpPr>
        <p:spPr>
          <a:xfrm>
            <a:off x="3816478" y="1839723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69">
                <a:moveTo>
                  <a:pt x="116114" y="25907"/>
                </a:moveTo>
                <a:lnTo>
                  <a:pt x="81279" y="46227"/>
                </a:lnTo>
                <a:lnTo>
                  <a:pt x="80771" y="48259"/>
                </a:lnTo>
                <a:lnTo>
                  <a:pt x="82550" y="51307"/>
                </a:lnTo>
                <a:lnTo>
                  <a:pt x="84581" y="51816"/>
                </a:lnTo>
                <a:lnTo>
                  <a:pt x="85978" y="50926"/>
                </a:lnTo>
                <a:lnTo>
                  <a:pt x="123457" y="29082"/>
                </a:lnTo>
                <a:lnTo>
                  <a:pt x="122554" y="29082"/>
                </a:lnTo>
                <a:lnTo>
                  <a:pt x="122554" y="28701"/>
                </a:lnTo>
                <a:lnTo>
                  <a:pt x="120903" y="28701"/>
                </a:lnTo>
                <a:lnTo>
                  <a:pt x="116114" y="25907"/>
                </a:lnTo>
                <a:close/>
              </a:path>
              <a:path w="128904" h="52069">
                <a:moveTo>
                  <a:pt x="110671" y="22732"/>
                </a:moveTo>
                <a:lnTo>
                  <a:pt x="0" y="22732"/>
                </a:lnTo>
                <a:lnTo>
                  <a:pt x="0" y="29082"/>
                </a:lnTo>
                <a:lnTo>
                  <a:pt x="110671" y="29082"/>
                </a:lnTo>
                <a:lnTo>
                  <a:pt x="116114" y="25907"/>
                </a:lnTo>
                <a:lnTo>
                  <a:pt x="110671" y="22732"/>
                </a:lnTo>
                <a:close/>
              </a:path>
              <a:path w="128904" h="52069">
                <a:moveTo>
                  <a:pt x="123457" y="22732"/>
                </a:moveTo>
                <a:lnTo>
                  <a:pt x="122554" y="22732"/>
                </a:lnTo>
                <a:lnTo>
                  <a:pt x="122554" y="29082"/>
                </a:lnTo>
                <a:lnTo>
                  <a:pt x="123457" y="29082"/>
                </a:lnTo>
                <a:lnTo>
                  <a:pt x="128904" y="25907"/>
                </a:lnTo>
                <a:lnTo>
                  <a:pt x="123457" y="22732"/>
                </a:lnTo>
                <a:close/>
              </a:path>
              <a:path w="128904" h="52069">
                <a:moveTo>
                  <a:pt x="120903" y="23113"/>
                </a:moveTo>
                <a:lnTo>
                  <a:pt x="116114" y="25907"/>
                </a:lnTo>
                <a:lnTo>
                  <a:pt x="120903" y="28701"/>
                </a:lnTo>
                <a:lnTo>
                  <a:pt x="120903" y="23113"/>
                </a:lnTo>
                <a:close/>
              </a:path>
              <a:path w="128904" h="52069">
                <a:moveTo>
                  <a:pt x="122554" y="23113"/>
                </a:moveTo>
                <a:lnTo>
                  <a:pt x="120903" y="23113"/>
                </a:lnTo>
                <a:lnTo>
                  <a:pt x="120903" y="28701"/>
                </a:lnTo>
                <a:lnTo>
                  <a:pt x="122554" y="28701"/>
                </a:lnTo>
                <a:lnTo>
                  <a:pt x="122554" y="23113"/>
                </a:lnTo>
                <a:close/>
              </a:path>
              <a:path w="128904" h="52069">
                <a:moveTo>
                  <a:pt x="84581" y="0"/>
                </a:moveTo>
                <a:lnTo>
                  <a:pt x="82550" y="507"/>
                </a:lnTo>
                <a:lnTo>
                  <a:pt x="80771" y="3555"/>
                </a:lnTo>
                <a:lnTo>
                  <a:pt x="81279" y="5587"/>
                </a:lnTo>
                <a:lnTo>
                  <a:pt x="116114" y="25907"/>
                </a:lnTo>
                <a:lnTo>
                  <a:pt x="120903" y="23113"/>
                </a:lnTo>
                <a:lnTo>
                  <a:pt x="122554" y="23113"/>
                </a:lnTo>
                <a:lnTo>
                  <a:pt x="122554" y="22732"/>
                </a:lnTo>
                <a:lnTo>
                  <a:pt x="123457" y="22732"/>
                </a:lnTo>
                <a:lnTo>
                  <a:pt x="85978" y="888"/>
                </a:lnTo>
                <a:lnTo>
                  <a:pt x="84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AACF818D-EF32-444C-8F05-42DB6B9A65E3}"/>
              </a:ext>
            </a:extLst>
          </p:cNvPr>
          <p:cNvSpPr/>
          <p:nvPr/>
        </p:nvSpPr>
        <p:spPr>
          <a:xfrm>
            <a:off x="3506090" y="1839723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69">
                <a:moveTo>
                  <a:pt x="116114" y="25907"/>
                </a:moveTo>
                <a:lnTo>
                  <a:pt x="81279" y="46227"/>
                </a:lnTo>
                <a:lnTo>
                  <a:pt x="80771" y="48259"/>
                </a:lnTo>
                <a:lnTo>
                  <a:pt x="82550" y="51307"/>
                </a:lnTo>
                <a:lnTo>
                  <a:pt x="84581" y="51816"/>
                </a:lnTo>
                <a:lnTo>
                  <a:pt x="123473" y="29082"/>
                </a:lnTo>
                <a:lnTo>
                  <a:pt x="122554" y="29082"/>
                </a:lnTo>
                <a:lnTo>
                  <a:pt x="122554" y="28701"/>
                </a:lnTo>
                <a:lnTo>
                  <a:pt x="120903" y="28701"/>
                </a:lnTo>
                <a:lnTo>
                  <a:pt x="116114" y="25907"/>
                </a:lnTo>
                <a:close/>
              </a:path>
              <a:path w="128904" h="52069">
                <a:moveTo>
                  <a:pt x="110671" y="22732"/>
                </a:moveTo>
                <a:lnTo>
                  <a:pt x="0" y="22732"/>
                </a:lnTo>
                <a:lnTo>
                  <a:pt x="0" y="29082"/>
                </a:lnTo>
                <a:lnTo>
                  <a:pt x="110671" y="29082"/>
                </a:lnTo>
                <a:lnTo>
                  <a:pt x="116114" y="25907"/>
                </a:lnTo>
                <a:lnTo>
                  <a:pt x="110671" y="22732"/>
                </a:lnTo>
                <a:close/>
              </a:path>
              <a:path w="128904" h="52069">
                <a:moveTo>
                  <a:pt x="123473" y="22732"/>
                </a:moveTo>
                <a:lnTo>
                  <a:pt x="122554" y="22732"/>
                </a:lnTo>
                <a:lnTo>
                  <a:pt x="122554" y="29082"/>
                </a:lnTo>
                <a:lnTo>
                  <a:pt x="123473" y="29082"/>
                </a:lnTo>
                <a:lnTo>
                  <a:pt x="128904" y="25907"/>
                </a:lnTo>
                <a:lnTo>
                  <a:pt x="123473" y="22732"/>
                </a:lnTo>
                <a:close/>
              </a:path>
              <a:path w="128904" h="52069">
                <a:moveTo>
                  <a:pt x="120903" y="23113"/>
                </a:moveTo>
                <a:lnTo>
                  <a:pt x="116114" y="25907"/>
                </a:lnTo>
                <a:lnTo>
                  <a:pt x="120903" y="28701"/>
                </a:lnTo>
                <a:lnTo>
                  <a:pt x="120903" y="23113"/>
                </a:lnTo>
                <a:close/>
              </a:path>
              <a:path w="128904" h="52069">
                <a:moveTo>
                  <a:pt x="122554" y="23113"/>
                </a:moveTo>
                <a:lnTo>
                  <a:pt x="120903" y="23113"/>
                </a:lnTo>
                <a:lnTo>
                  <a:pt x="120903" y="28701"/>
                </a:lnTo>
                <a:lnTo>
                  <a:pt x="122554" y="28701"/>
                </a:lnTo>
                <a:lnTo>
                  <a:pt x="122554" y="23113"/>
                </a:lnTo>
                <a:close/>
              </a:path>
              <a:path w="128904" h="52069">
                <a:moveTo>
                  <a:pt x="84581" y="0"/>
                </a:moveTo>
                <a:lnTo>
                  <a:pt x="82550" y="507"/>
                </a:lnTo>
                <a:lnTo>
                  <a:pt x="80771" y="3555"/>
                </a:lnTo>
                <a:lnTo>
                  <a:pt x="81279" y="5587"/>
                </a:lnTo>
                <a:lnTo>
                  <a:pt x="116114" y="25907"/>
                </a:lnTo>
                <a:lnTo>
                  <a:pt x="120903" y="23113"/>
                </a:lnTo>
                <a:lnTo>
                  <a:pt x="122554" y="23113"/>
                </a:lnTo>
                <a:lnTo>
                  <a:pt x="122554" y="22732"/>
                </a:lnTo>
                <a:lnTo>
                  <a:pt x="123473" y="22732"/>
                </a:lnTo>
                <a:lnTo>
                  <a:pt x="84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6">
            <a:extLst>
              <a:ext uri="{FF2B5EF4-FFF2-40B4-BE49-F238E27FC236}">
                <a16:creationId xmlns:a16="http://schemas.microsoft.com/office/drawing/2014/main" id="{0D575AA9-B60D-4D4A-A74A-A823F856C69B}"/>
              </a:ext>
            </a:extLst>
          </p:cNvPr>
          <p:cNvSpPr/>
          <p:nvPr/>
        </p:nvSpPr>
        <p:spPr>
          <a:xfrm>
            <a:off x="4296284" y="211150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23B6DD13-CADD-6D44-84BF-2CE5BC8FE6E8}"/>
              </a:ext>
            </a:extLst>
          </p:cNvPr>
          <p:cNvSpPr/>
          <p:nvPr/>
        </p:nvSpPr>
        <p:spPr>
          <a:xfrm>
            <a:off x="4296284" y="211150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4A24B7A4-0AF7-3E48-8153-759B4CE67D60}"/>
              </a:ext>
            </a:extLst>
          </p:cNvPr>
          <p:cNvSpPr/>
          <p:nvPr/>
        </p:nvSpPr>
        <p:spPr>
          <a:xfrm>
            <a:off x="3653029" y="211150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9">
            <a:extLst>
              <a:ext uri="{FF2B5EF4-FFF2-40B4-BE49-F238E27FC236}">
                <a16:creationId xmlns:a16="http://schemas.microsoft.com/office/drawing/2014/main" id="{13D25240-1625-394D-BDA2-301A7CC028C2}"/>
              </a:ext>
            </a:extLst>
          </p:cNvPr>
          <p:cNvSpPr/>
          <p:nvPr/>
        </p:nvSpPr>
        <p:spPr>
          <a:xfrm>
            <a:off x="3653029" y="211150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0">
            <a:extLst>
              <a:ext uri="{FF2B5EF4-FFF2-40B4-BE49-F238E27FC236}">
                <a16:creationId xmlns:a16="http://schemas.microsoft.com/office/drawing/2014/main" id="{8899A334-4C2E-E84B-BE6E-202D899ED6E5}"/>
              </a:ext>
            </a:extLst>
          </p:cNvPr>
          <p:cNvSpPr/>
          <p:nvPr/>
        </p:nvSpPr>
        <p:spPr>
          <a:xfrm>
            <a:off x="3347848" y="211150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1">
            <a:extLst>
              <a:ext uri="{FF2B5EF4-FFF2-40B4-BE49-F238E27FC236}">
                <a16:creationId xmlns:a16="http://schemas.microsoft.com/office/drawing/2014/main" id="{E0439B52-68DB-B345-8407-711D7028CDF9}"/>
              </a:ext>
            </a:extLst>
          </p:cNvPr>
          <p:cNvSpPr/>
          <p:nvPr/>
        </p:nvSpPr>
        <p:spPr>
          <a:xfrm>
            <a:off x="3347848" y="211150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DCF25F3F-0814-624E-A22D-4C8D65C02E8E}"/>
              </a:ext>
            </a:extLst>
          </p:cNvPr>
          <p:cNvSpPr/>
          <p:nvPr/>
        </p:nvSpPr>
        <p:spPr>
          <a:xfrm>
            <a:off x="3963417" y="210680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533A547F-B588-E146-BA42-E5C633C353B2}"/>
              </a:ext>
            </a:extLst>
          </p:cNvPr>
          <p:cNvSpPr/>
          <p:nvPr/>
        </p:nvSpPr>
        <p:spPr>
          <a:xfrm>
            <a:off x="3963417" y="210680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4">
            <a:extLst>
              <a:ext uri="{FF2B5EF4-FFF2-40B4-BE49-F238E27FC236}">
                <a16:creationId xmlns:a16="http://schemas.microsoft.com/office/drawing/2014/main" id="{550246B1-3607-8941-A09E-713E0C2D0E6A}"/>
              </a:ext>
            </a:extLst>
          </p:cNvPr>
          <p:cNvSpPr/>
          <p:nvPr/>
        </p:nvSpPr>
        <p:spPr>
          <a:xfrm>
            <a:off x="4147312" y="2183130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69">
                <a:moveTo>
                  <a:pt x="116114" y="25908"/>
                </a:moveTo>
                <a:lnTo>
                  <a:pt x="81280" y="46228"/>
                </a:lnTo>
                <a:lnTo>
                  <a:pt x="80772" y="48260"/>
                </a:lnTo>
                <a:lnTo>
                  <a:pt x="82550" y="51308"/>
                </a:lnTo>
                <a:lnTo>
                  <a:pt x="84455" y="51816"/>
                </a:lnTo>
                <a:lnTo>
                  <a:pt x="123346" y="29083"/>
                </a:lnTo>
                <a:lnTo>
                  <a:pt x="122555" y="29083"/>
                </a:lnTo>
                <a:lnTo>
                  <a:pt x="122555" y="28702"/>
                </a:lnTo>
                <a:lnTo>
                  <a:pt x="120904" y="28702"/>
                </a:lnTo>
                <a:lnTo>
                  <a:pt x="116114" y="25908"/>
                </a:lnTo>
                <a:close/>
              </a:path>
              <a:path w="128904" h="52069">
                <a:moveTo>
                  <a:pt x="110671" y="22733"/>
                </a:moveTo>
                <a:lnTo>
                  <a:pt x="0" y="22733"/>
                </a:lnTo>
                <a:lnTo>
                  <a:pt x="0" y="29083"/>
                </a:lnTo>
                <a:lnTo>
                  <a:pt x="110671" y="29083"/>
                </a:lnTo>
                <a:lnTo>
                  <a:pt x="116114" y="25908"/>
                </a:lnTo>
                <a:lnTo>
                  <a:pt x="110671" y="22733"/>
                </a:lnTo>
                <a:close/>
              </a:path>
              <a:path w="128904" h="52069">
                <a:moveTo>
                  <a:pt x="123346" y="22733"/>
                </a:moveTo>
                <a:lnTo>
                  <a:pt x="122555" y="22733"/>
                </a:lnTo>
                <a:lnTo>
                  <a:pt x="122555" y="29083"/>
                </a:lnTo>
                <a:lnTo>
                  <a:pt x="123346" y="29083"/>
                </a:lnTo>
                <a:lnTo>
                  <a:pt x="128777" y="25908"/>
                </a:lnTo>
                <a:lnTo>
                  <a:pt x="123346" y="22733"/>
                </a:lnTo>
                <a:close/>
              </a:path>
              <a:path w="128904" h="52069">
                <a:moveTo>
                  <a:pt x="120904" y="23114"/>
                </a:moveTo>
                <a:lnTo>
                  <a:pt x="116114" y="25908"/>
                </a:lnTo>
                <a:lnTo>
                  <a:pt x="120904" y="28702"/>
                </a:lnTo>
                <a:lnTo>
                  <a:pt x="120904" y="23114"/>
                </a:lnTo>
                <a:close/>
              </a:path>
              <a:path w="128904" h="52069">
                <a:moveTo>
                  <a:pt x="122555" y="23114"/>
                </a:moveTo>
                <a:lnTo>
                  <a:pt x="120904" y="23114"/>
                </a:lnTo>
                <a:lnTo>
                  <a:pt x="120904" y="28702"/>
                </a:lnTo>
                <a:lnTo>
                  <a:pt x="122555" y="28702"/>
                </a:lnTo>
                <a:lnTo>
                  <a:pt x="122555" y="23114"/>
                </a:lnTo>
                <a:close/>
              </a:path>
              <a:path w="128904" h="52069">
                <a:moveTo>
                  <a:pt x="84455" y="0"/>
                </a:moveTo>
                <a:lnTo>
                  <a:pt x="82550" y="508"/>
                </a:lnTo>
                <a:lnTo>
                  <a:pt x="80772" y="3556"/>
                </a:lnTo>
                <a:lnTo>
                  <a:pt x="81280" y="5588"/>
                </a:lnTo>
                <a:lnTo>
                  <a:pt x="116114" y="25908"/>
                </a:lnTo>
                <a:lnTo>
                  <a:pt x="120904" y="23114"/>
                </a:lnTo>
                <a:lnTo>
                  <a:pt x="122555" y="23114"/>
                </a:lnTo>
                <a:lnTo>
                  <a:pt x="122555" y="22733"/>
                </a:lnTo>
                <a:lnTo>
                  <a:pt x="123346" y="22733"/>
                </a:lnTo>
                <a:lnTo>
                  <a:pt x="84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5">
            <a:extLst>
              <a:ext uri="{FF2B5EF4-FFF2-40B4-BE49-F238E27FC236}">
                <a16:creationId xmlns:a16="http://schemas.microsoft.com/office/drawing/2014/main" id="{62CC9565-AD01-6147-BDF9-6BAA6CD1F66C}"/>
              </a:ext>
            </a:extLst>
          </p:cNvPr>
          <p:cNvSpPr/>
          <p:nvPr/>
        </p:nvSpPr>
        <p:spPr>
          <a:xfrm>
            <a:off x="3834638" y="2180845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69">
                <a:moveTo>
                  <a:pt x="116223" y="25844"/>
                </a:moveTo>
                <a:lnTo>
                  <a:pt x="81280" y="46227"/>
                </a:lnTo>
                <a:lnTo>
                  <a:pt x="80772" y="48132"/>
                </a:lnTo>
                <a:lnTo>
                  <a:pt x="82550" y="51180"/>
                </a:lnTo>
                <a:lnTo>
                  <a:pt x="84455" y="51688"/>
                </a:lnTo>
                <a:lnTo>
                  <a:pt x="123319" y="29082"/>
                </a:lnTo>
                <a:lnTo>
                  <a:pt x="122555" y="29082"/>
                </a:lnTo>
                <a:lnTo>
                  <a:pt x="122555" y="28575"/>
                </a:lnTo>
                <a:lnTo>
                  <a:pt x="120904" y="28575"/>
                </a:lnTo>
                <a:lnTo>
                  <a:pt x="116223" y="25844"/>
                </a:lnTo>
                <a:close/>
              </a:path>
              <a:path w="128904" h="52069">
                <a:moveTo>
                  <a:pt x="110889" y="22732"/>
                </a:moveTo>
                <a:lnTo>
                  <a:pt x="0" y="22732"/>
                </a:lnTo>
                <a:lnTo>
                  <a:pt x="0" y="29082"/>
                </a:lnTo>
                <a:lnTo>
                  <a:pt x="110671" y="29082"/>
                </a:lnTo>
                <a:lnTo>
                  <a:pt x="116223" y="25844"/>
                </a:lnTo>
                <a:lnTo>
                  <a:pt x="110889" y="22732"/>
                </a:lnTo>
                <a:close/>
              </a:path>
              <a:path w="128904" h="52069">
                <a:moveTo>
                  <a:pt x="123346" y="22732"/>
                </a:moveTo>
                <a:lnTo>
                  <a:pt x="122555" y="22732"/>
                </a:lnTo>
                <a:lnTo>
                  <a:pt x="122555" y="29082"/>
                </a:lnTo>
                <a:lnTo>
                  <a:pt x="123319" y="29082"/>
                </a:lnTo>
                <a:lnTo>
                  <a:pt x="128778" y="25907"/>
                </a:lnTo>
                <a:lnTo>
                  <a:pt x="123346" y="22732"/>
                </a:lnTo>
                <a:close/>
              </a:path>
              <a:path w="128904" h="52069">
                <a:moveTo>
                  <a:pt x="120904" y="23113"/>
                </a:moveTo>
                <a:lnTo>
                  <a:pt x="116223" y="25844"/>
                </a:lnTo>
                <a:lnTo>
                  <a:pt x="120904" y="28575"/>
                </a:lnTo>
                <a:lnTo>
                  <a:pt x="120904" y="23113"/>
                </a:lnTo>
                <a:close/>
              </a:path>
              <a:path w="128904" h="52069">
                <a:moveTo>
                  <a:pt x="122555" y="23113"/>
                </a:moveTo>
                <a:lnTo>
                  <a:pt x="120904" y="23113"/>
                </a:lnTo>
                <a:lnTo>
                  <a:pt x="120904" y="28575"/>
                </a:lnTo>
                <a:lnTo>
                  <a:pt x="122555" y="28575"/>
                </a:lnTo>
                <a:lnTo>
                  <a:pt x="122555" y="23113"/>
                </a:lnTo>
                <a:close/>
              </a:path>
              <a:path w="128904" h="52069">
                <a:moveTo>
                  <a:pt x="84455" y="0"/>
                </a:moveTo>
                <a:lnTo>
                  <a:pt x="82550" y="507"/>
                </a:lnTo>
                <a:lnTo>
                  <a:pt x="80772" y="3555"/>
                </a:lnTo>
                <a:lnTo>
                  <a:pt x="81280" y="5460"/>
                </a:lnTo>
                <a:lnTo>
                  <a:pt x="116223" y="25844"/>
                </a:lnTo>
                <a:lnTo>
                  <a:pt x="120904" y="23113"/>
                </a:lnTo>
                <a:lnTo>
                  <a:pt x="122555" y="23113"/>
                </a:lnTo>
                <a:lnTo>
                  <a:pt x="122555" y="22732"/>
                </a:lnTo>
                <a:lnTo>
                  <a:pt x="123346" y="22732"/>
                </a:lnTo>
                <a:lnTo>
                  <a:pt x="84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>
            <a:extLst>
              <a:ext uri="{FF2B5EF4-FFF2-40B4-BE49-F238E27FC236}">
                <a16:creationId xmlns:a16="http://schemas.microsoft.com/office/drawing/2014/main" id="{075CC8F1-38FC-AE45-B564-FB8CF70E4567}"/>
              </a:ext>
            </a:extLst>
          </p:cNvPr>
          <p:cNvSpPr/>
          <p:nvPr/>
        </p:nvSpPr>
        <p:spPr>
          <a:xfrm>
            <a:off x="3524250" y="2180845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69">
                <a:moveTo>
                  <a:pt x="116223" y="25844"/>
                </a:moveTo>
                <a:lnTo>
                  <a:pt x="81280" y="46227"/>
                </a:lnTo>
                <a:lnTo>
                  <a:pt x="80772" y="48132"/>
                </a:lnTo>
                <a:lnTo>
                  <a:pt x="82550" y="51180"/>
                </a:lnTo>
                <a:lnTo>
                  <a:pt x="84455" y="51688"/>
                </a:lnTo>
                <a:lnTo>
                  <a:pt x="123319" y="29082"/>
                </a:lnTo>
                <a:lnTo>
                  <a:pt x="122555" y="29082"/>
                </a:lnTo>
                <a:lnTo>
                  <a:pt x="122555" y="28575"/>
                </a:lnTo>
                <a:lnTo>
                  <a:pt x="120904" y="28575"/>
                </a:lnTo>
                <a:lnTo>
                  <a:pt x="116223" y="25844"/>
                </a:lnTo>
                <a:close/>
              </a:path>
              <a:path w="128904" h="52069">
                <a:moveTo>
                  <a:pt x="110889" y="22732"/>
                </a:moveTo>
                <a:lnTo>
                  <a:pt x="0" y="22732"/>
                </a:lnTo>
                <a:lnTo>
                  <a:pt x="0" y="29082"/>
                </a:lnTo>
                <a:lnTo>
                  <a:pt x="110671" y="29082"/>
                </a:lnTo>
                <a:lnTo>
                  <a:pt x="116223" y="25844"/>
                </a:lnTo>
                <a:lnTo>
                  <a:pt x="110889" y="22732"/>
                </a:lnTo>
                <a:close/>
              </a:path>
              <a:path w="128904" h="52069">
                <a:moveTo>
                  <a:pt x="123346" y="22732"/>
                </a:moveTo>
                <a:lnTo>
                  <a:pt x="122555" y="22732"/>
                </a:lnTo>
                <a:lnTo>
                  <a:pt x="122555" y="29082"/>
                </a:lnTo>
                <a:lnTo>
                  <a:pt x="123319" y="29082"/>
                </a:lnTo>
                <a:lnTo>
                  <a:pt x="128778" y="25907"/>
                </a:lnTo>
                <a:lnTo>
                  <a:pt x="123346" y="22732"/>
                </a:lnTo>
                <a:close/>
              </a:path>
              <a:path w="128904" h="52069">
                <a:moveTo>
                  <a:pt x="120904" y="23113"/>
                </a:moveTo>
                <a:lnTo>
                  <a:pt x="116223" y="25844"/>
                </a:lnTo>
                <a:lnTo>
                  <a:pt x="120904" y="28575"/>
                </a:lnTo>
                <a:lnTo>
                  <a:pt x="120904" y="23113"/>
                </a:lnTo>
                <a:close/>
              </a:path>
              <a:path w="128904" h="52069">
                <a:moveTo>
                  <a:pt x="122555" y="23113"/>
                </a:moveTo>
                <a:lnTo>
                  <a:pt x="120904" y="23113"/>
                </a:lnTo>
                <a:lnTo>
                  <a:pt x="120904" y="28575"/>
                </a:lnTo>
                <a:lnTo>
                  <a:pt x="122555" y="28575"/>
                </a:lnTo>
                <a:lnTo>
                  <a:pt x="122555" y="23113"/>
                </a:lnTo>
                <a:close/>
              </a:path>
              <a:path w="128904" h="52069">
                <a:moveTo>
                  <a:pt x="84455" y="0"/>
                </a:moveTo>
                <a:lnTo>
                  <a:pt x="82550" y="507"/>
                </a:lnTo>
                <a:lnTo>
                  <a:pt x="80772" y="3555"/>
                </a:lnTo>
                <a:lnTo>
                  <a:pt x="81280" y="5460"/>
                </a:lnTo>
                <a:lnTo>
                  <a:pt x="116223" y="25844"/>
                </a:lnTo>
                <a:lnTo>
                  <a:pt x="120904" y="23113"/>
                </a:lnTo>
                <a:lnTo>
                  <a:pt x="122555" y="23113"/>
                </a:lnTo>
                <a:lnTo>
                  <a:pt x="122555" y="22732"/>
                </a:lnTo>
                <a:lnTo>
                  <a:pt x="123346" y="22732"/>
                </a:lnTo>
                <a:lnTo>
                  <a:pt x="84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27">
            <a:extLst>
              <a:ext uri="{FF2B5EF4-FFF2-40B4-BE49-F238E27FC236}">
                <a16:creationId xmlns:a16="http://schemas.microsoft.com/office/drawing/2014/main" id="{342FC286-8907-334C-BD2D-61780290C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85049"/>
              </p:ext>
            </p:extLst>
          </p:nvPr>
        </p:nvGraphicFramePr>
        <p:xfrm>
          <a:off x="0" y="2160"/>
          <a:ext cx="4571363" cy="342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119">
                <a:tc gridSpan="4"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b="1" spc="-10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Dictionary/Set </a:t>
                      </a:r>
                      <a:r>
                        <a:rPr sz="1800" b="1" spc="-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b="1" spc="40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Structures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318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298065" marR="898525" indent="47625">
                        <a:lnSpc>
                          <a:spcPct val="225100"/>
                        </a:lnSpc>
                        <a:spcBef>
                          <a:spcPts val="63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Sorted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array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Unsorted</a:t>
                      </a:r>
                      <a:r>
                        <a:rPr sz="9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array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331720" marR="204470">
                        <a:lnSpc>
                          <a:spcPct val="100000"/>
                        </a:lnSpc>
                        <a:tabLst>
                          <a:tab pos="3366135" algn="l"/>
                          <a:tab pos="3685540" algn="l"/>
                        </a:tabLst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doub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y)	</a:t>
                      </a:r>
                      <a:r>
                        <a:rPr sz="1350" baseline="-33950" dirty="0">
                          <a:latin typeface="Arial"/>
                          <a:cs typeface="Arial"/>
                        </a:rPr>
                        <a:t>2	</a:t>
                      </a:r>
                      <a:r>
                        <a:rPr sz="1350" baseline="-30864" dirty="0">
                          <a:latin typeface="Arial"/>
                          <a:cs typeface="Arial"/>
                        </a:rPr>
                        <a:t>3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list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2327275" marR="186690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3398520" algn="l"/>
                          <a:tab pos="3703954" algn="l"/>
                        </a:tabLst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doub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y)	</a:t>
                      </a:r>
                      <a:r>
                        <a:rPr sz="1350" baseline="-37037" dirty="0">
                          <a:latin typeface="Arial"/>
                          <a:cs typeface="Arial"/>
                        </a:rPr>
                        <a:t>5	3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list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Hash tables (</a:t>
                      </a:r>
                      <a:r>
                        <a:rPr lang="en-US" sz="900" dirty="0">
                          <a:latin typeface="Arial"/>
                          <a:cs typeface="Arial"/>
                        </a:rPr>
                        <a:t>to be introduced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)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5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8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8">
            <a:extLst>
              <a:ext uri="{FF2B5EF4-FFF2-40B4-BE49-F238E27FC236}">
                <a16:creationId xmlns:a16="http://schemas.microsoft.com/office/drawing/2014/main" id="{8823514F-5897-A94E-A8E1-196DD44C0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5385"/>
              </p:ext>
            </p:extLst>
          </p:nvPr>
        </p:nvGraphicFramePr>
        <p:xfrm>
          <a:off x="157989" y="692838"/>
          <a:ext cx="2056764" cy="2040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4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1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“O(1)”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“O(1)”,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“O(1)”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ct 29">
            <a:extLst>
              <a:ext uri="{FF2B5EF4-FFF2-40B4-BE49-F238E27FC236}">
                <a16:creationId xmlns:a16="http://schemas.microsoft.com/office/drawing/2014/main" id="{5B445EFE-7053-1142-9412-5DBEA46C3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81175"/>
              </p:ext>
            </p:extLst>
          </p:nvPr>
        </p:nvGraphicFramePr>
        <p:xfrm>
          <a:off x="3145284" y="1102413"/>
          <a:ext cx="1333500" cy="190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49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30">
            <a:extLst>
              <a:ext uri="{FF2B5EF4-FFF2-40B4-BE49-F238E27FC236}">
                <a16:creationId xmlns:a16="http://schemas.microsoft.com/office/drawing/2014/main" id="{9C5F5200-B3F3-AA45-A772-83C8C0794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36550"/>
              </p:ext>
            </p:extLst>
          </p:nvPr>
        </p:nvGraphicFramePr>
        <p:xfrm>
          <a:off x="3161412" y="1405308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31">
            <a:extLst>
              <a:ext uri="{FF2B5EF4-FFF2-40B4-BE49-F238E27FC236}">
                <a16:creationId xmlns:a16="http://schemas.microsoft.com/office/drawing/2014/main" id="{7236208F-780C-634A-8249-CA8C5F8F5353}"/>
              </a:ext>
            </a:extLst>
          </p:cNvPr>
          <p:cNvSpPr/>
          <p:nvPr/>
        </p:nvSpPr>
        <p:spPr>
          <a:xfrm>
            <a:off x="3315591" y="177259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2">
            <a:extLst>
              <a:ext uri="{FF2B5EF4-FFF2-40B4-BE49-F238E27FC236}">
                <a16:creationId xmlns:a16="http://schemas.microsoft.com/office/drawing/2014/main" id="{7542C52D-5694-F641-B866-8495E089BDB9}"/>
              </a:ext>
            </a:extLst>
          </p:cNvPr>
          <p:cNvSpPr/>
          <p:nvPr/>
        </p:nvSpPr>
        <p:spPr>
          <a:xfrm>
            <a:off x="3315591" y="177259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3">
            <a:extLst>
              <a:ext uri="{FF2B5EF4-FFF2-40B4-BE49-F238E27FC236}">
                <a16:creationId xmlns:a16="http://schemas.microsoft.com/office/drawing/2014/main" id="{D9FF9229-F9C5-8E48-9311-3D824EDCE4E8}"/>
              </a:ext>
            </a:extLst>
          </p:cNvPr>
          <p:cNvSpPr/>
          <p:nvPr/>
        </p:nvSpPr>
        <p:spPr>
          <a:xfrm>
            <a:off x="3634868" y="176890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390DDEFB-FF98-9146-8DF6-558EEED58844}"/>
              </a:ext>
            </a:extLst>
          </p:cNvPr>
          <p:cNvSpPr/>
          <p:nvPr/>
        </p:nvSpPr>
        <p:spPr>
          <a:xfrm>
            <a:off x="3634868" y="176890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5">
            <a:extLst>
              <a:ext uri="{FF2B5EF4-FFF2-40B4-BE49-F238E27FC236}">
                <a16:creationId xmlns:a16="http://schemas.microsoft.com/office/drawing/2014/main" id="{10EFE33B-AC21-DA45-AB51-ED19EB173EB1}"/>
              </a:ext>
            </a:extLst>
          </p:cNvPr>
          <p:cNvSpPr/>
          <p:nvPr/>
        </p:nvSpPr>
        <p:spPr>
          <a:xfrm>
            <a:off x="3958211" y="176890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6">
            <a:extLst>
              <a:ext uri="{FF2B5EF4-FFF2-40B4-BE49-F238E27FC236}">
                <a16:creationId xmlns:a16="http://schemas.microsoft.com/office/drawing/2014/main" id="{1EAAB224-CBAE-A048-BD56-7B323BE764B7}"/>
              </a:ext>
            </a:extLst>
          </p:cNvPr>
          <p:cNvSpPr/>
          <p:nvPr/>
        </p:nvSpPr>
        <p:spPr>
          <a:xfrm>
            <a:off x="3958211" y="176890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7">
            <a:extLst>
              <a:ext uri="{FF2B5EF4-FFF2-40B4-BE49-F238E27FC236}">
                <a16:creationId xmlns:a16="http://schemas.microsoft.com/office/drawing/2014/main" id="{1B06EC36-A8C7-AE49-BCC4-6DF7FC5CEF84}"/>
              </a:ext>
            </a:extLst>
          </p:cNvPr>
          <p:cNvSpPr/>
          <p:nvPr/>
        </p:nvSpPr>
        <p:spPr>
          <a:xfrm>
            <a:off x="4283204" y="176890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8">
            <a:extLst>
              <a:ext uri="{FF2B5EF4-FFF2-40B4-BE49-F238E27FC236}">
                <a16:creationId xmlns:a16="http://schemas.microsoft.com/office/drawing/2014/main" id="{A48F8E80-FA27-2941-842C-15279FA573C8}"/>
              </a:ext>
            </a:extLst>
          </p:cNvPr>
          <p:cNvSpPr/>
          <p:nvPr/>
        </p:nvSpPr>
        <p:spPr>
          <a:xfrm>
            <a:off x="4283204" y="176890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9">
            <a:extLst>
              <a:ext uri="{FF2B5EF4-FFF2-40B4-BE49-F238E27FC236}">
                <a16:creationId xmlns:a16="http://schemas.microsoft.com/office/drawing/2014/main" id="{D539DC1E-1796-FA4E-A579-2D05C6219C5D}"/>
              </a:ext>
            </a:extLst>
          </p:cNvPr>
          <p:cNvSpPr/>
          <p:nvPr/>
        </p:nvSpPr>
        <p:spPr>
          <a:xfrm>
            <a:off x="4154299" y="1838250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70">
                <a:moveTo>
                  <a:pt x="116241" y="25908"/>
                </a:moveTo>
                <a:lnTo>
                  <a:pt x="81407" y="46228"/>
                </a:lnTo>
                <a:lnTo>
                  <a:pt x="80899" y="48260"/>
                </a:lnTo>
                <a:lnTo>
                  <a:pt x="82676" y="51308"/>
                </a:lnTo>
                <a:lnTo>
                  <a:pt x="84582" y="51816"/>
                </a:lnTo>
                <a:lnTo>
                  <a:pt x="123473" y="29083"/>
                </a:lnTo>
                <a:lnTo>
                  <a:pt x="122555" y="29083"/>
                </a:lnTo>
                <a:lnTo>
                  <a:pt x="122555" y="28702"/>
                </a:lnTo>
                <a:lnTo>
                  <a:pt x="121031" y="28702"/>
                </a:lnTo>
                <a:lnTo>
                  <a:pt x="116241" y="25908"/>
                </a:lnTo>
                <a:close/>
              </a:path>
              <a:path w="128904" h="52070">
                <a:moveTo>
                  <a:pt x="110798" y="22733"/>
                </a:moveTo>
                <a:lnTo>
                  <a:pt x="0" y="22733"/>
                </a:lnTo>
                <a:lnTo>
                  <a:pt x="0" y="29083"/>
                </a:lnTo>
                <a:lnTo>
                  <a:pt x="110798" y="29083"/>
                </a:lnTo>
                <a:lnTo>
                  <a:pt x="116241" y="25908"/>
                </a:lnTo>
                <a:lnTo>
                  <a:pt x="110798" y="22733"/>
                </a:lnTo>
                <a:close/>
              </a:path>
              <a:path w="128904" h="52070">
                <a:moveTo>
                  <a:pt x="123473" y="22733"/>
                </a:moveTo>
                <a:lnTo>
                  <a:pt x="122555" y="22733"/>
                </a:lnTo>
                <a:lnTo>
                  <a:pt x="122555" y="29083"/>
                </a:lnTo>
                <a:lnTo>
                  <a:pt x="123473" y="29083"/>
                </a:lnTo>
                <a:lnTo>
                  <a:pt x="128905" y="25908"/>
                </a:lnTo>
                <a:lnTo>
                  <a:pt x="123473" y="22733"/>
                </a:lnTo>
                <a:close/>
              </a:path>
              <a:path w="128904" h="52070">
                <a:moveTo>
                  <a:pt x="121031" y="23114"/>
                </a:moveTo>
                <a:lnTo>
                  <a:pt x="116241" y="25908"/>
                </a:lnTo>
                <a:lnTo>
                  <a:pt x="121031" y="28702"/>
                </a:lnTo>
                <a:lnTo>
                  <a:pt x="121031" y="23114"/>
                </a:lnTo>
                <a:close/>
              </a:path>
              <a:path w="128904" h="52070">
                <a:moveTo>
                  <a:pt x="122555" y="23114"/>
                </a:moveTo>
                <a:lnTo>
                  <a:pt x="121031" y="23114"/>
                </a:lnTo>
                <a:lnTo>
                  <a:pt x="121031" y="28702"/>
                </a:lnTo>
                <a:lnTo>
                  <a:pt x="122555" y="28702"/>
                </a:lnTo>
                <a:lnTo>
                  <a:pt x="122555" y="23114"/>
                </a:lnTo>
                <a:close/>
              </a:path>
              <a:path w="128904" h="52070">
                <a:moveTo>
                  <a:pt x="84582" y="0"/>
                </a:moveTo>
                <a:lnTo>
                  <a:pt x="82676" y="508"/>
                </a:lnTo>
                <a:lnTo>
                  <a:pt x="80899" y="3556"/>
                </a:lnTo>
                <a:lnTo>
                  <a:pt x="81407" y="5588"/>
                </a:lnTo>
                <a:lnTo>
                  <a:pt x="116241" y="25908"/>
                </a:lnTo>
                <a:lnTo>
                  <a:pt x="121031" y="23114"/>
                </a:lnTo>
                <a:lnTo>
                  <a:pt x="122555" y="23114"/>
                </a:lnTo>
                <a:lnTo>
                  <a:pt x="122555" y="22733"/>
                </a:lnTo>
                <a:lnTo>
                  <a:pt x="123473" y="22733"/>
                </a:lnTo>
                <a:lnTo>
                  <a:pt x="84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0">
            <a:extLst>
              <a:ext uri="{FF2B5EF4-FFF2-40B4-BE49-F238E27FC236}">
                <a16:creationId xmlns:a16="http://schemas.microsoft.com/office/drawing/2014/main" id="{1CE34917-A472-374C-8100-7478FDA4F0DC}"/>
              </a:ext>
            </a:extLst>
          </p:cNvPr>
          <p:cNvSpPr/>
          <p:nvPr/>
        </p:nvSpPr>
        <p:spPr>
          <a:xfrm>
            <a:off x="3816479" y="1838250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70">
                <a:moveTo>
                  <a:pt x="116114" y="25908"/>
                </a:moveTo>
                <a:lnTo>
                  <a:pt x="81279" y="46228"/>
                </a:lnTo>
                <a:lnTo>
                  <a:pt x="80771" y="48260"/>
                </a:lnTo>
                <a:lnTo>
                  <a:pt x="82550" y="51308"/>
                </a:lnTo>
                <a:lnTo>
                  <a:pt x="84581" y="51816"/>
                </a:lnTo>
                <a:lnTo>
                  <a:pt x="85978" y="50927"/>
                </a:lnTo>
                <a:lnTo>
                  <a:pt x="123457" y="29083"/>
                </a:lnTo>
                <a:lnTo>
                  <a:pt x="122554" y="29083"/>
                </a:lnTo>
                <a:lnTo>
                  <a:pt x="122554" y="28702"/>
                </a:lnTo>
                <a:lnTo>
                  <a:pt x="120903" y="28702"/>
                </a:lnTo>
                <a:lnTo>
                  <a:pt x="116114" y="25908"/>
                </a:lnTo>
                <a:close/>
              </a:path>
              <a:path w="128904" h="52070">
                <a:moveTo>
                  <a:pt x="110671" y="22733"/>
                </a:moveTo>
                <a:lnTo>
                  <a:pt x="0" y="22733"/>
                </a:lnTo>
                <a:lnTo>
                  <a:pt x="0" y="29083"/>
                </a:lnTo>
                <a:lnTo>
                  <a:pt x="110671" y="29083"/>
                </a:lnTo>
                <a:lnTo>
                  <a:pt x="116114" y="25908"/>
                </a:lnTo>
                <a:lnTo>
                  <a:pt x="110671" y="22733"/>
                </a:lnTo>
                <a:close/>
              </a:path>
              <a:path w="128904" h="52070">
                <a:moveTo>
                  <a:pt x="123457" y="22733"/>
                </a:moveTo>
                <a:lnTo>
                  <a:pt x="122554" y="22733"/>
                </a:lnTo>
                <a:lnTo>
                  <a:pt x="122554" y="29083"/>
                </a:lnTo>
                <a:lnTo>
                  <a:pt x="123457" y="29083"/>
                </a:lnTo>
                <a:lnTo>
                  <a:pt x="128904" y="25908"/>
                </a:lnTo>
                <a:lnTo>
                  <a:pt x="123457" y="22733"/>
                </a:lnTo>
                <a:close/>
              </a:path>
              <a:path w="128904" h="52070">
                <a:moveTo>
                  <a:pt x="120903" y="23114"/>
                </a:moveTo>
                <a:lnTo>
                  <a:pt x="116114" y="25908"/>
                </a:lnTo>
                <a:lnTo>
                  <a:pt x="120903" y="28702"/>
                </a:lnTo>
                <a:lnTo>
                  <a:pt x="120903" y="23114"/>
                </a:lnTo>
                <a:close/>
              </a:path>
              <a:path w="128904" h="52070">
                <a:moveTo>
                  <a:pt x="122554" y="23114"/>
                </a:moveTo>
                <a:lnTo>
                  <a:pt x="120903" y="23114"/>
                </a:lnTo>
                <a:lnTo>
                  <a:pt x="120903" y="28702"/>
                </a:lnTo>
                <a:lnTo>
                  <a:pt x="122554" y="28702"/>
                </a:lnTo>
                <a:lnTo>
                  <a:pt x="122554" y="23114"/>
                </a:lnTo>
                <a:close/>
              </a:path>
              <a:path w="128904" h="52070">
                <a:moveTo>
                  <a:pt x="84581" y="0"/>
                </a:moveTo>
                <a:lnTo>
                  <a:pt x="82550" y="508"/>
                </a:lnTo>
                <a:lnTo>
                  <a:pt x="80771" y="3556"/>
                </a:lnTo>
                <a:lnTo>
                  <a:pt x="81279" y="5588"/>
                </a:lnTo>
                <a:lnTo>
                  <a:pt x="116114" y="25908"/>
                </a:lnTo>
                <a:lnTo>
                  <a:pt x="120903" y="23114"/>
                </a:lnTo>
                <a:lnTo>
                  <a:pt x="122554" y="23114"/>
                </a:lnTo>
                <a:lnTo>
                  <a:pt x="122554" y="22733"/>
                </a:lnTo>
                <a:lnTo>
                  <a:pt x="123457" y="22733"/>
                </a:lnTo>
                <a:lnTo>
                  <a:pt x="85978" y="889"/>
                </a:lnTo>
                <a:lnTo>
                  <a:pt x="84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1">
            <a:extLst>
              <a:ext uri="{FF2B5EF4-FFF2-40B4-BE49-F238E27FC236}">
                <a16:creationId xmlns:a16="http://schemas.microsoft.com/office/drawing/2014/main" id="{A305B41A-68FF-CD4F-A37D-AAB9F7B8D6FC}"/>
              </a:ext>
            </a:extLst>
          </p:cNvPr>
          <p:cNvSpPr/>
          <p:nvPr/>
        </p:nvSpPr>
        <p:spPr>
          <a:xfrm>
            <a:off x="3506091" y="1838250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70">
                <a:moveTo>
                  <a:pt x="116114" y="25908"/>
                </a:moveTo>
                <a:lnTo>
                  <a:pt x="81279" y="46228"/>
                </a:lnTo>
                <a:lnTo>
                  <a:pt x="80771" y="48260"/>
                </a:lnTo>
                <a:lnTo>
                  <a:pt x="82550" y="51308"/>
                </a:lnTo>
                <a:lnTo>
                  <a:pt x="84581" y="51816"/>
                </a:lnTo>
                <a:lnTo>
                  <a:pt x="123473" y="29083"/>
                </a:lnTo>
                <a:lnTo>
                  <a:pt x="122554" y="29083"/>
                </a:lnTo>
                <a:lnTo>
                  <a:pt x="122554" y="28702"/>
                </a:lnTo>
                <a:lnTo>
                  <a:pt x="120903" y="28702"/>
                </a:lnTo>
                <a:lnTo>
                  <a:pt x="116114" y="25908"/>
                </a:lnTo>
                <a:close/>
              </a:path>
              <a:path w="128904" h="52070">
                <a:moveTo>
                  <a:pt x="110671" y="22733"/>
                </a:moveTo>
                <a:lnTo>
                  <a:pt x="0" y="22733"/>
                </a:lnTo>
                <a:lnTo>
                  <a:pt x="0" y="29083"/>
                </a:lnTo>
                <a:lnTo>
                  <a:pt x="110671" y="29083"/>
                </a:lnTo>
                <a:lnTo>
                  <a:pt x="116114" y="25908"/>
                </a:lnTo>
                <a:lnTo>
                  <a:pt x="110671" y="22733"/>
                </a:lnTo>
                <a:close/>
              </a:path>
              <a:path w="128904" h="52070">
                <a:moveTo>
                  <a:pt x="123473" y="22733"/>
                </a:moveTo>
                <a:lnTo>
                  <a:pt x="122554" y="22733"/>
                </a:lnTo>
                <a:lnTo>
                  <a:pt x="122554" y="29083"/>
                </a:lnTo>
                <a:lnTo>
                  <a:pt x="123473" y="29083"/>
                </a:lnTo>
                <a:lnTo>
                  <a:pt x="128904" y="25908"/>
                </a:lnTo>
                <a:lnTo>
                  <a:pt x="123473" y="22733"/>
                </a:lnTo>
                <a:close/>
              </a:path>
              <a:path w="128904" h="52070">
                <a:moveTo>
                  <a:pt x="120903" y="23114"/>
                </a:moveTo>
                <a:lnTo>
                  <a:pt x="116114" y="25908"/>
                </a:lnTo>
                <a:lnTo>
                  <a:pt x="120903" y="28702"/>
                </a:lnTo>
                <a:lnTo>
                  <a:pt x="120903" y="23114"/>
                </a:lnTo>
                <a:close/>
              </a:path>
              <a:path w="128904" h="52070">
                <a:moveTo>
                  <a:pt x="122554" y="23114"/>
                </a:moveTo>
                <a:lnTo>
                  <a:pt x="120903" y="23114"/>
                </a:lnTo>
                <a:lnTo>
                  <a:pt x="120903" y="28702"/>
                </a:lnTo>
                <a:lnTo>
                  <a:pt x="122554" y="28702"/>
                </a:lnTo>
                <a:lnTo>
                  <a:pt x="122554" y="23114"/>
                </a:lnTo>
                <a:close/>
              </a:path>
              <a:path w="128904" h="52070">
                <a:moveTo>
                  <a:pt x="84581" y="0"/>
                </a:moveTo>
                <a:lnTo>
                  <a:pt x="82550" y="508"/>
                </a:lnTo>
                <a:lnTo>
                  <a:pt x="80771" y="3556"/>
                </a:lnTo>
                <a:lnTo>
                  <a:pt x="81279" y="5588"/>
                </a:lnTo>
                <a:lnTo>
                  <a:pt x="116114" y="25908"/>
                </a:lnTo>
                <a:lnTo>
                  <a:pt x="120903" y="23114"/>
                </a:lnTo>
                <a:lnTo>
                  <a:pt x="122554" y="23114"/>
                </a:lnTo>
                <a:lnTo>
                  <a:pt x="122554" y="22733"/>
                </a:lnTo>
                <a:lnTo>
                  <a:pt x="123473" y="22733"/>
                </a:lnTo>
                <a:lnTo>
                  <a:pt x="84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80E1B17A-DF4B-0244-99B2-C0928EA06EA3}"/>
              </a:ext>
            </a:extLst>
          </p:cNvPr>
          <p:cNvSpPr/>
          <p:nvPr/>
        </p:nvSpPr>
        <p:spPr>
          <a:xfrm>
            <a:off x="4296285" y="211003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3">
            <a:extLst>
              <a:ext uri="{FF2B5EF4-FFF2-40B4-BE49-F238E27FC236}">
                <a16:creationId xmlns:a16="http://schemas.microsoft.com/office/drawing/2014/main" id="{846E9801-0F73-E242-AB45-000005824C77}"/>
              </a:ext>
            </a:extLst>
          </p:cNvPr>
          <p:cNvSpPr/>
          <p:nvPr/>
        </p:nvSpPr>
        <p:spPr>
          <a:xfrm>
            <a:off x="4296285" y="211003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4">
            <a:extLst>
              <a:ext uri="{FF2B5EF4-FFF2-40B4-BE49-F238E27FC236}">
                <a16:creationId xmlns:a16="http://schemas.microsoft.com/office/drawing/2014/main" id="{E12B65FB-5167-3843-8203-D7EFE8734EAA}"/>
              </a:ext>
            </a:extLst>
          </p:cNvPr>
          <p:cNvSpPr/>
          <p:nvPr/>
        </p:nvSpPr>
        <p:spPr>
          <a:xfrm>
            <a:off x="3653030" y="211003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5">
            <a:extLst>
              <a:ext uri="{FF2B5EF4-FFF2-40B4-BE49-F238E27FC236}">
                <a16:creationId xmlns:a16="http://schemas.microsoft.com/office/drawing/2014/main" id="{5372B305-212A-E147-8644-555D710D96A9}"/>
              </a:ext>
            </a:extLst>
          </p:cNvPr>
          <p:cNvSpPr/>
          <p:nvPr/>
        </p:nvSpPr>
        <p:spPr>
          <a:xfrm>
            <a:off x="3653030" y="211003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6">
            <a:extLst>
              <a:ext uri="{FF2B5EF4-FFF2-40B4-BE49-F238E27FC236}">
                <a16:creationId xmlns:a16="http://schemas.microsoft.com/office/drawing/2014/main" id="{5541B325-AA15-ED47-A513-AA726DCA0B41}"/>
              </a:ext>
            </a:extLst>
          </p:cNvPr>
          <p:cNvSpPr/>
          <p:nvPr/>
        </p:nvSpPr>
        <p:spPr>
          <a:xfrm>
            <a:off x="3347849" y="211003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7">
            <a:extLst>
              <a:ext uri="{FF2B5EF4-FFF2-40B4-BE49-F238E27FC236}">
                <a16:creationId xmlns:a16="http://schemas.microsoft.com/office/drawing/2014/main" id="{1C5197D4-E064-C24D-9110-EA0E09A13576}"/>
              </a:ext>
            </a:extLst>
          </p:cNvPr>
          <p:cNvSpPr/>
          <p:nvPr/>
        </p:nvSpPr>
        <p:spPr>
          <a:xfrm>
            <a:off x="3347849" y="211003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8">
            <a:extLst>
              <a:ext uri="{FF2B5EF4-FFF2-40B4-BE49-F238E27FC236}">
                <a16:creationId xmlns:a16="http://schemas.microsoft.com/office/drawing/2014/main" id="{76E7363B-D0F1-5D48-A2E3-861E6C2ABD99}"/>
              </a:ext>
            </a:extLst>
          </p:cNvPr>
          <p:cNvSpPr/>
          <p:nvPr/>
        </p:nvSpPr>
        <p:spPr>
          <a:xfrm>
            <a:off x="3963418" y="210533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9">
            <a:extLst>
              <a:ext uri="{FF2B5EF4-FFF2-40B4-BE49-F238E27FC236}">
                <a16:creationId xmlns:a16="http://schemas.microsoft.com/office/drawing/2014/main" id="{10A52AD1-07B3-ED49-8A8A-F50E7A91610D}"/>
              </a:ext>
            </a:extLst>
          </p:cNvPr>
          <p:cNvSpPr/>
          <p:nvPr/>
        </p:nvSpPr>
        <p:spPr>
          <a:xfrm>
            <a:off x="3963418" y="210533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0">
            <a:extLst>
              <a:ext uri="{FF2B5EF4-FFF2-40B4-BE49-F238E27FC236}">
                <a16:creationId xmlns:a16="http://schemas.microsoft.com/office/drawing/2014/main" id="{2E408DE7-5D7A-5C47-8985-4FF701B33885}"/>
              </a:ext>
            </a:extLst>
          </p:cNvPr>
          <p:cNvSpPr/>
          <p:nvPr/>
        </p:nvSpPr>
        <p:spPr>
          <a:xfrm>
            <a:off x="4147313" y="2181659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70">
                <a:moveTo>
                  <a:pt x="116114" y="25907"/>
                </a:moveTo>
                <a:lnTo>
                  <a:pt x="81280" y="46227"/>
                </a:lnTo>
                <a:lnTo>
                  <a:pt x="80772" y="48259"/>
                </a:lnTo>
                <a:lnTo>
                  <a:pt x="82550" y="51307"/>
                </a:lnTo>
                <a:lnTo>
                  <a:pt x="84455" y="51815"/>
                </a:lnTo>
                <a:lnTo>
                  <a:pt x="123346" y="29082"/>
                </a:lnTo>
                <a:lnTo>
                  <a:pt x="122555" y="29082"/>
                </a:lnTo>
                <a:lnTo>
                  <a:pt x="122555" y="28701"/>
                </a:lnTo>
                <a:lnTo>
                  <a:pt x="120904" y="28701"/>
                </a:lnTo>
                <a:lnTo>
                  <a:pt x="116114" y="25907"/>
                </a:lnTo>
                <a:close/>
              </a:path>
              <a:path w="128904" h="52070">
                <a:moveTo>
                  <a:pt x="110671" y="22732"/>
                </a:moveTo>
                <a:lnTo>
                  <a:pt x="0" y="22732"/>
                </a:lnTo>
                <a:lnTo>
                  <a:pt x="0" y="29082"/>
                </a:lnTo>
                <a:lnTo>
                  <a:pt x="110671" y="29082"/>
                </a:lnTo>
                <a:lnTo>
                  <a:pt x="116114" y="25907"/>
                </a:lnTo>
                <a:lnTo>
                  <a:pt x="110671" y="22732"/>
                </a:lnTo>
                <a:close/>
              </a:path>
              <a:path w="128904" h="52070">
                <a:moveTo>
                  <a:pt x="123346" y="22732"/>
                </a:moveTo>
                <a:lnTo>
                  <a:pt x="122555" y="22732"/>
                </a:lnTo>
                <a:lnTo>
                  <a:pt x="122555" y="29082"/>
                </a:lnTo>
                <a:lnTo>
                  <a:pt x="123346" y="29082"/>
                </a:lnTo>
                <a:lnTo>
                  <a:pt x="128778" y="25907"/>
                </a:lnTo>
                <a:lnTo>
                  <a:pt x="123346" y="22732"/>
                </a:lnTo>
                <a:close/>
              </a:path>
              <a:path w="128904" h="52070">
                <a:moveTo>
                  <a:pt x="120904" y="23113"/>
                </a:moveTo>
                <a:lnTo>
                  <a:pt x="116114" y="25907"/>
                </a:lnTo>
                <a:lnTo>
                  <a:pt x="120904" y="28701"/>
                </a:lnTo>
                <a:lnTo>
                  <a:pt x="120904" y="23113"/>
                </a:lnTo>
                <a:close/>
              </a:path>
              <a:path w="128904" h="52070">
                <a:moveTo>
                  <a:pt x="122555" y="23113"/>
                </a:moveTo>
                <a:lnTo>
                  <a:pt x="120904" y="23113"/>
                </a:lnTo>
                <a:lnTo>
                  <a:pt x="120904" y="28701"/>
                </a:lnTo>
                <a:lnTo>
                  <a:pt x="122555" y="28701"/>
                </a:lnTo>
                <a:lnTo>
                  <a:pt x="122555" y="23113"/>
                </a:lnTo>
                <a:close/>
              </a:path>
              <a:path w="128904" h="52070">
                <a:moveTo>
                  <a:pt x="84455" y="0"/>
                </a:moveTo>
                <a:lnTo>
                  <a:pt x="82550" y="507"/>
                </a:lnTo>
                <a:lnTo>
                  <a:pt x="80772" y="3555"/>
                </a:lnTo>
                <a:lnTo>
                  <a:pt x="81280" y="5587"/>
                </a:lnTo>
                <a:lnTo>
                  <a:pt x="116114" y="25907"/>
                </a:lnTo>
                <a:lnTo>
                  <a:pt x="120904" y="23113"/>
                </a:lnTo>
                <a:lnTo>
                  <a:pt x="122555" y="23113"/>
                </a:lnTo>
                <a:lnTo>
                  <a:pt x="122555" y="22732"/>
                </a:lnTo>
                <a:lnTo>
                  <a:pt x="123346" y="22732"/>
                </a:lnTo>
                <a:lnTo>
                  <a:pt x="84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1">
            <a:extLst>
              <a:ext uri="{FF2B5EF4-FFF2-40B4-BE49-F238E27FC236}">
                <a16:creationId xmlns:a16="http://schemas.microsoft.com/office/drawing/2014/main" id="{9CEFA0F7-D29E-1B4A-B639-6E4D50E5F41A}"/>
              </a:ext>
            </a:extLst>
          </p:cNvPr>
          <p:cNvSpPr/>
          <p:nvPr/>
        </p:nvSpPr>
        <p:spPr>
          <a:xfrm>
            <a:off x="3834639" y="2179373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70">
                <a:moveTo>
                  <a:pt x="116223" y="25844"/>
                </a:moveTo>
                <a:lnTo>
                  <a:pt x="81280" y="46228"/>
                </a:lnTo>
                <a:lnTo>
                  <a:pt x="80772" y="48133"/>
                </a:lnTo>
                <a:lnTo>
                  <a:pt x="82550" y="51181"/>
                </a:lnTo>
                <a:lnTo>
                  <a:pt x="84455" y="51689"/>
                </a:lnTo>
                <a:lnTo>
                  <a:pt x="123319" y="29083"/>
                </a:lnTo>
                <a:lnTo>
                  <a:pt x="122555" y="29083"/>
                </a:lnTo>
                <a:lnTo>
                  <a:pt x="122555" y="28575"/>
                </a:lnTo>
                <a:lnTo>
                  <a:pt x="120904" y="28575"/>
                </a:lnTo>
                <a:lnTo>
                  <a:pt x="116223" y="25844"/>
                </a:lnTo>
                <a:close/>
              </a:path>
              <a:path w="128904" h="52070">
                <a:moveTo>
                  <a:pt x="110889" y="22733"/>
                </a:moveTo>
                <a:lnTo>
                  <a:pt x="0" y="22733"/>
                </a:lnTo>
                <a:lnTo>
                  <a:pt x="0" y="29083"/>
                </a:lnTo>
                <a:lnTo>
                  <a:pt x="110671" y="29083"/>
                </a:lnTo>
                <a:lnTo>
                  <a:pt x="116223" y="25844"/>
                </a:lnTo>
                <a:lnTo>
                  <a:pt x="110889" y="22733"/>
                </a:lnTo>
                <a:close/>
              </a:path>
              <a:path w="128904" h="52070">
                <a:moveTo>
                  <a:pt x="123346" y="22733"/>
                </a:moveTo>
                <a:lnTo>
                  <a:pt x="122555" y="22733"/>
                </a:lnTo>
                <a:lnTo>
                  <a:pt x="122555" y="29083"/>
                </a:lnTo>
                <a:lnTo>
                  <a:pt x="123319" y="29083"/>
                </a:lnTo>
                <a:lnTo>
                  <a:pt x="128778" y="25908"/>
                </a:lnTo>
                <a:lnTo>
                  <a:pt x="123346" y="22733"/>
                </a:lnTo>
                <a:close/>
              </a:path>
              <a:path w="128904" h="52070">
                <a:moveTo>
                  <a:pt x="120904" y="23114"/>
                </a:moveTo>
                <a:lnTo>
                  <a:pt x="116223" y="25844"/>
                </a:lnTo>
                <a:lnTo>
                  <a:pt x="120904" y="28575"/>
                </a:lnTo>
                <a:lnTo>
                  <a:pt x="120904" y="23114"/>
                </a:lnTo>
                <a:close/>
              </a:path>
              <a:path w="128904" h="52070">
                <a:moveTo>
                  <a:pt x="122555" y="23114"/>
                </a:moveTo>
                <a:lnTo>
                  <a:pt x="120904" y="23114"/>
                </a:lnTo>
                <a:lnTo>
                  <a:pt x="120904" y="28575"/>
                </a:lnTo>
                <a:lnTo>
                  <a:pt x="122555" y="28575"/>
                </a:lnTo>
                <a:lnTo>
                  <a:pt x="122555" y="23114"/>
                </a:lnTo>
                <a:close/>
              </a:path>
              <a:path w="128904" h="52070">
                <a:moveTo>
                  <a:pt x="84455" y="0"/>
                </a:moveTo>
                <a:lnTo>
                  <a:pt x="82550" y="508"/>
                </a:lnTo>
                <a:lnTo>
                  <a:pt x="80772" y="3556"/>
                </a:lnTo>
                <a:lnTo>
                  <a:pt x="81280" y="5461"/>
                </a:lnTo>
                <a:lnTo>
                  <a:pt x="116223" y="25844"/>
                </a:lnTo>
                <a:lnTo>
                  <a:pt x="120904" y="23114"/>
                </a:lnTo>
                <a:lnTo>
                  <a:pt x="122555" y="23114"/>
                </a:lnTo>
                <a:lnTo>
                  <a:pt x="122555" y="22733"/>
                </a:lnTo>
                <a:lnTo>
                  <a:pt x="123346" y="22733"/>
                </a:lnTo>
                <a:lnTo>
                  <a:pt x="84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2">
            <a:extLst>
              <a:ext uri="{FF2B5EF4-FFF2-40B4-BE49-F238E27FC236}">
                <a16:creationId xmlns:a16="http://schemas.microsoft.com/office/drawing/2014/main" id="{E7013A52-5F44-2A45-B985-13742F32B135}"/>
              </a:ext>
            </a:extLst>
          </p:cNvPr>
          <p:cNvSpPr/>
          <p:nvPr/>
        </p:nvSpPr>
        <p:spPr>
          <a:xfrm>
            <a:off x="3524251" y="2179373"/>
            <a:ext cx="128905" cy="52069"/>
          </a:xfrm>
          <a:custGeom>
            <a:avLst/>
            <a:gdLst/>
            <a:ahLst/>
            <a:cxnLst/>
            <a:rect l="l" t="t" r="r" b="b"/>
            <a:pathLst>
              <a:path w="128904" h="52070">
                <a:moveTo>
                  <a:pt x="116223" y="25844"/>
                </a:moveTo>
                <a:lnTo>
                  <a:pt x="81280" y="46228"/>
                </a:lnTo>
                <a:lnTo>
                  <a:pt x="80772" y="48133"/>
                </a:lnTo>
                <a:lnTo>
                  <a:pt x="82550" y="51181"/>
                </a:lnTo>
                <a:lnTo>
                  <a:pt x="84455" y="51689"/>
                </a:lnTo>
                <a:lnTo>
                  <a:pt x="123319" y="29083"/>
                </a:lnTo>
                <a:lnTo>
                  <a:pt x="122555" y="29083"/>
                </a:lnTo>
                <a:lnTo>
                  <a:pt x="122555" y="28575"/>
                </a:lnTo>
                <a:lnTo>
                  <a:pt x="120904" y="28575"/>
                </a:lnTo>
                <a:lnTo>
                  <a:pt x="116223" y="25844"/>
                </a:lnTo>
                <a:close/>
              </a:path>
              <a:path w="128904" h="52070">
                <a:moveTo>
                  <a:pt x="110889" y="22733"/>
                </a:moveTo>
                <a:lnTo>
                  <a:pt x="0" y="22733"/>
                </a:lnTo>
                <a:lnTo>
                  <a:pt x="0" y="29083"/>
                </a:lnTo>
                <a:lnTo>
                  <a:pt x="110671" y="29083"/>
                </a:lnTo>
                <a:lnTo>
                  <a:pt x="116223" y="25844"/>
                </a:lnTo>
                <a:lnTo>
                  <a:pt x="110889" y="22733"/>
                </a:lnTo>
                <a:close/>
              </a:path>
              <a:path w="128904" h="52070">
                <a:moveTo>
                  <a:pt x="123346" y="22733"/>
                </a:moveTo>
                <a:lnTo>
                  <a:pt x="122555" y="22733"/>
                </a:lnTo>
                <a:lnTo>
                  <a:pt x="122555" y="29083"/>
                </a:lnTo>
                <a:lnTo>
                  <a:pt x="123319" y="29083"/>
                </a:lnTo>
                <a:lnTo>
                  <a:pt x="128778" y="25908"/>
                </a:lnTo>
                <a:lnTo>
                  <a:pt x="123346" y="22733"/>
                </a:lnTo>
                <a:close/>
              </a:path>
              <a:path w="128904" h="52070">
                <a:moveTo>
                  <a:pt x="120904" y="23114"/>
                </a:moveTo>
                <a:lnTo>
                  <a:pt x="116223" y="25844"/>
                </a:lnTo>
                <a:lnTo>
                  <a:pt x="120904" y="28575"/>
                </a:lnTo>
                <a:lnTo>
                  <a:pt x="120904" y="23114"/>
                </a:lnTo>
                <a:close/>
              </a:path>
              <a:path w="128904" h="52070">
                <a:moveTo>
                  <a:pt x="122555" y="23114"/>
                </a:moveTo>
                <a:lnTo>
                  <a:pt x="120904" y="23114"/>
                </a:lnTo>
                <a:lnTo>
                  <a:pt x="120904" y="28575"/>
                </a:lnTo>
                <a:lnTo>
                  <a:pt x="122555" y="28575"/>
                </a:lnTo>
                <a:lnTo>
                  <a:pt x="122555" y="23114"/>
                </a:lnTo>
                <a:close/>
              </a:path>
              <a:path w="128904" h="52070">
                <a:moveTo>
                  <a:pt x="84455" y="0"/>
                </a:moveTo>
                <a:lnTo>
                  <a:pt x="82550" y="508"/>
                </a:lnTo>
                <a:lnTo>
                  <a:pt x="80772" y="3556"/>
                </a:lnTo>
                <a:lnTo>
                  <a:pt x="81280" y="5461"/>
                </a:lnTo>
                <a:lnTo>
                  <a:pt x="116223" y="25844"/>
                </a:lnTo>
                <a:lnTo>
                  <a:pt x="120904" y="23114"/>
                </a:lnTo>
                <a:lnTo>
                  <a:pt x="122555" y="23114"/>
                </a:lnTo>
                <a:lnTo>
                  <a:pt x="122555" y="22733"/>
                </a:lnTo>
                <a:lnTo>
                  <a:pt x="123346" y="22733"/>
                </a:lnTo>
                <a:lnTo>
                  <a:pt x="84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53">
            <a:extLst>
              <a:ext uri="{FF2B5EF4-FFF2-40B4-BE49-F238E27FC236}">
                <a16:creationId xmlns:a16="http://schemas.microsoft.com/office/drawing/2014/main" id="{29ACDB2C-AA98-304A-B3DB-E8E3119C1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46198"/>
              </p:ext>
            </p:extLst>
          </p:nvPr>
        </p:nvGraphicFramePr>
        <p:xfrm>
          <a:off x="1" y="1780"/>
          <a:ext cx="4571999" cy="342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026">
                <a:tc gridSpan="4"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b="1" spc="-10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Dictionary/Set </a:t>
                      </a:r>
                      <a:r>
                        <a:rPr sz="1800" b="1" spc="-5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b="1" spc="40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Structures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2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298065" marR="942340" indent="47625">
                        <a:lnSpc>
                          <a:spcPct val="225100"/>
                        </a:lnSpc>
                        <a:spcBef>
                          <a:spcPts val="64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Sorted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array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Unsorted</a:t>
                      </a:r>
                      <a:r>
                        <a:rPr sz="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array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331720" marR="248920">
                        <a:lnSpc>
                          <a:spcPct val="100000"/>
                        </a:lnSpc>
                        <a:tabLst>
                          <a:tab pos="3366135" algn="l"/>
                          <a:tab pos="3685540" algn="l"/>
                        </a:tabLst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doub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y)	</a:t>
                      </a:r>
                      <a:r>
                        <a:rPr sz="1350" baseline="-33950" dirty="0">
                          <a:latin typeface="Arial"/>
                          <a:cs typeface="Arial"/>
                        </a:rPr>
                        <a:t>2	</a:t>
                      </a:r>
                      <a:r>
                        <a:rPr sz="1350" baseline="-30864" dirty="0">
                          <a:latin typeface="Arial"/>
                          <a:cs typeface="Arial"/>
                        </a:rPr>
                        <a:t>3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list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2327275" marR="230504">
                        <a:lnSpc>
                          <a:spcPct val="100000"/>
                        </a:lnSpc>
                        <a:spcBef>
                          <a:spcPts val="459"/>
                        </a:spcBef>
                        <a:tabLst>
                          <a:tab pos="3398520" algn="l"/>
                          <a:tab pos="3703954" algn="l"/>
                        </a:tabLst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doub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y)	</a:t>
                      </a:r>
                      <a:r>
                        <a:rPr sz="1350" baseline="-37037" dirty="0">
                          <a:latin typeface="Arial"/>
                          <a:cs typeface="Arial"/>
                        </a:rPr>
                        <a:t>5	3 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list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Hash tables (</a:t>
                      </a:r>
                      <a:r>
                        <a:rPr lang="en-US" sz="900" dirty="0">
                          <a:latin typeface="Arial"/>
                          <a:cs typeface="Arial"/>
                        </a:rPr>
                        <a:t>to be introduced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)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350520">
                        <a:lnSpc>
                          <a:spcPct val="10000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Warm-up: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keys stored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structure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are  going to be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small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integers?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(say,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range</a:t>
                      </a:r>
                      <a:r>
                        <a:rPr sz="12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0…999)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7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A2CFC20-B5E2-DB44-965F-D636B0DF5ED6}"/>
              </a:ext>
            </a:extLst>
          </p:cNvPr>
          <p:cNvSpPr/>
          <p:nvPr/>
        </p:nvSpPr>
        <p:spPr>
          <a:xfrm>
            <a:off x="635" y="-381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C9F0297-695C-1445-8CCD-E8C7448CFD99}"/>
              </a:ext>
            </a:extLst>
          </p:cNvPr>
          <p:cNvSpPr/>
          <p:nvPr/>
        </p:nvSpPr>
        <p:spPr>
          <a:xfrm>
            <a:off x="635" y="-381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4EE41B9-5BC1-4C49-921E-1D650E3127D4}"/>
              </a:ext>
            </a:extLst>
          </p:cNvPr>
          <p:cNvSpPr txBox="1"/>
          <p:nvPr/>
        </p:nvSpPr>
        <p:spPr>
          <a:xfrm>
            <a:off x="13462" y="12192"/>
            <a:ext cx="4546600" cy="5568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Using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“Direct Access”</a:t>
            </a:r>
            <a:r>
              <a:rPr sz="1800" b="1" spc="-6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D85632B-9908-7049-9BE3-B7D96F4DF82C}"/>
              </a:ext>
            </a:extLst>
          </p:cNvPr>
          <p:cNvSpPr txBox="1"/>
          <p:nvPr/>
        </p:nvSpPr>
        <p:spPr>
          <a:xfrm>
            <a:off x="178307" y="2371710"/>
            <a:ext cx="3783329" cy="5378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40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Insert, </a:t>
            </a:r>
            <a:r>
              <a:rPr sz="1400" spc="-10" dirty="0">
                <a:latin typeface="Arial"/>
                <a:cs typeface="Arial"/>
              </a:rPr>
              <a:t>remove, and </a:t>
            </a:r>
            <a:r>
              <a:rPr sz="1400" spc="-5" dirty="0">
                <a:latin typeface="Arial"/>
                <a:cs typeface="Arial"/>
              </a:rPr>
              <a:t>find </a:t>
            </a:r>
            <a:r>
              <a:rPr sz="1400" spc="-10" dirty="0">
                <a:latin typeface="Arial"/>
                <a:cs typeface="Arial"/>
              </a:rPr>
              <a:t>all run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O(1)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time!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But </a:t>
            </a:r>
            <a:r>
              <a:rPr sz="1400" spc="-20" dirty="0">
                <a:latin typeface="Arial"/>
                <a:cs typeface="Arial"/>
              </a:rPr>
              <a:t>what </a:t>
            </a:r>
            <a:r>
              <a:rPr sz="1400" spc="-15" dirty="0">
                <a:latin typeface="Arial"/>
                <a:cs typeface="Arial"/>
              </a:rPr>
              <a:t>are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drawbacks </a:t>
            </a:r>
            <a:r>
              <a:rPr sz="1400" spc="-10" dirty="0">
                <a:latin typeface="Arial"/>
                <a:cs typeface="Arial"/>
              </a:rPr>
              <a:t>of this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approach?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4CAC944-DF91-CF4A-97C8-917649DE5269}"/>
              </a:ext>
            </a:extLst>
          </p:cNvPr>
          <p:cNvSpPr/>
          <p:nvPr/>
        </p:nvSpPr>
        <p:spPr>
          <a:xfrm>
            <a:off x="699770" y="17331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C320352-7B38-9346-9D7A-B720F59A098C}"/>
              </a:ext>
            </a:extLst>
          </p:cNvPr>
          <p:cNvSpPr/>
          <p:nvPr/>
        </p:nvSpPr>
        <p:spPr>
          <a:xfrm>
            <a:off x="699770" y="17331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4CEB864-5C10-2047-8247-6E945A284A15}"/>
              </a:ext>
            </a:extLst>
          </p:cNvPr>
          <p:cNvSpPr txBox="1"/>
          <p:nvPr/>
        </p:nvSpPr>
        <p:spPr>
          <a:xfrm>
            <a:off x="761999" y="1741931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52F1F79-1736-7041-BF47-593FECA88F49}"/>
              </a:ext>
            </a:extLst>
          </p:cNvPr>
          <p:cNvSpPr/>
          <p:nvPr/>
        </p:nvSpPr>
        <p:spPr>
          <a:xfrm>
            <a:off x="1160780" y="200748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0BB7AA4-0D6C-074C-8F99-FA547B2C6455}"/>
              </a:ext>
            </a:extLst>
          </p:cNvPr>
          <p:cNvSpPr/>
          <p:nvPr/>
        </p:nvSpPr>
        <p:spPr>
          <a:xfrm>
            <a:off x="1160780" y="200748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D8835E1-096D-6B45-909E-9B12033214DD}"/>
              </a:ext>
            </a:extLst>
          </p:cNvPr>
          <p:cNvSpPr txBox="1"/>
          <p:nvPr/>
        </p:nvSpPr>
        <p:spPr>
          <a:xfrm>
            <a:off x="1223136" y="2016252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D4C1F7C-BA9A-7D4F-8904-6180D2467911}"/>
              </a:ext>
            </a:extLst>
          </p:cNvPr>
          <p:cNvSpPr/>
          <p:nvPr/>
        </p:nvSpPr>
        <p:spPr>
          <a:xfrm>
            <a:off x="795020" y="206463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6BF1476-DF85-2E49-9858-759D86712996}"/>
              </a:ext>
            </a:extLst>
          </p:cNvPr>
          <p:cNvSpPr/>
          <p:nvPr/>
        </p:nvSpPr>
        <p:spPr>
          <a:xfrm>
            <a:off x="795020" y="206463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E734A28-BD56-1B48-AF24-D361B22D1053}"/>
              </a:ext>
            </a:extLst>
          </p:cNvPr>
          <p:cNvSpPr txBox="1"/>
          <p:nvPr/>
        </p:nvSpPr>
        <p:spPr>
          <a:xfrm>
            <a:off x="857123" y="2073528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AD03615-64B1-1745-96D6-BAF94FCB1372}"/>
              </a:ext>
            </a:extLst>
          </p:cNvPr>
          <p:cNvSpPr/>
          <p:nvPr/>
        </p:nvSpPr>
        <p:spPr>
          <a:xfrm>
            <a:off x="1442720" y="179222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69EA681-BC6C-2149-9C85-A4C4E37E52B6}"/>
              </a:ext>
            </a:extLst>
          </p:cNvPr>
          <p:cNvSpPr/>
          <p:nvPr/>
        </p:nvSpPr>
        <p:spPr>
          <a:xfrm>
            <a:off x="1442720" y="179222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2AA4933-B0B4-FE4D-A155-6EC8AC341775}"/>
              </a:ext>
            </a:extLst>
          </p:cNvPr>
          <p:cNvSpPr txBox="1"/>
          <p:nvPr/>
        </p:nvSpPr>
        <p:spPr>
          <a:xfrm>
            <a:off x="1505077" y="180111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1445044-7B37-6D47-A906-E8419E5CD05B}"/>
              </a:ext>
            </a:extLst>
          </p:cNvPr>
          <p:cNvSpPr/>
          <p:nvPr/>
        </p:nvSpPr>
        <p:spPr>
          <a:xfrm>
            <a:off x="1061720" y="169316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43DF55F-867F-9248-97E7-3111725DE581}"/>
              </a:ext>
            </a:extLst>
          </p:cNvPr>
          <p:cNvSpPr/>
          <p:nvPr/>
        </p:nvSpPr>
        <p:spPr>
          <a:xfrm>
            <a:off x="1061720" y="169316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6BAB98D-452C-D644-86FD-48CB159F4C7E}"/>
              </a:ext>
            </a:extLst>
          </p:cNvPr>
          <p:cNvSpPr txBox="1"/>
          <p:nvPr/>
        </p:nvSpPr>
        <p:spPr>
          <a:xfrm>
            <a:off x="1124077" y="1701749"/>
            <a:ext cx="7747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AA9B748-B032-D64A-91E8-BFAB3C227FA8}"/>
              </a:ext>
            </a:extLst>
          </p:cNvPr>
          <p:cNvSpPr txBox="1"/>
          <p:nvPr/>
        </p:nvSpPr>
        <p:spPr>
          <a:xfrm>
            <a:off x="178307" y="725475"/>
            <a:ext cx="4036695" cy="8934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Maintain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large </a:t>
            </a:r>
            <a:r>
              <a:rPr sz="1400" spc="-15" dirty="0">
                <a:latin typeface="Arial"/>
                <a:cs typeface="Arial"/>
              </a:rPr>
              <a:t>array </a:t>
            </a:r>
            <a:r>
              <a:rPr sz="1400" spc="-10" dirty="0">
                <a:latin typeface="Arial"/>
                <a:cs typeface="Arial"/>
              </a:rPr>
              <a:t>of bools (e.g.,</a:t>
            </a:r>
            <a:r>
              <a:rPr sz="1400" spc="2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A[0…999])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Presence of </a:t>
            </a:r>
            <a:r>
              <a:rPr sz="1400" spc="-5" dirty="0">
                <a:latin typeface="Arial"/>
                <a:cs typeface="Arial"/>
              </a:rPr>
              <a:t>key k in </a:t>
            </a:r>
            <a:r>
              <a:rPr sz="1400" spc="-10" dirty="0">
                <a:latin typeface="Arial"/>
                <a:cs typeface="Arial"/>
              </a:rPr>
              <a:t>structure means </a:t>
            </a:r>
            <a:r>
              <a:rPr sz="1400" dirty="0">
                <a:latin typeface="Arial"/>
                <a:cs typeface="Arial"/>
              </a:rPr>
              <a:t>A[k]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true.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tabLst>
                <a:tab pos="2155190" algn="l"/>
              </a:tabLst>
            </a:pPr>
            <a:r>
              <a:rPr sz="1000" spc="-5" dirty="0">
                <a:latin typeface="Arial"/>
                <a:cs typeface="Arial"/>
              </a:rPr>
              <a:t>Contents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set:	Representation as array 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bools: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711C46D-CB34-3B48-A72C-5B3562800DE4}"/>
              </a:ext>
            </a:extLst>
          </p:cNvPr>
          <p:cNvSpPr txBox="1"/>
          <p:nvPr/>
        </p:nvSpPr>
        <p:spPr>
          <a:xfrm>
            <a:off x="2307336" y="1780031"/>
            <a:ext cx="1206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A: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81B21987-C0A3-A641-9172-262B4489FC00}"/>
              </a:ext>
            </a:extLst>
          </p:cNvPr>
          <p:cNvSpPr/>
          <p:nvPr/>
        </p:nvSpPr>
        <p:spPr>
          <a:xfrm>
            <a:off x="3161030" y="224523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9ED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15904C2-7BDF-1549-A003-82A5E957DC97}"/>
              </a:ext>
            </a:extLst>
          </p:cNvPr>
          <p:cNvSpPr/>
          <p:nvPr/>
        </p:nvSpPr>
        <p:spPr>
          <a:xfrm>
            <a:off x="3161030" y="224523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48C576D-52BA-3349-83BF-4A5B8850B225}"/>
              </a:ext>
            </a:extLst>
          </p:cNvPr>
          <p:cNvSpPr txBox="1"/>
          <p:nvPr/>
        </p:nvSpPr>
        <p:spPr>
          <a:xfrm>
            <a:off x="2577464" y="1958415"/>
            <a:ext cx="1715135" cy="407162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15"/>
              </a:spcBef>
              <a:tabLst>
                <a:tab pos="195580" algn="l"/>
                <a:tab pos="381000" algn="l"/>
                <a:tab pos="742950" algn="l"/>
                <a:tab pos="933450" algn="l"/>
                <a:tab pos="1299210" algn="l"/>
              </a:tabLst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lang="en-US" sz="800" spc="-5" dirty="0">
                <a:latin typeface="Arial"/>
                <a:cs typeface="Arial"/>
              </a:rPr>
              <a:t>    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lang="en-US" sz="800" spc="-5" dirty="0">
                <a:latin typeface="Arial"/>
                <a:cs typeface="Arial"/>
              </a:rPr>
              <a:t>     </a:t>
            </a:r>
            <a:r>
              <a:rPr sz="800" spc="-5" dirty="0">
                <a:latin typeface="Arial"/>
                <a:cs typeface="Arial"/>
              </a:rPr>
              <a:t>2 </a:t>
            </a:r>
            <a:r>
              <a:rPr lang="en-US" sz="800" spc="-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  3</a:t>
            </a:r>
            <a:r>
              <a:rPr lang="en-US" sz="800" spc="-5" dirty="0">
                <a:latin typeface="Arial"/>
                <a:cs typeface="Arial"/>
              </a:rPr>
              <a:t>     </a:t>
            </a:r>
            <a:r>
              <a:rPr sz="800" spc="-5" dirty="0">
                <a:latin typeface="Arial"/>
                <a:cs typeface="Arial"/>
              </a:rPr>
              <a:t>4</a:t>
            </a:r>
            <a:r>
              <a:rPr lang="en-US" sz="800" spc="-5" dirty="0">
                <a:latin typeface="Arial"/>
                <a:cs typeface="Arial"/>
              </a:rPr>
              <a:t>    </a:t>
            </a:r>
            <a:r>
              <a:rPr sz="800" spc="-5" dirty="0">
                <a:latin typeface="Arial"/>
                <a:cs typeface="Arial"/>
              </a:rPr>
              <a:t>5</a:t>
            </a:r>
            <a:r>
              <a:rPr lang="en-US" sz="800" spc="-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lang="en-US"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</a:t>
            </a:r>
            <a:r>
              <a:rPr lang="en-US" sz="800" spc="-5" dirty="0">
                <a:latin typeface="Arial"/>
                <a:cs typeface="Arial"/>
              </a:rPr>
              <a:t>     </a:t>
            </a:r>
            <a:r>
              <a:rPr sz="800" spc="-5" dirty="0">
                <a:latin typeface="Arial"/>
                <a:cs typeface="Arial"/>
              </a:rPr>
              <a:t>7 </a:t>
            </a:r>
            <a:r>
              <a:rPr lang="en-US" sz="800" spc="-5" dirty="0">
                <a:latin typeface="Arial"/>
                <a:cs typeface="Arial"/>
              </a:rPr>
              <a:t>    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lang="en-US" sz="800" spc="-5" dirty="0">
                <a:latin typeface="Arial"/>
                <a:cs typeface="Arial"/>
              </a:rPr>
              <a:t>    </a:t>
            </a:r>
            <a:r>
              <a:rPr sz="800" spc="-5" dirty="0"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  <a:p>
            <a:pPr marL="67945" algn="ctr">
              <a:lnSpc>
                <a:spcPct val="100000"/>
              </a:lnSpc>
              <a:spcBef>
                <a:spcPts val="540"/>
              </a:spcBef>
            </a:pPr>
            <a:r>
              <a:rPr sz="100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true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4F40CB4-3DA3-7A46-B5F1-1C11BC174B0F}"/>
              </a:ext>
            </a:extLst>
          </p:cNvPr>
          <p:cNvSpPr/>
          <p:nvPr/>
        </p:nvSpPr>
        <p:spPr>
          <a:xfrm>
            <a:off x="3250692" y="1790318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0168DBC-7040-4248-8C1B-D9F1EF20A57C}"/>
              </a:ext>
            </a:extLst>
          </p:cNvPr>
          <p:cNvSpPr/>
          <p:nvPr/>
        </p:nvSpPr>
        <p:spPr>
          <a:xfrm>
            <a:off x="3621277" y="1790318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3" y="190500"/>
                </a:lnTo>
                <a:lnTo>
                  <a:pt x="185293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7B9142EE-477E-AF49-99B9-420013B20024}"/>
              </a:ext>
            </a:extLst>
          </p:cNvPr>
          <p:cNvSpPr/>
          <p:nvPr/>
        </p:nvSpPr>
        <p:spPr>
          <a:xfrm>
            <a:off x="3806570" y="1790318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8C27199-4BD1-0C43-B8C4-90C68991DF67}"/>
              </a:ext>
            </a:extLst>
          </p:cNvPr>
          <p:cNvSpPr/>
          <p:nvPr/>
        </p:nvSpPr>
        <p:spPr>
          <a:xfrm>
            <a:off x="4177156" y="179031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>
            <a:extLst>
              <a:ext uri="{FF2B5EF4-FFF2-40B4-BE49-F238E27FC236}">
                <a16:creationId xmlns:a16="http://schemas.microsoft.com/office/drawing/2014/main" id="{522FE832-75D1-E043-BFB6-9FFE0352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66973"/>
              </p:ext>
            </p:extLst>
          </p:nvPr>
        </p:nvGraphicFramePr>
        <p:xfrm>
          <a:off x="2503169" y="1783968"/>
          <a:ext cx="1859276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>
            <a:extLst>
              <a:ext uri="{FF2B5EF4-FFF2-40B4-BE49-F238E27FC236}">
                <a16:creationId xmlns:a16="http://schemas.microsoft.com/office/drawing/2014/main" id="{58A713D0-92F7-5045-9696-82EE41261EE8}"/>
              </a:ext>
            </a:extLst>
          </p:cNvPr>
          <p:cNvSpPr/>
          <p:nvPr/>
        </p:nvSpPr>
        <p:spPr>
          <a:xfrm>
            <a:off x="1270" y="0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344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4">
            <a:extLst>
              <a:ext uri="{FF2B5EF4-FFF2-40B4-BE49-F238E27FC236}">
                <a16:creationId xmlns:a16="http://schemas.microsoft.com/office/drawing/2014/main" id="{8D4E427A-1C05-9B41-90F7-5CFD527696F8}"/>
              </a:ext>
            </a:extLst>
          </p:cNvPr>
          <p:cNvSpPr/>
          <p:nvPr/>
        </p:nvSpPr>
        <p:spPr>
          <a:xfrm>
            <a:off x="-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D0B8DBF3-1B11-3E45-8D00-C7EBA967D936}"/>
              </a:ext>
            </a:extLst>
          </p:cNvPr>
          <p:cNvSpPr/>
          <p:nvPr/>
        </p:nvSpPr>
        <p:spPr>
          <a:xfrm>
            <a:off x="-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6">
            <a:extLst>
              <a:ext uri="{FF2B5EF4-FFF2-40B4-BE49-F238E27FC236}">
                <a16:creationId xmlns:a16="http://schemas.microsoft.com/office/drawing/2014/main" id="{4221CEF9-0021-3342-A4F5-530352726244}"/>
              </a:ext>
            </a:extLst>
          </p:cNvPr>
          <p:cNvSpPr txBox="1"/>
          <p:nvPr/>
        </p:nvSpPr>
        <p:spPr>
          <a:xfrm>
            <a:off x="12192" y="13666"/>
            <a:ext cx="4546600" cy="5556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Using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“Direct Access”</a:t>
            </a:r>
            <a:r>
              <a:rPr sz="1800" b="1" spc="-6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37">
            <a:extLst>
              <a:ext uri="{FF2B5EF4-FFF2-40B4-BE49-F238E27FC236}">
                <a16:creationId xmlns:a16="http://schemas.microsoft.com/office/drawing/2014/main" id="{ABABAA42-1729-1B42-BCBB-D8443843D1E7}"/>
              </a:ext>
            </a:extLst>
          </p:cNvPr>
          <p:cNvSpPr txBox="1"/>
          <p:nvPr/>
        </p:nvSpPr>
        <p:spPr>
          <a:xfrm>
            <a:off x="177037" y="2373554"/>
            <a:ext cx="3928110" cy="977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Insert, </a:t>
            </a:r>
            <a:r>
              <a:rPr sz="1400" spc="-10" dirty="0">
                <a:latin typeface="Arial"/>
                <a:cs typeface="Arial"/>
              </a:rPr>
              <a:t>remove,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find all </a:t>
            </a:r>
            <a:r>
              <a:rPr sz="1400" spc="-15" dirty="0">
                <a:latin typeface="Arial"/>
                <a:cs typeface="Arial"/>
              </a:rPr>
              <a:t>run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5" dirty="0">
                <a:latin typeface="Arial"/>
                <a:cs typeface="Arial"/>
              </a:rPr>
              <a:t>O(1)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time!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But </a:t>
            </a:r>
            <a:r>
              <a:rPr sz="1400" spc="-20" dirty="0">
                <a:latin typeface="Arial"/>
                <a:cs typeface="Arial"/>
              </a:rPr>
              <a:t>what </a:t>
            </a:r>
            <a:r>
              <a:rPr sz="1400" spc="-15" dirty="0">
                <a:latin typeface="Arial"/>
                <a:cs typeface="Arial"/>
              </a:rPr>
              <a:t>are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drawbacks </a:t>
            </a:r>
            <a:r>
              <a:rPr sz="1400" spc="-10" dirty="0">
                <a:latin typeface="Arial"/>
                <a:cs typeface="Arial"/>
              </a:rPr>
              <a:t>of this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approach?</a:t>
            </a:r>
            <a:endParaRPr sz="140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372745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Space!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(and therefore also initialization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time)</a:t>
            </a:r>
            <a:endParaRPr sz="1200">
              <a:latin typeface="Arial"/>
              <a:cs typeface="Arial"/>
            </a:endParaRPr>
          </a:p>
          <a:p>
            <a:pPr marL="372110" lvl="1" indent="-143510">
              <a:lnSpc>
                <a:spcPct val="100000"/>
              </a:lnSpc>
              <a:spcBef>
                <a:spcPts val="285"/>
              </a:spcBef>
              <a:buChar char="–"/>
              <a:tabLst>
                <a:tab pos="372745" algn="l"/>
              </a:tabLst>
            </a:pPr>
            <a:r>
              <a:rPr sz="1200" spc="-5" dirty="0">
                <a:latin typeface="Arial"/>
                <a:cs typeface="Arial"/>
              </a:rPr>
              <a:t>How would </a:t>
            </a:r>
            <a:r>
              <a:rPr sz="1200" spc="-15" dirty="0">
                <a:latin typeface="Arial"/>
                <a:cs typeface="Arial"/>
              </a:rPr>
              <a:t>we </a:t>
            </a:r>
            <a:r>
              <a:rPr sz="1200" dirty="0">
                <a:latin typeface="Arial"/>
                <a:cs typeface="Arial"/>
              </a:rPr>
              <a:t>represent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set of doubles </a:t>
            </a:r>
            <a:r>
              <a:rPr sz="1200" spc="-5" dirty="0">
                <a:latin typeface="Arial"/>
                <a:cs typeface="Arial"/>
              </a:rPr>
              <a:t>or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strings?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38">
            <a:extLst>
              <a:ext uri="{FF2B5EF4-FFF2-40B4-BE49-F238E27FC236}">
                <a16:creationId xmlns:a16="http://schemas.microsoft.com/office/drawing/2014/main" id="{385FC2BC-6045-4C41-AF1C-CA28021CEDF8}"/>
              </a:ext>
            </a:extLst>
          </p:cNvPr>
          <p:cNvSpPr/>
          <p:nvPr/>
        </p:nvSpPr>
        <p:spPr>
          <a:xfrm>
            <a:off x="698500" y="17335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9">
            <a:extLst>
              <a:ext uri="{FF2B5EF4-FFF2-40B4-BE49-F238E27FC236}">
                <a16:creationId xmlns:a16="http://schemas.microsoft.com/office/drawing/2014/main" id="{79F95DAA-49E6-EA48-8072-E3BEEE076DDE}"/>
              </a:ext>
            </a:extLst>
          </p:cNvPr>
          <p:cNvSpPr/>
          <p:nvPr/>
        </p:nvSpPr>
        <p:spPr>
          <a:xfrm>
            <a:off x="698500" y="17335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0">
            <a:extLst>
              <a:ext uri="{FF2B5EF4-FFF2-40B4-BE49-F238E27FC236}">
                <a16:creationId xmlns:a16="http://schemas.microsoft.com/office/drawing/2014/main" id="{A073AB66-BDB0-A241-B0AA-EE1A1CD5DD4C}"/>
              </a:ext>
            </a:extLst>
          </p:cNvPr>
          <p:cNvSpPr txBox="1"/>
          <p:nvPr/>
        </p:nvSpPr>
        <p:spPr>
          <a:xfrm>
            <a:off x="760729" y="1743584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41">
            <a:extLst>
              <a:ext uri="{FF2B5EF4-FFF2-40B4-BE49-F238E27FC236}">
                <a16:creationId xmlns:a16="http://schemas.microsoft.com/office/drawing/2014/main" id="{22286C68-A492-8344-879C-A6D9AE068891}"/>
              </a:ext>
            </a:extLst>
          </p:cNvPr>
          <p:cNvSpPr/>
          <p:nvPr/>
        </p:nvSpPr>
        <p:spPr>
          <a:xfrm>
            <a:off x="1159510" y="20078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2">
            <a:extLst>
              <a:ext uri="{FF2B5EF4-FFF2-40B4-BE49-F238E27FC236}">
                <a16:creationId xmlns:a16="http://schemas.microsoft.com/office/drawing/2014/main" id="{E62291A7-A06C-ED48-BF03-70219E287691}"/>
              </a:ext>
            </a:extLst>
          </p:cNvPr>
          <p:cNvSpPr/>
          <p:nvPr/>
        </p:nvSpPr>
        <p:spPr>
          <a:xfrm>
            <a:off x="1159510" y="20078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3">
            <a:extLst>
              <a:ext uri="{FF2B5EF4-FFF2-40B4-BE49-F238E27FC236}">
                <a16:creationId xmlns:a16="http://schemas.microsoft.com/office/drawing/2014/main" id="{74C0F54C-5BA7-A143-94B5-D727B27E27F7}"/>
              </a:ext>
            </a:extLst>
          </p:cNvPr>
          <p:cNvSpPr txBox="1"/>
          <p:nvPr/>
        </p:nvSpPr>
        <p:spPr>
          <a:xfrm>
            <a:off x="1221866" y="2017903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44">
            <a:extLst>
              <a:ext uri="{FF2B5EF4-FFF2-40B4-BE49-F238E27FC236}">
                <a16:creationId xmlns:a16="http://schemas.microsoft.com/office/drawing/2014/main" id="{4BEEB24A-868B-E243-AB1D-25E06B826430}"/>
              </a:ext>
            </a:extLst>
          </p:cNvPr>
          <p:cNvSpPr/>
          <p:nvPr/>
        </p:nvSpPr>
        <p:spPr>
          <a:xfrm>
            <a:off x="793750" y="206502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5">
            <a:extLst>
              <a:ext uri="{FF2B5EF4-FFF2-40B4-BE49-F238E27FC236}">
                <a16:creationId xmlns:a16="http://schemas.microsoft.com/office/drawing/2014/main" id="{41F7FF8A-1DE5-834C-88B6-24D7D57BE520}"/>
              </a:ext>
            </a:extLst>
          </p:cNvPr>
          <p:cNvSpPr/>
          <p:nvPr/>
        </p:nvSpPr>
        <p:spPr>
          <a:xfrm>
            <a:off x="793750" y="206502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6">
            <a:extLst>
              <a:ext uri="{FF2B5EF4-FFF2-40B4-BE49-F238E27FC236}">
                <a16:creationId xmlns:a16="http://schemas.microsoft.com/office/drawing/2014/main" id="{7AA1B179-5914-1C46-A258-7E8BCCED2673}"/>
              </a:ext>
            </a:extLst>
          </p:cNvPr>
          <p:cNvSpPr txBox="1"/>
          <p:nvPr/>
        </p:nvSpPr>
        <p:spPr>
          <a:xfrm>
            <a:off x="855853" y="2075180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47">
            <a:extLst>
              <a:ext uri="{FF2B5EF4-FFF2-40B4-BE49-F238E27FC236}">
                <a16:creationId xmlns:a16="http://schemas.microsoft.com/office/drawing/2014/main" id="{07C2EC97-3C7F-B443-AA0F-F4F90628004A}"/>
              </a:ext>
            </a:extLst>
          </p:cNvPr>
          <p:cNvSpPr/>
          <p:nvPr/>
        </p:nvSpPr>
        <p:spPr>
          <a:xfrm>
            <a:off x="1441450" y="179260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8">
            <a:extLst>
              <a:ext uri="{FF2B5EF4-FFF2-40B4-BE49-F238E27FC236}">
                <a16:creationId xmlns:a16="http://schemas.microsoft.com/office/drawing/2014/main" id="{AC9D5316-4F50-D546-BBE7-C909A32505A1}"/>
              </a:ext>
            </a:extLst>
          </p:cNvPr>
          <p:cNvSpPr/>
          <p:nvPr/>
        </p:nvSpPr>
        <p:spPr>
          <a:xfrm>
            <a:off x="1441450" y="179260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9">
            <a:extLst>
              <a:ext uri="{FF2B5EF4-FFF2-40B4-BE49-F238E27FC236}">
                <a16:creationId xmlns:a16="http://schemas.microsoft.com/office/drawing/2014/main" id="{87115FAD-891D-B34E-AE24-34ECDC31C528}"/>
              </a:ext>
            </a:extLst>
          </p:cNvPr>
          <p:cNvSpPr txBox="1"/>
          <p:nvPr/>
        </p:nvSpPr>
        <p:spPr>
          <a:xfrm>
            <a:off x="1503807" y="1802638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50">
            <a:extLst>
              <a:ext uri="{FF2B5EF4-FFF2-40B4-BE49-F238E27FC236}">
                <a16:creationId xmlns:a16="http://schemas.microsoft.com/office/drawing/2014/main" id="{490D1F78-F4A3-4A49-B570-584898537BB4}"/>
              </a:ext>
            </a:extLst>
          </p:cNvPr>
          <p:cNvSpPr/>
          <p:nvPr/>
        </p:nvSpPr>
        <p:spPr>
          <a:xfrm>
            <a:off x="1060450" y="169354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1">
            <a:extLst>
              <a:ext uri="{FF2B5EF4-FFF2-40B4-BE49-F238E27FC236}">
                <a16:creationId xmlns:a16="http://schemas.microsoft.com/office/drawing/2014/main" id="{9B5477AD-BBD7-514A-8F66-F2C45B121938}"/>
              </a:ext>
            </a:extLst>
          </p:cNvPr>
          <p:cNvSpPr/>
          <p:nvPr/>
        </p:nvSpPr>
        <p:spPr>
          <a:xfrm>
            <a:off x="1060450" y="169354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2">
            <a:extLst>
              <a:ext uri="{FF2B5EF4-FFF2-40B4-BE49-F238E27FC236}">
                <a16:creationId xmlns:a16="http://schemas.microsoft.com/office/drawing/2014/main" id="{0F2F9612-149B-E14E-B6E4-D61696010777}"/>
              </a:ext>
            </a:extLst>
          </p:cNvPr>
          <p:cNvSpPr txBox="1"/>
          <p:nvPr/>
        </p:nvSpPr>
        <p:spPr>
          <a:xfrm>
            <a:off x="1122807" y="1703578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53">
            <a:extLst>
              <a:ext uri="{FF2B5EF4-FFF2-40B4-BE49-F238E27FC236}">
                <a16:creationId xmlns:a16="http://schemas.microsoft.com/office/drawing/2014/main" id="{3C365510-A90F-C24A-9E3D-97E26BEDCB0F}"/>
              </a:ext>
            </a:extLst>
          </p:cNvPr>
          <p:cNvSpPr txBox="1"/>
          <p:nvPr/>
        </p:nvSpPr>
        <p:spPr>
          <a:xfrm>
            <a:off x="177037" y="726999"/>
            <a:ext cx="4036695" cy="8934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15" dirty="0">
                <a:latin typeface="Arial"/>
                <a:cs typeface="Arial"/>
              </a:rPr>
              <a:t>Maintain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large </a:t>
            </a:r>
            <a:r>
              <a:rPr sz="1400" spc="-15" dirty="0">
                <a:latin typeface="Arial"/>
                <a:cs typeface="Arial"/>
              </a:rPr>
              <a:t>array </a:t>
            </a:r>
            <a:r>
              <a:rPr sz="1400" spc="-10" dirty="0">
                <a:latin typeface="Arial"/>
                <a:cs typeface="Arial"/>
              </a:rPr>
              <a:t>of bools (e.g.,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A[0…999])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Presence of </a:t>
            </a:r>
            <a:r>
              <a:rPr sz="1400" spc="-5" dirty="0">
                <a:latin typeface="Arial"/>
                <a:cs typeface="Arial"/>
              </a:rPr>
              <a:t>key k in </a:t>
            </a:r>
            <a:r>
              <a:rPr sz="1400" spc="-10" dirty="0">
                <a:latin typeface="Arial"/>
                <a:cs typeface="Arial"/>
              </a:rPr>
              <a:t>structure means </a:t>
            </a:r>
            <a:r>
              <a:rPr sz="1400" dirty="0">
                <a:latin typeface="Arial"/>
                <a:cs typeface="Arial"/>
              </a:rPr>
              <a:t>A[k]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true.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tabLst>
                <a:tab pos="2155190" algn="l"/>
              </a:tabLst>
            </a:pPr>
            <a:r>
              <a:rPr sz="1000" spc="-5" dirty="0">
                <a:latin typeface="Arial"/>
                <a:cs typeface="Arial"/>
              </a:rPr>
              <a:t>Contents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set:	Representation as array 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bools: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54">
            <a:extLst>
              <a:ext uri="{FF2B5EF4-FFF2-40B4-BE49-F238E27FC236}">
                <a16:creationId xmlns:a16="http://schemas.microsoft.com/office/drawing/2014/main" id="{F38953CA-7495-E54F-850B-9A2B49555C03}"/>
              </a:ext>
            </a:extLst>
          </p:cNvPr>
          <p:cNvSpPr/>
          <p:nvPr/>
        </p:nvSpPr>
        <p:spPr>
          <a:xfrm>
            <a:off x="3249422" y="1790701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5">
            <a:extLst>
              <a:ext uri="{FF2B5EF4-FFF2-40B4-BE49-F238E27FC236}">
                <a16:creationId xmlns:a16="http://schemas.microsoft.com/office/drawing/2014/main" id="{86680805-4DA6-7644-A99B-BA6BED2CAC07}"/>
              </a:ext>
            </a:extLst>
          </p:cNvPr>
          <p:cNvSpPr/>
          <p:nvPr/>
        </p:nvSpPr>
        <p:spPr>
          <a:xfrm>
            <a:off x="3620007" y="1790701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3" y="190500"/>
                </a:lnTo>
                <a:lnTo>
                  <a:pt x="185293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6">
            <a:extLst>
              <a:ext uri="{FF2B5EF4-FFF2-40B4-BE49-F238E27FC236}">
                <a16:creationId xmlns:a16="http://schemas.microsoft.com/office/drawing/2014/main" id="{E560DA36-E792-7D49-9415-64D1EB9591DE}"/>
              </a:ext>
            </a:extLst>
          </p:cNvPr>
          <p:cNvSpPr/>
          <p:nvPr/>
        </p:nvSpPr>
        <p:spPr>
          <a:xfrm>
            <a:off x="3805300" y="1790701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7">
            <a:extLst>
              <a:ext uri="{FF2B5EF4-FFF2-40B4-BE49-F238E27FC236}">
                <a16:creationId xmlns:a16="http://schemas.microsoft.com/office/drawing/2014/main" id="{D4B9071B-52C3-CF45-9931-462E48D7D38F}"/>
              </a:ext>
            </a:extLst>
          </p:cNvPr>
          <p:cNvSpPr/>
          <p:nvPr/>
        </p:nvSpPr>
        <p:spPr>
          <a:xfrm>
            <a:off x="4175886" y="179070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58">
            <a:extLst>
              <a:ext uri="{FF2B5EF4-FFF2-40B4-BE49-F238E27FC236}">
                <a16:creationId xmlns:a16="http://schemas.microsoft.com/office/drawing/2014/main" id="{279A874B-2068-BA4F-9B79-468C918D0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923"/>
              </p:ext>
            </p:extLst>
          </p:nvPr>
        </p:nvGraphicFramePr>
        <p:xfrm>
          <a:off x="2501899" y="1784351"/>
          <a:ext cx="1859276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59">
            <a:extLst>
              <a:ext uri="{FF2B5EF4-FFF2-40B4-BE49-F238E27FC236}">
                <a16:creationId xmlns:a16="http://schemas.microsoft.com/office/drawing/2014/main" id="{3CE66878-40A0-644F-A147-D9F7C23C3FD4}"/>
              </a:ext>
            </a:extLst>
          </p:cNvPr>
          <p:cNvSpPr txBox="1"/>
          <p:nvPr/>
        </p:nvSpPr>
        <p:spPr>
          <a:xfrm>
            <a:off x="2306066" y="1781684"/>
            <a:ext cx="1206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A: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60">
            <a:extLst>
              <a:ext uri="{FF2B5EF4-FFF2-40B4-BE49-F238E27FC236}">
                <a16:creationId xmlns:a16="http://schemas.microsoft.com/office/drawing/2014/main" id="{AE2563EB-5CF2-F64C-A37F-787550F1C028}"/>
              </a:ext>
            </a:extLst>
          </p:cNvPr>
          <p:cNvSpPr/>
          <p:nvPr/>
        </p:nvSpPr>
        <p:spPr>
          <a:xfrm>
            <a:off x="3159760" y="224561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49"/>
                </a:moveTo>
                <a:lnTo>
                  <a:pt x="95250" y="95249"/>
                </a:lnTo>
                <a:lnTo>
                  <a:pt x="95250" y="0"/>
                </a:lnTo>
                <a:lnTo>
                  <a:pt x="0" y="0"/>
                </a:lnTo>
                <a:lnTo>
                  <a:pt x="0" y="95249"/>
                </a:lnTo>
                <a:close/>
              </a:path>
            </a:pathLst>
          </a:custGeom>
          <a:solidFill>
            <a:srgbClr val="9ED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61">
            <a:extLst>
              <a:ext uri="{FF2B5EF4-FFF2-40B4-BE49-F238E27FC236}">
                <a16:creationId xmlns:a16="http://schemas.microsoft.com/office/drawing/2014/main" id="{C651C22E-4C74-F344-82BB-1A9DE18E24E6}"/>
              </a:ext>
            </a:extLst>
          </p:cNvPr>
          <p:cNvSpPr/>
          <p:nvPr/>
        </p:nvSpPr>
        <p:spPr>
          <a:xfrm>
            <a:off x="3159760" y="224561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49"/>
                </a:moveTo>
                <a:lnTo>
                  <a:pt x="95250" y="95249"/>
                </a:lnTo>
                <a:lnTo>
                  <a:pt x="95250" y="0"/>
                </a:lnTo>
                <a:lnTo>
                  <a:pt x="0" y="0"/>
                </a:lnTo>
                <a:lnTo>
                  <a:pt x="0" y="9524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2">
            <a:extLst>
              <a:ext uri="{FF2B5EF4-FFF2-40B4-BE49-F238E27FC236}">
                <a16:creationId xmlns:a16="http://schemas.microsoft.com/office/drawing/2014/main" id="{9A830F03-9C6A-6144-B253-566A25D60757}"/>
              </a:ext>
            </a:extLst>
          </p:cNvPr>
          <p:cNvSpPr txBox="1"/>
          <p:nvPr/>
        </p:nvSpPr>
        <p:spPr>
          <a:xfrm>
            <a:off x="2576194" y="1960621"/>
            <a:ext cx="1715135" cy="4210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15"/>
              </a:spcBef>
              <a:tabLst>
                <a:tab pos="195580" algn="l"/>
                <a:tab pos="381000" algn="l"/>
                <a:tab pos="742950" algn="l"/>
                <a:tab pos="933450" algn="l"/>
                <a:tab pos="1299210" algn="l"/>
              </a:tabLst>
            </a:pPr>
            <a:r>
              <a:rPr lang="en-US" sz="800" spc="-5" dirty="0">
                <a:latin typeface="Arial"/>
                <a:cs typeface="Arial"/>
              </a:rPr>
              <a:t>0    1     2    3     4    5  </a:t>
            </a:r>
            <a:r>
              <a:rPr lang="en-US" sz="800" spc="65" dirty="0">
                <a:latin typeface="Arial"/>
                <a:cs typeface="Arial"/>
              </a:rPr>
              <a:t>  </a:t>
            </a:r>
            <a:r>
              <a:rPr lang="en-US" sz="800" spc="-5" dirty="0">
                <a:latin typeface="Arial"/>
                <a:cs typeface="Arial"/>
              </a:rPr>
              <a:t>6     7     8    9</a:t>
            </a:r>
            <a:endParaRPr lang="en-US" sz="800" dirty="0">
              <a:latin typeface="Arial"/>
              <a:cs typeface="Arial"/>
            </a:endParaRPr>
          </a:p>
          <a:p>
            <a:pPr marL="67945" algn="ctr">
              <a:lnSpc>
                <a:spcPct val="100000"/>
              </a:lnSpc>
              <a:spcBef>
                <a:spcPts val="540"/>
              </a:spcBef>
            </a:pPr>
            <a:r>
              <a:rPr sz="100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true</a:t>
            </a:r>
          </a:p>
        </p:txBody>
      </p:sp>
      <p:sp>
        <p:nvSpPr>
          <p:cNvPr id="32" name="object 63">
            <a:extLst>
              <a:ext uri="{FF2B5EF4-FFF2-40B4-BE49-F238E27FC236}">
                <a16:creationId xmlns:a16="http://schemas.microsoft.com/office/drawing/2014/main" id="{56D8B4C1-6A45-8A4C-AD29-95B63470490A}"/>
              </a:ext>
            </a:extLst>
          </p:cNvPr>
          <p:cNvSpPr/>
          <p:nvPr/>
        </p:nvSpPr>
        <p:spPr>
          <a:xfrm>
            <a:off x="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00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56A9BD-707D-A647-91E5-E34076A2E11E}"/>
              </a:ext>
            </a:extLst>
          </p:cNvPr>
          <p:cNvSpPr/>
          <p:nvPr/>
        </p:nvSpPr>
        <p:spPr>
          <a:xfrm>
            <a:off x="635" y="-381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3AC7C0D-38CC-6448-9A84-64F5D24F9757}"/>
              </a:ext>
            </a:extLst>
          </p:cNvPr>
          <p:cNvSpPr/>
          <p:nvPr/>
        </p:nvSpPr>
        <p:spPr>
          <a:xfrm>
            <a:off x="635" y="-381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A43FEC3-D039-6B4B-B5AE-0318C757A5D1}"/>
              </a:ext>
            </a:extLst>
          </p:cNvPr>
          <p:cNvSpPr txBox="1"/>
          <p:nvPr/>
        </p:nvSpPr>
        <p:spPr>
          <a:xfrm>
            <a:off x="13462" y="12192"/>
            <a:ext cx="4546600" cy="5568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Hash</a:t>
            </a:r>
            <a:r>
              <a:rPr sz="1800" b="1" spc="-2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F097EB5-C903-6A46-9AA9-A7E1C1DDA5A8}"/>
              </a:ext>
            </a:extLst>
          </p:cNvPr>
          <p:cNvSpPr txBox="1"/>
          <p:nvPr/>
        </p:nvSpPr>
        <p:spPr>
          <a:xfrm>
            <a:off x="945895" y="2360040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Arial"/>
                <a:cs typeface="Arial"/>
              </a:rPr>
              <a:t>87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3BABBEF-06A5-9142-8EB0-1524C6A23D28}"/>
              </a:ext>
            </a:extLst>
          </p:cNvPr>
          <p:cNvSpPr/>
          <p:nvPr/>
        </p:nvSpPr>
        <p:spPr>
          <a:xfrm>
            <a:off x="2578988" y="2457195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3" y="190500"/>
                </a:lnTo>
                <a:lnTo>
                  <a:pt x="185293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4B7DF96-1D9F-A849-828C-9AF9F5D47A08}"/>
              </a:ext>
            </a:extLst>
          </p:cNvPr>
          <p:cNvSpPr txBox="1"/>
          <p:nvPr/>
        </p:nvSpPr>
        <p:spPr>
          <a:xfrm>
            <a:off x="178307" y="725475"/>
            <a:ext cx="3988435" cy="1560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Store elements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an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Key </a:t>
            </a:r>
            <a:r>
              <a:rPr sz="1400" spc="-5" dirty="0">
                <a:latin typeface="Arial"/>
                <a:cs typeface="Arial"/>
              </a:rPr>
              <a:t>k </a:t>
            </a:r>
            <a:r>
              <a:rPr sz="1400" spc="-10" dirty="0">
                <a:latin typeface="Arial"/>
                <a:cs typeface="Arial"/>
              </a:rPr>
              <a:t>stored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position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h(k)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h() is known as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5" dirty="0">
                <a:latin typeface="Arial"/>
                <a:cs typeface="Arial"/>
              </a:rPr>
              <a:t>“hash </a:t>
            </a:r>
            <a:r>
              <a:rPr sz="1400" spc="-10" dirty="0">
                <a:latin typeface="Arial"/>
                <a:cs typeface="Arial"/>
              </a:rPr>
              <a:t>function” </a:t>
            </a:r>
            <a:r>
              <a:rPr sz="1400" spc="-5" dirty="0">
                <a:latin typeface="Arial"/>
                <a:cs typeface="Arial"/>
              </a:rPr>
              <a:t>– it </a:t>
            </a:r>
            <a:r>
              <a:rPr sz="1400" spc="-10" dirty="0">
                <a:latin typeface="Arial"/>
                <a:cs typeface="Arial"/>
              </a:rPr>
              <a:t>maps </a:t>
            </a:r>
            <a:r>
              <a:rPr sz="1400" spc="-15" dirty="0">
                <a:latin typeface="Arial"/>
                <a:cs typeface="Arial"/>
              </a:rPr>
              <a:t>keys  </a:t>
            </a:r>
            <a:r>
              <a:rPr sz="1400" spc="-20" dirty="0">
                <a:latin typeface="Arial"/>
                <a:cs typeface="Arial"/>
              </a:rPr>
              <a:t>down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range </a:t>
            </a:r>
            <a:r>
              <a:rPr sz="1400" spc="-10" dirty="0">
                <a:latin typeface="Arial"/>
                <a:cs typeface="Arial"/>
              </a:rPr>
              <a:t>of indices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5" dirty="0">
                <a:latin typeface="Arial"/>
                <a:cs typeface="Arial"/>
              </a:rPr>
              <a:t>our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Example: </a:t>
            </a:r>
            <a:r>
              <a:rPr sz="1400" spc="-5" dirty="0">
                <a:latin typeface="Arial"/>
                <a:cs typeface="Arial"/>
              </a:rPr>
              <a:t>h(k) = </a:t>
            </a:r>
            <a:r>
              <a:rPr sz="1400" spc="-15" dirty="0">
                <a:latin typeface="Arial"/>
                <a:cs typeface="Arial"/>
              </a:rPr>
              <a:t>(2971k </a:t>
            </a:r>
            <a:r>
              <a:rPr sz="1400" spc="-5" dirty="0">
                <a:latin typeface="Arial"/>
                <a:cs typeface="Arial"/>
              </a:rPr>
              <a:t>+ </a:t>
            </a:r>
            <a:r>
              <a:rPr sz="1400" spc="-15" dirty="0">
                <a:latin typeface="Arial"/>
                <a:cs typeface="Arial"/>
              </a:rPr>
              <a:t>101923) </a:t>
            </a:r>
            <a:r>
              <a:rPr sz="1400" spc="-10" dirty="0">
                <a:latin typeface="Arial"/>
                <a:cs typeface="Arial"/>
              </a:rPr>
              <a:t>%</a:t>
            </a:r>
            <a:r>
              <a:rPr sz="1400" spc="2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10.</a:t>
            </a:r>
            <a:endParaRPr sz="1400">
              <a:latin typeface="Arial"/>
              <a:cs typeface="Arial"/>
            </a:endParaRPr>
          </a:p>
          <a:p>
            <a:pPr marL="396875">
              <a:lnSpc>
                <a:spcPct val="100000"/>
              </a:lnSpc>
              <a:spcBef>
                <a:spcPts val="1135"/>
              </a:spcBef>
              <a:tabLst>
                <a:tab pos="2780030" algn="l"/>
              </a:tabLst>
            </a:pPr>
            <a:r>
              <a:rPr sz="1000" spc="-5" dirty="0">
                <a:latin typeface="Arial"/>
                <a:cs typeface="Arial"/>
              </a:rPr>
              <a:t>Contents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set:	</a:t>
            </a:r>
            <a:r>
              <a:rPr sz="1000" spc="-10" dirty="0">
                <a:latin typeface="Arial"/>
                <a:cs typeface="Arial"/>
              </a:rPr>
              <a:t>Hash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table: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FE7C576-30FD-3443-AD83-385FA70199AC}"/>
              </a:ext>
            </a:extLst>
          </p:cNvPr>
          <p:cNvSpPr/>
          <p:nvPr/>
        </p:nvSpPr>
        <p:spPr>
          <a:xfrm>
            <a:off x="3876167" y="2457195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001D7BA-C6F7-9F4D-B9BC-036621768FBE}"/>
              </a:ext>
            </a:extLst>
          </p:cNvPr>
          <p:cNvSpPr/>
          <p:nvPr/>
        </p:nvSpPr>
        <p:spPr>
          <a:xfrm>
            <a:off x="4061460" y="245719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07C23F7-768B-6342-A19E-85295D3CD0C7}"/>
              </a:ext>
            </a:extLst>
          </p:cNvPr>
          <p:cNvSpPr txBox="1"/>
          <p:nvPr/>
        </p:nvSpPr>
        <p:spPr>
          <a:xfrm>
            <a:off x="2191512" y="2447289"/>
            <a:ext cx="1206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A: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F270E60-3E8F-FB41-8E35-19393801ADC5}"/>
              </a:ext>
            </a:extLst>
          </p:cNvPr>
          <p:cNvSpPr txBox="1"/>
          <p:nvPr/>
        </p:nvSpPr>
        <p:spPr>
          <a:xfrm>
            <a:off x="2461640" y="2679192"/>
            <a:ext cx="1715135" cy="1346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95580" algn="l"/>
                <a:tab pos="380365" algn="l"/>
                <a:tab pos="742950" algn="l"/>
                <a:tab pos="933450" algn="l"/>
                <a:tab pos="1299210" algn="l"/>
              </a:tabLst>
            </a:pPr>
            <a:r>
              <a:rPr sz="800" spc="-5" dirty="0">
                <a:latin typeface="Arial"/>
                <a:cs typeface="Arial"/>
              </a:rPr>
              <a:t>0	1	2</a:t>
            </a:r>
            <a:r>
              <a:rPr lang="en-US" sz="800" spc="-5" dirty="0">
                <a:latin typeface="Arial"/>
                <a:cs typeface="Arial"/>
              </a:rPr>
              <a:t>   </a:t>
            </a:r>
            <a:r>
              <a:rPr lang="en-US"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	4	5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	7 </a:t>
            </a:r>
            <a:r>
              <a:rPr lang="en-US" sz="800" spc="-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lang="en-US" sz="800" spc="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123C6C3-BDDC-C546-9B69-5CB83FB3C546}"/>
              </a:ext>
            </a:extLst>
          </p:cNvPr>
          <p:cNvSpPr/>
          <p:nvPr/>
        </p:nvSpPr>
        <p:spPr>
          <a:xfrm>
            <a:off x="3367024" y="298297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39DBAC0-36A7-DF41-92E6-A2EBDF5990F7}"/>
              </a:ext>
            </a:extLst>
          </p:cNvPr>
          <p:cNvSpPr txBox="1"/>
          <p:nvPr/>
        </p:nvSpPr>
        <p:spPr>
          <a:xfrm>
            <a:off x="3509771" y="2938907"/>
            <a:ext cx="989330" cy="4102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5875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= </a:t>
            </a:r>
            <a:r>
              <a:rPr sz="1000" spc="-5" dirty="0">
                <a:latin typeface="Arial"/>
                <a:cs typeface="Arial"/>
              </a:rPr>
              <a:t>unoccupied  </a:t>
            </a:r>
            <a:r>
              <a:rPr sz="1000" dirty="0">
                <a:latin typeface="Arial"/>
                <a:cs typeface="Arial"/>
              </a:rPr>
              <a:t>(e.g., </a:t>
            </a:r>
            <a:r>
              <a:rPr sz="1000" spc="-10" dirty="0">
                <a:latin typeface="Arial"/>
                <a:cs typeface="Arial"/>
              </a:rPr>
              <a:t>set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-1)</a:t>
            </a:r>
            <a:endParaRPr sz="1000" dirty="0">
              <a:latin typeface="Arial"/>
              <a:cs typeface="Arial"/>
            </a:endParaRPr>
          </a:p>
          <a:p>
            <a:pPr marR="5080" algn="r">
              <a:lnSpc>
                <a:spcPts val="620"/>
              </a:lnSpc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D0F7A5C-E9E4-F84B-BAC6-6E9667EE25CB}"/>
              </a:ext>
            </a:extLst>
          </p:cNvPr>
          <p:cNvSpPr txBox="1"/>
          <p:nvPr/>
        </p:nvSpPr>
        <p:spPr>
          <a:xfrm>
            <a:off x="646557" y="2660395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8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5605598-86A0-7D43-BE81-A009AEB15484}"/>
              </a:ext>
            </a:extLst>
          </p:cNvPr>
          <p:cNvSpPr txBox="1"/>
          <p:nvPr/>
        </p:nvSpPr>
        <p:spPr>
          <a:xfrm>
            <a:off x="1093342" y="2787776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Arial"/>
                <a:cs typeface="Arial"/>
              </a:rPr>
              <a:t>61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3664686-6A8D-904B-B801-70EDE162C268}"/>
              </a:ext>
            </a:extLst>
          </p:cNvPr>
          <p:cNvSpPr txBox="1"/>
          <p:nvPr/>
        </p:nvSpPr>
        <p:spPr>
          <a:xfrm>
            <a:off x="1384808" y="2485136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Arial"/>
                <a:cs typeface="Arial"/>
              </a:rPr>
              <a:t>99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FBB263E-CEB2-1A4F-B595-E7AE0FE1B7BB}"/>
              </a:ext>
            </a:extLst>
          </p:cNvPr>
          <p:cNvSpPr txBox="1"/>
          <p:nvPr/>
        </p:nvSpPr>
        <p:spPr>
          <a:xfrm>
            <a:off x="452882" y="2361945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CCD2342-883D-5C4B-8EE1-2EEA32700683}"/>
              </a:ext>
            </a:extLst>
          </p:cNvPr>
          <p:cNvSpPr/>
          <p:nvPr/>
        </p:nvSpPr>
        <p:spPr>
          <a:xfrm>
            <a:off x="1378330" y="2811907"/>
            <a:ext cx="1819910" cy="354330"/>
          </a:xfrm>
          <a:custGeom>
            <a:avLst/>
            <a:gdLst/>
            <a:ahLst/>
            <a:cxnLst/>
            <a:rect l="l" t="t" r="r" b="b"/>
            <a:pathLst>
              <a:path w="1819910" h="354329">
                <a:moveTo>
                  <a:pt x="4572" y="160527"/>
                </a:moveTo>
                <a:lnTo>
                  <a:pt x="96393" y="210438"/>
                </a:lnTo>
                <a:lnTo>
                  <a:pt x="145034" y="228853"/>
                </a:lnTo>
                <a:lnTo>
                  <a:pt x="193675" y="246761"/>
                </a:lnTo>
                <a:lnTo>
                  <a:pt x="242697" y="264032"/>
                </a:lnTo>
                <a:lnTo>
                  <a:pt x="292100" y="280415"/>
                </a:lnTo>
                <a:lnTo>
                  <a:pt x="341756" y="295528"/>
                </a:lnTo>
                <a:lnTo>
                  <a:pt x="392049" y="309371"/>
                </a:lnTo>
                <a:lnTo>
                  <a:pt x="442976" y="321690"/>
                </a:lnTo>
                <a:lnTo>
                  <a:pt x="494411" y="332358"/>
                </a:lnTo>
                <a:lnTo>
                  <a:pt x="546607" y="341121"/>
                </a:lnTo>
                <a:lnTo>
                  <a:pt x="599440" y="347852"/>
                </a:lnTo>
                <a:lnTo>
                  <a:pt x="653288" y="352298"/>
                </a:lnTo>
                <a:lnTo>
                  <a:pt x="707898" y="354202"/>
                </a:lnTo>
                <a:lnTo>
                  <a:pt x="735457" y="354202"/>
                </a:lnTo>
                <a:lnTo>
                  <a:pt x="791591" y="352043"/>
                </a:lnTo>
                <a:lnTo>
                  <a:pt x="848741" y="347090"/>
                </a:lnTo>
                <a:lnTo>
                  <a:pt x="890583" y="341502"/>
                </a:lnTo>
                <a:lnTo>
                  <a:pt x="708152" y="341502"/>
                </a:lnTo>
                <a:lnTo>
                  <a:pt x="681101" y="340867"/>
                </a:lnTo>
                <a:lnTo>
                  <a:pt x="627380" y="337692"/>
                </a:lnTo>
                <a:lnTo>
                  <a:pt x="548640" y="328549"/>
                </a:lnTo>
                <a:lnTo>
                  <a:pt x="496951" y="320039"/>
                </a:lnTo>
                <a:lnTo>
                  <a:pt x="445897" y="309371"/>
                </a:lnTo>
                <a:lnTo>
                  <a:pt x="395478" y="297179"/>
                </a:lnTo>
                <a:lnTo>
                  <a:pt x="345567" y="283337"/>
                </a:lnTo>
                <a:lnTo>
                  <a:pt x="296037" y="268350"/>
                </a:lnTo>
                <a:lnTo>
                  <a:pt x="246887" y="252094"/>
                </a:lnTo>
                <a:lnTo>
                  <a:pt x="198120" y="234950"/>
                </a:lnTo>
                <a:lnTo>
                  <a:pt x="149479" y="217042"/>
                </a:lnTo>
                <a:lnTo>
                  <a:pt x="101092" y="198500"/>
                </a:lnTo>
                <a:lnTo>
                  <a:pt x="4572" y="160527"/>
                </a:lnTo>
                <a:close/>
              </a:path>
              <a:path w="1819910" h="354329">
                <a:moveTo>
                  <a:pt x="1784080" y="15263"/>
                </a:moveTo>
                <a:lnTo>
                  <a:pt x="1621282" y="87121"/>
                </a:lnTo>
                <a:lnTo>
                  <a:pt x="1491742" y="142239"/>
                </a:lnTo>
                <a:lnTo>
                  <a:pt x="1427607" y="168401"/>
                </a:lnTo>
                <a:lnTo>
                  <a:pt x="1363599" y="193420"/>
                </a:lnTo>
                <a:lnTo>
                  <a:pt x="1300353" y="217296"/>
                </a:lnTo>
                <a:lnTo>
                  <a:pt x="1237488" y="239521"/>
                </a:lnTo>
                <a:lnTo>
                  <a:pt x="1175384" y="260095"/>
                </a:lnTo>
                <a:lnTo>
                  <a:pt x="1113790" y="278764"/>
                </a:lnTo>
                <a:lnTo>
                  <a:pt x="1053083" y="295401"/>
                </a:lnTo>
                <a:lnTo>
                  <a:pt x="993140" y="309752"/>
                </a:lnTo>
                <a:lnTo>
                  <a:pt x="934084" y="321563"/>
                </a:lnTo>
                <a:lnTo>
                  <a:pt x="876045" y="330835"/>
                </a:lnTo>
                <a:lnTo>
                  <a:pt x="819023" y="337312"/>
                </a:lnTo>
                <a:lnTo>
                  <a:pt x="763143" y="340867"/>
                </a:lnTo>
                <a:lnTo>
                  <a:pt x="735457" y="341502"/>
                </a:lnTo>
                <a:lnTo>
                  <a:pt x="890583" y="341502"/>
                </a:lnTo>
                <a:lnTo>
                  <a:pt x="936244" y="334137"/>
                </a:lnTo>
                <a:lnTo>
                  <a:pt x="995680" y="322071"/>
                </a:lnTo>
                <a:lnTo>
                  <a:pt x="1056132" y="307720"/>
                </a:lnTo>
                <a:lnTo>
                  <a:pt x="1117092" y="290956"/>
                </a:lnTo>
                <a:lnTo>
                  <a:pt x="1179068" y="272288"/>
                </a:lnTo>
                <a:lnTo>
                  <a:pt x="1241425" y="251587"/>
                </a:lnTo>
                <a:lnTo>
                  <a:pt x="1304544" y="229235"/>
                </a:lnTo>
                <a:lnTo>
                  <a:pt x="1368170" y="205358"/>
                </a:lnTo>
                <a:lnTo>
                  <a:pt x="1432179" y="180339"/>
                </a:lnTo>
                <a:lnTo>
                  <a:pt x="1561465" y="126745"/>
                </a:lnTo>
                <a:lnTo>
                  <a:pt x="1789252" y="26929"/>
                </a:lnTo>
                <a:lnTo>
                  <a:pt x="1796653" y="16684"/>
                </a:lnTo>
                <a:lnTo>
                  <a:pt x="1784080" y="15263"/>
                </a:lnTo>
                <a:close/>
              </a:path>
              <a:path w="1819910" h="354329">
                <a:moveTo>
                  <a:pt x="1812829" y="5714"/>
                </a:moveTo>
                <a:lnTo>
                  <a:pt x="1805558" y="5714"/>
                </a:lnTo>
                <a:lnTo>
                  <a:pt x="1810766" y="17399"/>
                </a:lnTo>
                <a:lnTo>
                  <a:pt x="1789252" y="26929"/>
                </a:lnTo>
                <a:lnTo>
                  <a:pt x="1777238" y="43561"/>
                </a:lnTo>
                <a:lnTo>
                  <a:pt x="1775206" y="46481"/>
                </a:lnTo>
                <a:lnTo>
                  <a:pt x="1775841" y="50418"/>
                </a:lnTo>
                <a:lnTo>
                  <a:pt x="1781429" y="54482"/>
                </a:lnTo>
                <a:lnTo>
                  <a:pt x="1785493" y="53848"/>
                </a:lnTo>
                <a:lnTo>
                  <a:pt x="1787525" y="51053"/>
                </a:lnTo>
                <a:lnTo>
                  <a:pt x="1819656" y="6476"/>
                </a:lnTo>
                <a:lnTo>
                  <a:pt x="1812829" y="5714"/>
                </a:lnTo>
                <a:close/>
              </a:path>
              <a:path w="1819910" h="354329">
                <a:moveTo>
                  <a:pt x="1796653" y="16684"/>
                </a:moveTo>
                <a:lnTo>
                  <a:pt x="1789252" y="26929"/>
                </a:lnTo>
                <a:lnTo>
                  <a:pt x="1809619" y="17906"/>
                </a:lnTo>
                <a:lnTo>
                  <a:pt x="1807464" y="17906"/>
                </a:lnTo>
                <a:lnTo>
                  <a:pt x="1796653" y="16684"/>
                </a:lnTo>
                <a:close/>
              </a:path>
              <a:path w="1819910" h="354329">
                <a:moveTo>
                  <a:pt x="1803019" y="7874"/>
                </a:moveTo>
                <a:lnTo>
                  <a:pt x="1796653" y="16684"/>
                </a:lnTo>
                <a:lnTo>
                  <a:pt x="1807464" y="17906"/>
                </a:lnTo>
                <a:lnTo>
                  <a:pt x="1803019" y="7874"/>
                </a:lnTo>
                <a:close/>
              </a:path>
              <a:path w="1819910" h="354329">
                <a:moveTo>
                  <a:pt x="1806521" y="7874"/>
                </a:moveTo>
                <a:lnTo>
                  <a:pt x="1803019" y="7874"/>
                </a:lnTo>
                <a:lnTo>
                  <a:pt x="1807464" y="17906"/>
                </a:lnTo>
                <a:lnTo>
                  <a:pt x="1809619" y="17906"/>
                </a:lnTo>
                <a:lnTo>
                  <a:pt x="1810766" y="17399"/>
                </a:lnTo>
                <a:lnTo>
                  <a:pt x="1806521" y="7874"/>
                </a:lnTo>
                <a:close/>
              </a:path>
              <a:path w="1819910" h="354329">
                <a:moveTo>
                  <a:pt x="1805558" y="5714"/>
                </a:moveTo>
                <a:lnTo>
                  <a:pt x="1784080" y="15263"/>
                </a:lnTo>
                <a:lnTo>
                  <a:pt x="1796653" y="16684"/>
                </a:lnTo>
                <a:lnTo>
                  <a:pt x="1803019" y="7874"/>
                </a:lnTo>
                <a:lnTo>
                  <a:pt x="1806521" y="7874"/>
                </a:lnTo>
                <a:lnTo>
                  <a:pt x="1805558" y="5714"/>
                </a:lnTo>
                <a:close/>
              </a:path>
              <a:path w="1819910" h="354329">
                <a:moveTo>
                  <a:pt x="1761490" y="0"/>
                </a:moveTo>
                <a:lnTo>
                  <a:pt x="1758442" y="2539"/>
                </a:lnTo>
                <a:lnTo>
                  <a:pt x="1757680" y="9525"/>
                </a:lnTo>
                <a:lnTo>
                  <a:pt x="1760093" y="12573"/>
                </a:lnTo>
                <a:lnTo>
                  <a:pt x="1784080" y="15263"/>
                </a:lnTo>
                <a:lnTo>
                  <a:pt x="1805558" y="5714"/>
                </a:lnTo>
                <a:lnTo>
                  <a:pt x="1812829" y="5714"/>
                </a:lnTo>
                <a:lnTo>
                  <a:pt x="1761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B3F68FD-40D5-2842-83B8-0E6E40C7AB43}"/>
              </a:ext>
            </a:extLst>
          </p:cNvPr>
          <p:cNvSpPr txBox="1"/>
          <p:nvPr/>
        </p:nvSpPr>
        <p:spPr>
          <a:xfrm>
            <a:off x="1795271" y="3172968"/>
            <a:ext cx="5226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h(61)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B56B87C2-04D4-C64F-B90A-078E29C42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59820"/>
              </p:ext>
            </p:extLst>
          </p:nvPr>
        </p:nvGraphicFramePr>
        <p:xfrm>
          <a:off x="2387345" y="2450845"/>
          <a:ext cx="1859276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87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99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61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13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>
            <a:extLst>
              <a:ext uri="{FF2B5EF4-FFF2-40B4-BE49-F238E27FC236}">
                <a16:creationId xmlns:a16="http://schemas.microsoft.com/office/drawing/2014/main" id="{3CF5C10E-8697-F541-9735-F04CFDB9F361}"/>
              </a:ext>
            </a:extLst>
          </p:cNvPr>
          <p:cNvSpPr/>
          <p:nvPr/>
        </p:nvSpPr>
        <p:spPr>
          <a:xfrm>
            <a:off x="1270" y="0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622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3">
            <a:extLst>
              <a:ext uri="{FF2B5EF4-FFF2-40B4-BE49-F238E27FC236}">
                <a16:creationId xmlns:a16="http://schemas.microsoft.com/office/drawing/2014/main" id="{8D812CA5-23A8-B54F-9045-C9BEE76D8C6D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25ADC8B3-E64B-4341-96FE-6CCBC267B3AC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772B55B0-084D-0B48-AB88-633950EFECB1}"/>
              </a:ext>
            </a:extLst>
          </p:cNvPr>
          <p:cNvSpPr txBox="1"/>
          <p:nvPr/>
        </p:nvSpPr>
        <p:spPr>
          <a:xfrm>
            <a:off x="13462" y="13666"/>
            <a:ext cx="4546600" cy="5556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582295">
              <a:lnSpc>
                <a:spcPct val="100000"/>
              </a:lnSpc>
              <a:spcBef>
                <a:spcPts val="10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Hash Tables: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Positive</a:t>
            </a:r>
            <a:r>
              <a:rPr sz="1800" b="1" spc="-7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4F0849E8-726E-1649-A998-BD8ACADDD6D0}"/>
              </a:ext>
            </a:extLst>
          </p:cNvPr>
          <p:cNvSpPr txBox="1"/>
          <p:nvPr/>
        </p:nvSpPr>
        <p:spPr>
          <a:xfrm>
            <a:off x="178307" y="770890"/>
            <a:ext cx="402272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Can store doubles, strings, structs, or even more  </a:t>
            </a:r>
            <a:r>
              <a:rPr sz="1400" spc="-15" dirty="0">
                <a:latin typeface="Arial"/>
                <a:cs typeface="Arial"/>
              </a:rPr>
              <a:t>exotic </a:t>
            </a:r>
            <a:r>
              <a:rPr sz="1400" spc="-20" dirty="0">
                <a:latin typeface="Arial"/>
                <a:cs typeface="Arial"/>
              </a:rPr>
              <a:t>types </a:t>
            </a:r>
            <a:r>
              <a:rPr sz="1400" spc="-10" dirty="0">
                <a:latin typeface="Arial"/>
                <a:cs typeface="Arial"/>
              </a:rPr>
              <a:t>of data, as long as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can hash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27">
            <a:extLst>
              <a:ext uri="{FF2B5EF4-FFF2-40B4-BE49-F238E27FC236}">
                <a16:creationId xmlns:a16="http://schemas.microsoft.com/office/drawing/2014/main" id="{45FF3768-770B-8F42-912E-CB55B546AB01}"/>
              </a:ext>
            </a:extLst>
          </p:cNvPr>
          <p:cNvSpPr txBox="1"/>
          <p:nvPr/>
        </p:nvSpPr>
        <p:spPr>
          <a:xfrm>
            <a:off x="635889" y="1569848"/>
            <a:ext cx="583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E.g.,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h(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28">
            <a:extLst>
              <a:ext uri="{FF2B5EF4-FFF2-40B4-BE49-F238E27FC236}">
                <a16:creationId xmlns:a16="http://schemas.microsoft.com/office/drawing/2014/main" id="{AEB20E0B-A43B-AB47-9F3A-0B2AD6CC0BC6}"/>
              </a:ext>
            </a:extLst>
          </p:cNvPr>
          <p:cNvSpPr txBox="1"/>
          <p:nvPr/>
        </p:nvSpPr>
        <p:spPr>
          <a:xfrm>
            <a:off x="2043619" y="1569848"/>
            <a:ext cx="4216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) =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8.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29">
            <a:extLst>
              <a:ext uri="{FF2B5EF4-FFF2-40B4-BE49-F238E27FC236}">
                <a16:creationId xmlns:a16="http://schemas.microsoft.com/office/drawing/2014/main" id="{F9FE57F1-DC3B-6443-A72C-9D743EE88213}"/>
              </a:ext>
            </a:extLst>
          </p:cNvPr>
          <p:cNvSpPr/>
          <p:nvPr/>
        </p:nvSpPr>
        <p:spPr>
          <a:xfrm>
            <a:off x="1625727" y="2779268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19" h="190500">
                <a:moveTo>
                  <a:pt x="0" y="190500"/>
                </a:moveTo>
                <a:lnTo>
                  <a:pt x="185419" y="190500"/>
                </a:lnTo>
                <a:lnTo>
                  <a:pt x="185419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0">
            <a:extLst>
              <a:ext uri="{FF2B5EF4-FFF2-40B4-BE49-F238E27FC236}">
                <a16:creationId xmlns:a16="http://schemas.microsoft.com/office/drawing/2014/main" id="{8F1E3EE3-F5C8-4844-8495-FC05E4E3D16B}"/>
              </a:ext>
            </a:extLst>
          </p:cNvPr>
          <p:cNvSpPr/>
          <p:nvPr/>
        </p:nvSpPr>
        <p:spPr>
          <a:xfrm>
            <a:off x="2181732" y="2779268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1">
            <a:extLst>
              <a:ext uri="{FF2B5EF4-FFF2-40B4-BE49-F238E27FC236}">
                <a16:creationId xmlns:a16="http://schemas.microsoft.com/office/drawing/2014/main" id="{C28D79EF-EA99-6C49-A5AF-605CFE12A0F1}"/>
              </a:ext>
            </a:extLst>
          </p:cNvPr>
          <p:cNvSpPr/>
          <p:nvPr/>
        </p:nvSpPr>
        <p:spPr>
          <a:xfrm>
            <a:off x="2367025" y="2779268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3" y="190500"/>
                </a:lnTo>
                <a:lnTo>
                  <a:pt x="185293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2">
            <a:extLst>
              <a:ext uri="{FF2B5EF4-FFF2-40B4-BE49-F238E27FC236}">
                <a16:creationId xmlns:a16="http://schemas.microsoft.com/office/drawing/2014/main" id="{D3B59294-42BD-F140-A95E-CF759A81A298}"/>
              </a:ext>
            </a:extLst>
          </p:cNvPr>
          <p:cNvSpPr/>
          <p:nvPr/>
        </p:nvSpPr>
        <p:spPr>
          <a:xfrm>
            <a:off x="2552319" y="27792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3">
            <a:extLst>
              <a:ext uri="{FF2B5EF4-FFF2-40B4-BE49-F238E27FC236}">
                <a16:creationId xmlns:a16="http://schemas.microsoft.com/office/drawing/2014/main" id="{39C81730-610E-2443-8CE1-6929FE8AA8C5}"/>
              </a:ext>
            </a:extLst>
          </p:cNvPr>
          <p:cNvSpPr/>
          <p:nvPr/>
        </p:nvSpPr>
        <p:spPr>
          <a:xfrm>
            <a:off x="2922905" y="2779268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4">
            <a:extLst>
              <a:ext uri="{FF2B5EF4-FFF2-40B4-BE49-F238E27FC236}">
                <a16:creationId xmlns:a16="http://schemas.microsoft.com/office/drawing/2014/main" id="{CBF561BE-DA63-0B42-BA23-CC5C6B80A3A9}"/>
              </a:ext>
            </a:extLst>
          </p:cNvPr>
          <p:cNvSpPr/>
          <p:nvPr/>
        </p:nvSpPr>
        <p:spPr>
          <a:xfrm>
            <a:off x="3108198" y="27792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5">
            <a:extLst>
              <a:ext uri="{FF2B5EF4-FFF2-40B4-BE49-F238E27FC236}">
                <a16:creationId xmlns:a16="http://schemas.microsoft.com/office/drawing/2014/main" id="{08C7538A-BE46-6947-AE7A-5D3651FB9617}"/>
              </a:ext>
            </a:extLst>
          </p:cNvPr>
          <p:cNvSpPr txBox="1"/>
          <p:nvPr/>
        </p:nvSpPr>
        <p:spPr>
          <a:xfrm>
            <a:off x="178307" y="2136775"/>
            <a:ext cx="4196715" cy="1012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Space </a:t>
            </a:r>
            <a:r>
              <a:rPr sz="1400" spc="-15" dirty="0">
                <a:latin typeface="Arial"/>
                <a:cs typeface="Arial"/>
              </a:rPr>
              <a:t>required </a:t>
            </a:r>
            <a:r>
              <a:rPr sz="1400" spc="-10" dirty="0">
                <a:latin typeface="Arial"/>
                <a:cs typeface="Arial"/>
              </a:rPr>
              <a:t>for hash table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quite </a:t>
            </a:r>
            <a:r>
              <a:rPr sz="1400" spc="-5" dirty="0">
                <a:latin typeface="Arial"/>
                <a:cs typeface="Arial"/>
              </a:rPr>
              <a:t>small; </a:t>
            </a:r>
            <a:r>
              <a:rPr sz="1400" spc="-10" dirty="0">
                <a:latin typeface="Arial"/>
                <a:cs typeface="Arial"/>
              </a:rPr>
              <a:t>ideally 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use only O(N) space for storing N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elements.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059815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A:</a:t>
            </a:r>
            <a:endParaRPr sz="900" dirty="0">
              <a:latin typeface="Arial"/>
              <a:cs typeface="Arial"/>
            </a:endParaRPr>
          </a:p>
          <a:p>
            <a:pPr marL="1329055">
              <a:lnSpc>
                <a:spcPct val="100000"/>
              </a:lnSpc>
              <a:spcBef>
                <a:spcPts val="730"/>
              </a:spcBef>
              <a:tabLst>
                <a:tab pos="1525270" algn="l"/>
                <a:tab pos="1710689" algn="l"/>
                <a:tab pos="2072639" algn="l"/>
                <a:tab pos="2263140" algn="l"/>
                <a:tab pos="2628900" algn="l"/>
              </a:tabLst>
            </a:pPr>
            <a:r>
              <a:rPr sz="800" spc="-5" dirty="0">
                <a:latin typeface="Arial"/>
                <a:cs typeface="Arial"/>
              </a:rPr>
              <a:t>0	1	2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	4	5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	7 </a:t>
            </a:r>
            <a:r>
              <a:rPr lang="en-US" sz="800" spc="-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spc="75" dirty="0">
                <a:latin typeface="Arial"/>
                <a:cs typeface="Arial"/>
              </a:rPr>
              <a:t> </a:t>
            </a:r>
            <a:r>
              <a:rPr lang="en-US" sz="800" spc="7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6" name="object 36">
            <a:extLst>
              <a:ext uri="{FF2B5EF4-FFF2-40B4-BE49-F238E27FC236}">
                <a16:creationId xmlns:a16="http://schemas.microsoft.com/office/drawing/2014/main" id="{494B5EA9-D2FB-A146-9CA6-4291E164E94C}"/>
              </a:ext>
            </a:extLst>
          </p:cNvPr>
          <p:cNvSpPr/>
          <p:nvPr/>
        </p:nvSpPr>
        <p:spPr>
          <a:xfrm>
            <a:off x="1811146" y="27792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37">
            <a:extLst>
              <a:ext uri="{FF2B5EF4-FFF2-40B4-BE49-F238E27FC236}">
                <a16:creationId xmlns:a16="http://schemas.microsoft.com/office/drawing/2014/main" id="{C82A6633-D36A-3A42-9C4E-2A6F81401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57840"/>
              </p:ext>
            </p:extLst>
          </p:nvPr>
        </p:nvGraphicFramePr>
        <p:xfrm>
          <a:off x="1434083" y="2772918"/>
          <a:ext cx="1859276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38">
            <a:extLst>
              <a:ext uri="{FF2B5EF4-FFF2-40B4-BE49-F238E27FC236}">
                <a16:creationId xmlns:a16="http://schemas.microsoft.com/office/drawing/2014/main" id="{D635C30F-25F6-944B-BFC8-A8E7F3BB965C}"/>
              </a:ext>
            </a:extLst>
          </p:cNvPr>
          <p:cNvSpPr/>
          <p:nvPr/>
        </p:nvSpPr>
        <p:spPr>
          <a:xfrm>
            <a:off x="1220089" y="1219251"/>
            <a:ext cx="811504" cy="90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9">
            <a:extLst>
              <a:ext uri="{FF2B5EF4-FFF2-40B4-BE49-F238E27FC236}">
                <a16:creationId xmlns:a16="http://schemas.microsoft.com/office/drawing/2014/main" id="{F1FFBADD-E819-424E-9A6A-45E96E6B6C12}"/>
              </a:ext>
            </a:extLst>
          </p:cNvPr>
          <p:cNvSpPr/>
          <p:nvPr/>
        </p:nvSpPr>
        <p:spPr>
          <a:xfrm>
            <a:off x="2889376" y="2717623"/>
            <a:ext cx="247091" cy="275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0">
            <a:extLst>
              <a:ext uri="{FF2B5EF4-FFF2-40B4-BE49-F238E27FC236}">
                <a16:creationId xmlns:a16="http://schemas.microsoft.com/office/drawing/2014/main" id="{47E9C88B-704E-6849-9CDD-27240B695611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957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4535655-1BCE-2D4B-BB81-8D9D63DFAA86}"/>
              </a:ext>
            </a:extLst>
          </p:cNvPr>
          <p:cNvSpPr/>
          <p:nvPr/>
        </p:nvSpPr>
        <p:spPr>
          <a:xfrm>
            <a:off x="635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309726-2261-9446-AF9B-FFB3BC90A20D}"/>
              </a:ext>
            </a:extLst>
          </p:cNvPr>
          <p:cNvSpPr/>
          <p:nvPr/>
        </p:nvSpPr>
        <p:spPr>
          <a:xfrm>
            <a:off x="635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0B86CB-8E19-304D-9A54-9E85F0D424E0}"/>
              </a:ext>
            </a:extLst>
          </p:cNvPr>
          <p:cNvSpPr txBox="1"/>
          <p:nvPr/>
        </p:nvSpPr>
        <p:spPr>
          <a:xfrm>
            <a:off x="13462" y="14097"/>
            <a:ext cx="4546600" cy="5568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1167765">
              <a:lnSpc>
                <a:spcPct val="100000"/>
              </a:lnSpc>
              <a:spcBef>
                <a:spcPts val="10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Collision</a:t>
            </a:r>
            <a:r>
              <a:rPr sz="1800" b="1" spc="-4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Resolution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10C6E1-9E2F-EE4A-A60E-2BC3D9CF85E4}"/>
              </a:ext>
            </a:extLst>
          </p:cNvPr>
          <p:cNvSpPr txBox="1"/>
          <p:nvPr/>
        </p:nvSpPr>
        <p:spPr>
          <a:xfrm>
            <a:off x="945895" y="2361945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Arial"/>
                <a:cs typeface="Arial"/>
              </a:rPr>
              <a:t>87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BA667E5-7BE8-0641-A2BE-9BA2B1D6D70A}"/>
              </a:ext>
            </a:extLst>
          </p:cNvPr>
          <p:cNvSpPr/>
          <p:nvPr/>
        </p:nvSpPr>
        <p:spPr>
          <a:xfrm>
            <a:off x="2578988" y="2459100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3" y="190500"/>
                </a:lnTo>
                <a:lnTo>
                  <a:pt x="185293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DBDDBE8-6160-EC4C-8730-7B01A753FF43}"/>
              </a:ext>
            </a:extLst>
          </p:cNvPr>
          <p:cNvSpPr/>
          <p:nvPr/>
        </p:nvSpPr>
        <p:spPr>
          <a:xfrm>
            <a:off x="3876167" y="2459100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D3770FA-51EE-724C-82D2-2B3D999CD0E2}"/>
              </a:ext>
            </a:extLst>
          </p:cNvPr>
          <p:cNvSpPr/>
          <p:nvPr/>
        </p:nvSpPr>
        <p:spPr>
          <a:xfrm>
            <a:off x="4061460" y="24591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12C3382-5EE2-2149-BFB9-6D7C9A0BC5D0}"/>
              </a:ext>
            </a:extLst>
          </p:cNvPr>
          <p:cNvSpPr txBox="1"/>
          <p:nvPr/>
        </p:nvSpPr>
        <p:spPr>
          <a:xfrm>
            <a:off x="2191512" y="2449194"/>
            <a:ext cx="1206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A: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F4F49D9-BDE8-3349-BF9E-AC0064334D22}"/>
              </a:ext>
            </a:extLst>
          </p:cNvPr>
          <p:cNvSpPr txBox="1"/>
          <p:nvPr/>
        </p:nvSpPr>
        <p:spPr>
          <a:xfrm>
            <a:off x="2461640" y="2681097"/>
            <a:ext cx="1715135" cy="1346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95580" algn="l"/>
                <a:tab pos="380365" algn="l"/>
                <a:tab pos="742950" algn="l"/>
                <a:tab pos="933450" algn="l"/>
                <a:tab pos="1299210" algn="l"/>
              </a:tabLst>
            </a:pPr>
            <a:r>
              <a:rPr sz="800" spc="-5" dirty="0">
                <a:latin typeface="Arial"/>
                <a:cs typeface="Arial"/>
              </a:rPr>
              <a:t>0	1	2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	4	5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	7 </a:t>
            </a:r>
            <a:r>
              <a:rPr lang="en-US" sz="800" spc="-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lang="en-US" sz="800" spc="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8FF4AFC-3231-C946-9227-830E10645E49}"/>
              </a:ext>
            </a:extLst>
          </p:cNvPr>
          <p:cNvSpPr/>
          <p:nvPr/>
        </p:nvSpPr>
        <p:spPr>
          <a:xfrm>
            <a:off x="3367024" y="298488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317778D-4C98-E744-86E0-9A929AA5249F}"/>
              </a:ext>
            </a:extLst>
          </p:cNvPr>
          <p:cNvSpPr txBox="1"/>
          <p:nvPr/>
        </p:nvSpPr>
        <p:spPr>
          <a:xfrm>
            <a:off x="3509771" y="2940812"/>
            <a:ext cx="989330" cy="4102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5875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= </a:t>
            </a:r>
            <a:r>
              <a:rPr sz="1000" spc="-5" dirty="0">
                <a:latin typeface="Arial"/>
                <a:cs typeface="Arial"/>
              </a:rPr>
              <a:t>unoccupied  </a:t>
            </a:r>
            <a:r>
              <a:rPr sz="1000" dirty="0">
                <a:latin typeface="Arial"/>
                <a:cs typeface="Arial"/>
              </a:rPr>
              <a:t>(e.g., </a:t>
            </a:r>
            <a:r>
              <a:rPr sz="1000" spc="-10" dirty="0">
                <a:latin typeface="Arial"/>
                <a:cs typeface="Arial"/>
              </a:rPr>
              <a:t>set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-1)</a:t>
            </a:r>
            <a:endParaRPr sz="1000" dirty="0">
              <a:latin typeface="Arial"/>
              <a:cs typeface="Arial"/>
            </a:endParaRPr>
          </a:p>
          <a:p>
            <a:pPr marR="5080" algn="r">
              <a:lnSpc>
                <a:spcPts val="620"/>
              </a:lnSpc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902BEAA-0021-D84C-A95B-6DE85D785B5E}"/>
              </a:ext>
            </a:extLst>
          </p:cNvPr>
          <p:cNvSpPr txBox="1"/>
          <p:nvPr/>
        </p:nvSpPr>
        <p:spPr>
          <a:xfrm>
            <a:off x="646557" y="2662300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8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E25F8D2-C8DA-0648-BF86-837904B8C004}"/>
              </a:ext>
            </a:extLst>
          </p:cNvPr>
          <p:cNvSpPr txBox="1"/>
          <p:nvPr/>
        </p:nvSpPr>
        <p:spPr>
          <a:xfrm>
            <a:off x="1093342" y="2789681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Arial"/>
                <a:cs typeface="Arial"/>
              </a:rPr>
              <a:t>61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B010EEE-99BB-0A4D-9FD1-DDBF0731EAAB}"/>
              </a:ext>
            </a:extLst>
          </p:cNvPr>
          <p:cNvSpPr txBox="1"/>
          <p:nvPr/>
        </p:nvSpPr>
        <p:spPr>
          <a:xfrm>
            <a:off x="1384808" y="2487041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Arial"/>
                <a:cs typeface="Arial"/>
              </a:rPr>
              <a:t>99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31232946-2C0F-C248-B91B-10CD94B05C1A}"/>
              </a:ext>
            </a:extLst>
          </p:cNvPr>
          <p:cNvSpPr txBox="1"/>
          <p:nvPr/>
        </p:nvSpPr>
        <p:spPr>
          <a:xfrm>
            <a:off x="452882" y="2363850"/>
            <a:ext cx="289560" cy="190500"/>
          </a:xfrm>
          <a:prstGeom prst="rect">
            <a:avLst/>
          </a:prstGeom>
          <a:solidFill>
            <a:srgbClr val="FFFF99"/>
          </a:solidFill>
          <a:ln w="12700">
            <a:solidFill>
              <a:srgbClr val="88A3A7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9EAADC6-4DA6-7C4D-A28F-C3331457C114}"/>
              </a:ext>
            </a:extLst>
          </p:cNvPr>
          <p:cNvSpPr/>
          <p:nvPr/>
        </p:nvSpPr>
        <p:spPr>
          <a:xfrm>
            <a:off x="1378330" y="2813812"/>
            <a:ext cx="1819910" cy="354330"/>
          </a:xfrm>
          <a:custGeom>
            <a:avLst/>
            <a:gdLst/>
            <a:ahLst/>
            <a:cxnLst/>
            <a:rect l="l" t="t" r="r" b="b"/>
            <a:pathLst>
              <a:path w="1819910" h="354329">
                <a:moveTo>
                  <a:pt x="4572" y="160527"/>
                </a:moveTo>
                <a:lnTo>
                  <a:pt x="96393" y="210438"/>
                </a:lnTo>
                <a:lnTo>
                  <a:pt x="145034" y="228853"/>
                </a:lnTo>
                <a:lnTo>
                  <a:pt x="193675" y="246761"/>
                </a:lnTo>
                <a:lnTo>
                  <a:pt x="242697" y="264032"/>
                </a:lnTo>
                <a:lnTo>
                  <a:pt x="292100" y="280415"/>
                </a:lnTo>
                <a:lnTo>
                  <a:pt x="341756" y="295528"/>
                </a:lnTo>
                <a:lnTo>
                  <a:pt x="392049" y="309371"/>
                </a:lnTo>
                <a:lnTo>
                  <a:pt x="442976" y="321690"/>
                </a:lnTo>
                <a:lnTo>
                  <a:pt x="494411" y="332358"/>
                </a:lnTo>
                <a:lnTo>
                  <a:pt x="546607" y="341121"/>
                </a:lnTo>
                <a:lnTo>
                  <a:pt x="599440" y="347852"/>
                </a:lnTo>
                <a:lnTo>
                  <a:pt x="653288" y="352298"/>
                </a:lnTo>
                <a:lnTo>
                  <a:pt x="707898" y="354202"/>
                </a:lnTo>
                <a:lnTo>
                  <a:pt x="735457" y="354202"/>
                </a:lnTo>
                <a:lnTo>
                  <a:pt x="791591" y="352043"/>
                </a:lnTo>
                <a:lnTo>
                  <a:pt x="848741" y="347090"/>
                </a:lnTo>
                <a:lnTo>
                  <a:pt x="890583" y="341502"/>
                </a:lnTo>
                <a:lnTo>
                  <a:pt x="708152" y="341502"/>
                </a:lnTo>
                <a:lnTo>
                  <a:pt x="681101" y="340867"/>
                </a:lnTo>
                <a:lnTo>
                  <a:pt x="627380" y="337692"/>
                </a:lnTo>
                <a:lnTo>
                  <a:pt x="548640" y="328549"/>
                </a:lnTo>
                <a:lnTo>
                  <a:pt x="496951" y="320039"/>
                </a:lnTo>
                <a:lnTo>
                  <a:pt x="445897" y="309371"/>
                </a:lnTo>
                <a:lnTo>
                  <a:pt x="395478" y="297179"/>
                </a:lnTo>
                <a:lnTo>
                  <a:pt x="345567" y="283337"/>
                </a:lnTo>
                <a:lnTo>
                  <a:pt x="296037" y="268350"/>
                </a:lnTo>
                <a:lnTo>
                  <a:pt x="246887" y="252094"/>
                </a:lnTo>
                <a:lnTo>
                  <a:pt x="198120" y="234950"/>
                </a:lnTo>
                <a:lnTo>
                  <a:pt x="149479" y="217042"/>
                </a:lnTo>
                <a:lnTo>
                  <a:pt x="101092" y="198500"/>
                </a:lnTo>
                <a:lnTo>
                  <a:pt x="4572" y="160527"/>
                </a:lnTo>
                <a:close/>
              </a:path>
              <a:path w="1819910" h="354329">
                <a:moveTo>
                  <a:pt x="1784080" y="15263"/>
                </a:moveTo>
                <a:lnTo>
                  <a:pt x="1621282" y="87121"/>
                </a:lnTo>
                <a:lnTo>
                  <a:pt x="1491742" y="142239"/>
                </a:lnTo>
                <a:lnTo>
                  <a:pt x="1427607" y="168401"/>
                </a:lnTo>
                <a:lnTo>
                  <a:pt x="1363599" y="193420"/>
                </a:lnTo>
                <a:lnTo>
                  <a:pt x="1300353" y="217296"/>
                </a:lnTo>
                <a:lnTo>
                  <a:pt x="1237488" y="239521"/>
                </a:lnTo>
                <a:lnTo>
                  <a:pt x="1175384" y="260095"/>
                </a:lnTo>
                <a:lnTo>
                  <a:pt x="1113790" y="278764"/>
                </a:lnTo>
                <a:lnTo>
                  <a:pt x="1053083" y="295401"/>
                </a:lnTo>
                <a:lnTo>
                  <a:pt x="993140" y="309752"/>
                </a:lnTo>
                <a:lnTo>
                  <a:pt x="934084" y="321563"/>
                </a:lnTo>
                <a:lnTo>
                  <a:pt x="876045" y="330835"/>
                </a:lnTo>
                <a:lnTo>
                  <a:pt x="819023" y="337312"/>
                </a:lnTo>
                <a:lnTo>
                  <a:pt x="763143" y="340867"/>
                </a:lnTo>
                <a:lnTo>
                  <a:pt x="735457" y="341502"/>
                </a:lnTo>
                <a:lnTo>
                  <a:pt x="890583" y="341502"/>
                </a:lnTo>
                <a:lnTo>
                  <a:pt x="936244" y="334137"/>
                </a:lnTo>
                <a:lnTo>
                  <a:pt x="995680" y="322071"/>
                </a:lnTo>
                <a:lnTo>
                  <a:pt x="1056132" y="307720"/>
                </a:lnTo>
                <a:lnTo>
                  <a:pt x="1117092" y="290956"/>
                </a:lnTo>
                <a:lnTo>
                  <a:pt x="1179068" y="272288"/>
                </a:lnTo>
                <a:lnTo>
                  <a:pt x="1241425" y="251587"/>
                </a:lnTo>
                <a:lnTo>
                  <a:pt x="1304544" y="229235"/>
                </a:lnTo>
                <a:lnTo>
                  <a:pt x="1368170" y="205358"/>
                </a:lnTo>
                <a:lnTo>
                  <a:pt x="1432179" y="180339"/>
                </a:lnTo>
                <a:lnTo>
                  <a:pt x="1561465" y="126745"/>
                </a:lnTo>
                <a:lnTo>
                  <a:pt x="1789252" y="26929"/>
                </a:lnTo>
                <a:lnTo>
                  <a:pt x="1796653" y="16684"/>
                </a:lnTo>
                <a:lnTo>
                  <a:pt x="1784080" y="15263"/>
                </a:lnTo>
                <a:close/>
              </a:path>
              <a:path w="1819910" h="354329">
                <a:moveTo>
                  <a:pt x="1812829" y="5714"/>
                </a:moveTo>
                <a:lnTo>
                  <a:pt x="1805558" y="5714"/>
                </a:lnTo>
                <a:lnTo>
                  <a:pt x="1810766" y="17399"/>
                </a:lnTo>
                <a:lnTo>
                  <a:pt x="1789252" y="26929"/>
                </a:lnTo>
                <a:lnTo>
                  <a:pt x="1777238" y="43561"/>
                </a:lnTo>
                <a:lnTo>
                  <a:pt x="1775206" y="46481"/>
                </a:lnTo>
                <a:lnTo>
                  <a:pt x="1775841" y="50418"/>
                </a:lnTo>
                <a:lnTo>
                  <a:pt x="1781429" y="54482"/>
                </a:lnTo>
                <a:lnTo>
                  <a:pt x="1785493" y="53848"/>
                </a:lnTo>
                <a:lnTo>
                  <a:pt x="1787525" y="51053"/>
                </a:lnTo>
                <a:lnTo>
                  <a:pt x="1819656" y="6476"/>
                </a:lnTo>
                <a:lnTo>
                  <a:pt x="1812829" y="5714"/>
                </a:lnTo>
                <a:close/>
              </a:path>
              <a:path w="1819910" h="354329">
                <a:moveTo>
                  <a:pt x="1796653" y="16684"/>
                </a:moveTo>
                <a:lnTo>
                  <a:pt x="1789252" y="26929"/>
                </a:lnTo>
                <a:lnTo>
                  <a:pt x="1809619" y="17906"/>
                </a:lnTo>
                <a:lnTo>
                  <a:pt x="1807464" y="17906"/>
                </a:lnTo>
                <a:lnTo>
                  <a:pt x="1796653" y="16684"/>
                </a:lnTo>
                <a:close/>
              </a:path>
              <a:path w="1819910" h="354329">
                <a:moveTo>
                  <a:pt x="1803019" y="7874"/>
                </a:moveTo>
                <a:lnTo>
                  <a:pt x="1796653" y="16684"/>
                </a:lnTo>
                <a:lnTo>
                  <a:pt x="1807464" y="17906"/>
                </a:lnTo>
                <a:lnTo>
                  <a:pt x="1803019" y="7874"/>
                </a:lnTo>
                <a:close/>
              </a:path>
              <a:path w="1819910" h="354329">
                <a:moveTo>
                  <a:pt x="1806521" y="7874"/>
                </a:moveTo>
                <a:lnTo>
                  <a:pt x="1803019" y="7874"/>
                </a:lnTo>
                <a:lnTo>
                  <a:pt x="1807464" y="17906"/>
                </a:lnTo>
                <a:lnTo>
                  <a:pt x="1809619" y="17906"/>
                </a:lnTo>
                <a:lnTo>
                  <a:pt x="1810766" y="17399"/>
                </a:lnTo>
                <a:lnTo>
                  <a:pt x="1806521" y="7874"/>
                </a:lnTo>
                <a:close/>
              </a:path>
              <a:path w="1819910" h="354329">
                <a:moveTo>
                  <a:pt x="1805558" y="5714"/>
                </a:moveTo>
                <a:lnTo>
                  <a:pt x="1784080" y="15263"/>
                </a:lnTo>
                <a:lnTo>
                  <a:pt x="1796653" y="16684"/>
                </a:lnTo>
                <a:lnTo>
                  <a:pt x="1803019" y="7874"/>
                </a:lnTo>
                <a:lnTo>
                  <a:pt x="1806521" y="7874"/>
                </a:lnTo>
                <a:lnTo>
                  <a:pt x="1805558" y="5714"/>
                </a:lnTo>
                <a:close/>
              </a:path>
              <a:path w="1819910" h="354329">
                <a:moveTo>
                  <a:pt x="1761490" y="0"/>
                </a:moveTo>
                <a:lnTo>
                  <a:pt x="1758442" y="2539"/>
                </a:lnTo>
                <a:lnTo>
                  <a:pt x="1757680" y="9525"/>
                </a:lnTo>
                <a:lnTo>
                  <a:pt x="1760093" y="12573"/>
                </a:lnTo>
                <a:lnTo>
                  <a:pt x="1784080" y="15263"/>
                </a:lnTo>
                <a:lnTo>
                  <a:pt x="1805558" y="5714"/>
                </a:lnTo>
                <a:lnTo>
                  <a:pt x="1812829" y="5714"/>
                </a:lnTo>
                <a:lnTo>
                  <a:pt x="1761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96431A0-FFB1-914E-A290-7E34F4F84714}"/>
              </a:ext>
            </a:extLst>
          </p:cNvPr>
          <p:cNvSpPr txBox="1"/>
          <p:nvPr/>
        </p:nvSpPr>
        <p:spPr>
          <a:xfrm>
            <a:off x="1795271" y="3174873"/>
            <a:ext cx="5226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h(61)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9" name="object 19">
            <a:extLst>
              <a:ext uri="{FF2B5EF4-FFF2-40B4-BE49-F238E27FC236}">
                <a16:creationId xmlns:a16="http://schemas.microsoft.com/office/drawing/2014/main" id="{F9F4F801-2E33-BB40-AC8D-8D65E7A19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210"/>
              </p:ext>
            </p:extLst>
          </p:nvPr>
        </p:nvGraphicFramePr>
        <p:xfrm>
          <a:off x="2387345" y="2452750"/>
          <a:ext cx="1859276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87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99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61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13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>
            <a:extLst>
              <a:ext uri="{FF2B5EF4-FFF2-40B4-BE49-F238E27FC236}">
                <a16:creationId xmlns:a16="http://schemas.microsoft.com/office/drawing/2014/main" id="{495C492B-8D29-C446-89FE-B93DACB0D1A1}"/>
              </a:ext>
            </a:extLst>
          </p:cNvPr>
          <p:cNvSpPr/>
          <p:nvPr/>
        </p:nvSpPr>
        <p:spPr>
          <a:xfrm>
            <a:off x="3534828" y="1040256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79" h="152400">
                <a:moveTo>
                  <a:pt x="0" y="152400"/>
                </a:moveTo>
                <a:lnTo>
                  <a:pt x="144779" y="152400"/>
                </a:lnTo>
                <a:lnTo>
                  <a:pt x="1447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CF537D9-A5E8-9F4C-913E-4E4B90E4ECF0}"/>
              </a:ext>
            </a:extLst>
          </p:cNvPr>
          <p:cNvSpPr/>
          <p:nvPr/>
        </p:nvSpPr>
        <p:spPr>
          <a:xfrm>
            <a:off x="3534828" y="1040256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79" h="152400">
                <a:moveTo>
                  <a:pt x="0" y="152400"/>
                </a:moveTo>
                <a:lnTo>
                  <a:pt x="144779" y="152400"/>
                </a:lnTo>
                <a:lnTo>
                  <a:pt x="1447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10EAA42-DDD3-914F-95F2-09FD72CBE6D5}"/>
              </a:ext>
            </a:extLst>
          </p:cNvPr>
          <p:cNvSpPr txBox="1"/>
          <p:nvPr/>
        </p:nvSpPr>
        <p:spPr>
          <a:xfrm>
            <a:off x="178307" y="771271"/>
            <a:ext cx="4084320" cy="1516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spc="-15" dirty="0">
                <a:latin typeface="Arial"/>
                <a:cs typeface="Arial"/>
              </a:rPr>
              <a:t>two keys </a:t>
            </a:r>
            <a:r>
              <a:rPr sz="1400" spc="-20" dirty="0">
                <a:latin typeface="Arial"/>
                <a:cs typeface="Arial"/>
              </a:rPr>
              <a:t>we want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store </a:t>
            </a:r>
            <a:r>
              <a:rPr sz="1400" spc="-15" dirty="0">
                <a:latin typeface="Arial"/>
                <a:cs typeface="Arial"/>
              </a:rPr>
              <a:t>end </a:t>
            </a:r>
            <a:r>
              <a:rPr sz="1400" spc="-10" dirty="0">
                <a:latin typeface="Arial"/>
                <a:cs typeface="Arial"/>
              </a:rPr>
              <a:t>up hashing 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same </a:t>
            </a:r>
            <a:r>
              <a:rPr sz="1400" spc="-10" dirty="0">
                <a:latin typeface="Arial"/>
                <a:cs typeface="Arial"/>
              </a:rPr>
              <a:t>position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5" dirty="0">
                <a:latin typeface="Arial"/>
                <a:cs typeface="Arial"/>
              </a:rPr>
              <a:t>our </a:t>
            </a:r>
            <a:r>
              <a:rPr sz="1400" spc="-10" dirty="0">
                <a:latin typeface="Arial"/>
                <a:cs typeface="Arial"/>
              </a:rPr>
              <a:t>table? E.g., h( </a:t>
            </a:r>
            <a:r>
              <a:rPr sz="1350" spc="7" baseline="12345" dirty="0">
                <a:latin typeface="Arial"/>
                <a:cs typeface="Arial"/>
              </a:rPr>
              <a:t>1 </a:t>
            </a:r>
            <a:r>
              <a:rPr sz="1400" spc="-5" dirty="0">
                <a:latin typeface="Arial"/>
                <a:cs typeface="Arial"/>
              </a:rPr>
              <a:t>) =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4.</a:t>
            </a:r>
            <a:endParaRPr sz="1400" dirty="0">
              <a:latin typeface="Arial"/>
              <a:cs typeface="Arial"/>
            </a:endParaRPr>
          </a:p>
          <a:p>
            <a:pPr marL="170180" marR="40640" indent="-170180">
              <a:lnSpc>
                <a:spcPct val="110100"/>
              </a:lnSpc>
              <a:spcBef>
                <a:spcPts val="165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This </a:t>
            </a:r>
            <a:r>
              <a:rPr sz="1400" spc="-10" dirty="0">
                <a:latin typeface="Arial"/>
                <a:cs typeface="Arial"/>
              </a:rPr>
              <a:t>inevitably </a:t>
            </a:r>
            <a:r>
              <a:rPr sz="1400" spc="-15" dirty="0">
                <a:latin typeface="Arial"/>
                <a:cs typeface="Arial"/>
              </a:rPr>
              <a:t>happens </a:t>
            </a:r>
            <a:r>
              <a:rPr sz="1400" spc="-20" dirty="0">
                <a:latin typeface="Arial"/>
                <a:cs typeface="Arial"/>
              </a:rPr>
              <a:t>when we </a:t>
            </a:r>
            <a:r>
              <a:rPr sz="1400" spc="-5" dirty="0">
                <a:latin typeface="Arial"/>
                <a:cs typeface="Arial"/>
              </a:rPr>
              <a:t>map a </a:t>
            </a:r>
            <a:r>
              <a:rPr sz="1400" spc="-10" dirty="0">
                <a:latin typeface="Arial"/>
                <a:cs typeface="Arial"/>
              </a:rPr>
              <a:t>large  </a:t>
            </a:r>
            <a:r>
              <a:rPr sz="1400" spc="-15" dirty="0">
                <a:latin typeface="Arial"/>
                <a:cs typeface="Arial"/>
              </a:rPr>
              <a:t>range </a:t>
            </a:r>
            <a:r>
              <a:rPr sz="1400" spc="-10" dirty="0">
                <a:latin typeface="Arial"/>
                <a:cs typeface="Arial"/>
              </a:rPr>
              <a:t>of </a:t>
            </a:r>
            <a:r>
              <a:rPr sz="1400" spc="-15" dirty="0">
                <a:latin typeface="Arial"/>
                <a:cs typeface="Arial"/>
              </a:rPr>
              <a:t>keys down </a:t>
            </a:r>
            <a:r>
              <a:rPr sz="1400" spc="-5" dirty="0">
                <a:latin typeface="Arial"/>
                <a:cs typeface="Arial"/>
              </a:rPr>
              <a:t>to a smaller </a:t>
            </a:r>
            <a:r>
              <a:rPr sz="1400" spc="-15" dirty="0">
                <a:latin typeface="Arial"/>
                <a:cs typeface="Arial"/>
              </a:rPr>
              <a:t>range </a:t>
            </a:r>
            <a:r>
              <a:rPr sz="1400" spc="-10" dirty="0">
                <a:latin typeface="Arial"/>
                <a:cs typeface="Arial"/>
              </a:rPr>
              <a:t>of indices.  (sometimes known as the </a:t>
            </a:r>
            <a:r>
              <a:rPr sz="1400" spc="-15" dirty="0">
                <a:latin typeface="Arial"/>
                <a:cs typeface="Arial"/>
              </a:rPr>
              <a:t>“pigeonhole</a:t>
            </a:r>
            <a:r>
              <a:rPr sz="1400" spc="2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principle”)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96875">
              <a:lnSpc>
                <a:spcPct val="100000"/>
              </a:lnSpc>
              <a:tabLst>
                <a:tab pos="2780030" algn="l"/>
              </a:tabLst>
            </a:pPr>
            <a:r>
              <a:rPr sz="1000" spc="-5" dirty="0">
                <a:latin typeface="Arial"/>
                <a:cs typeface="Arial"/>
              </a:rPr>
              <a:t>Contents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set:	</a:t>
            </a:r>
            <a:r>
              <a:rPr sz="1000" spc="-10" dirty="0">
                <a:latin typeface="Arial"/>
                <a:cs typeface="Arial"/>
              </a:rPr>
              <a:t>Hash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table: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5F109C4-3329-A64E-8652-18BA9EE3598D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53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5">
            <a:extLst>
              <a:ext uri="{FF2B5EF4-FFF2-40B4-BE49-F238E27FC236}">
                <a16:creationId xmlns:a16="http://schemas.microsoft.com/office/drawing/2014/main" id="{881E96E4-6897-2549-A127-DD1E18B86BE7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137C5DEE-15EB-DF45-80B6-F672A5AC4DAF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246D4845-88A2-3148-8143-E66EA44CA210}"/>
              </a:ext>
            </a:extLst>
          </p:cNvPr>
          <p:cNvSpPr txBox="1"/>
          <p:nvPr/>
        </p:nvSpPr>
        <p:spPr>
          <a:xfrm>
            <a:off x="13462" y="13666"/>
            <a:ext cx="4546600" cy="5556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Collision Resolution With</a:t>
            </a:r>
            <a:r>
              <a:rPr sz="1800" b="1" spc="-9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Probing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8">
            <a:extLst>
              <a:ext uri="{FF2B5EF4-FFF2-40B4-BE49-F238E27FC236}">
                <a16:creationId xmlns:a16="http://schemas.microsoft.com/office/drawing/2014/main" id="{DD6DC3D8-D546-F241-A4CA-302B82B2F18D}"/>
              </a:ext>
            </a:extLst>
          </p:cNvPr>
          <p:cNvSpPr txBox="1"/>
          <p:nvPr/>
        </p:nvSpPr>
        <p:spPr>
          <a:xfrm>
            <a:off x="178307" y="770890"/>
            <a:ext cx="4205605" cy="1604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41655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20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collision detected on insert, </a:t>
            </a:r>
            <a:r>
              <a:rPr sz="1400" spc="-5" dirty="0">
                <a:latin typeface="Arial"/>
                <a:cs typeface="Arial"/>
              </a:rPr>
              <a:t>keep </a:t>
            </a:r>
            <a:r>
              <a:rPr sz="1400" spc="-10" dirty="0">
                <a:latin typeface="Arial"/>
                <a:cs typeface="Arial"/>
              </a:rPr>
              <a:t>scanning  </a:t>
            </a:r>
            <a:r>
              <a:rPr sz="1400" spc="-15" dirty="0">
                <a:latin typeface="Arial"/>
                <a:cs typeface="Arial"/>
              </a:rPr>
              <a:t>forward </a:t>
            </a:r>
            <a:r>
              <a:rPr sz="1400" spc="-10" dirty="0">
                <a:latin typeface="Arial"/>
                <a:cs typeface="Arial"/>
              </a:rPr>
              <a:t>until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5" dirty="0">
                <a:latin typeface="Arial"/>
                <a:cs typeface="Arial"/>
              </a:rPr>
              <a:t>reach </a:t>
            </a:r>
            <a:r>
              <a:rPr sz="1400" spc="-10" dirty="0">
                <a:latin typeface="Arial"/>
                <a:cs typeface="Arial"/>
              </a:rPr>
              <a:t>an empty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slot.</a:t>
            </a:r>
            <a:endParaRPr sz="1400">
              <a:latin typeface="Arial"/>
              <a:cs typeface="Arial"/>
            </a:endParaRPr>
          </a:p>
          <a:p>
            <a:pPr marL="170180" marR="22225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Find(k): start at position </a:t>
            </a:r>
            <a:r>
              <a:rPr sz="1400" spc="-5" dirty="0">
                <a:latin typeface="Arial"/>
                <a:cs typeface="Arial"/>
              </a:rPr>
              <a:t>h(k)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scan </a:t>
            </a:r>
            <a:r>
              <a:rPr sz="1400" spc="-15" dirty="0">
                <a:latin typeface="Arial"/>
                <a:cs typeface="Arial"/>
              </a:rPr>
              <a:t>forward </a:t>
            </a:r>
            <a:r>
              <a:rPr sz="1400" spc="-10" dirty="0">
                <a:latin typeface="Arial"/>
                <a:cs typeface="Arial"/>
              </a:rPr>
              <a:t>until 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either </a:t>
            </a:r>
            <a:r>
              <a:rPr sz="1400" spc="-15" dirty="0">
                <a:latin typeface="Arial"/>
                <a:cs typeface="Arial"/>
              </a:rPr>
              <a:t>reach </a:t>
            </a:r>
            <a:r>
              <a:rPr sz="1400" spc="-5" dirty="0">
                <a:latin typeface="Arial"/>
                <a:cs typeface="Arial"/>
              </a:rPr>
              <a:t>key k </a:t>
            </a:r>
            <a:r>
              <a:rPr sz="1400" spc="-10" dirty="0">
                <a:latin typeface="Arial"/>
                <a:cs typeface="Arial"/>
              </a:rPr>
              <a:t>or an empty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slot.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Performance will be </a:t>
            </a:r>
            <a:r>
              <a:rPr sz="1400" spc="-15" dirty="0">
                <a:latin typeface="Arial"/>
                <a:cs typeface="Arial"/>
              </a:rPr>
              <a:t>good </a:t>
            </a:r>
            <a:r>
              <a:rPr sz="1400" spc="-5" dirty="0">
                <a:latin typeface="Arial"/>
                <a:cs typeface="Arial"/>
              </a:rPr>
              <a:t>– </a:t>
            </a:r>
            <a:r>
              <a:rPr sz="1400" spc="-15" dirty="0">
                <a:latin typeface="Arial"/>
                <a:cs typeface="Arial"/>
              </a:rPr>
              <a:t>“O(1)” </a:t>
            </a:r>
            <a:r>
              <a:rPr sz="1400" spc="-5" dirty="0">
                <a:latin typeface="Arial"/>
                <a:cs typeface="Arial"/>
              </a:rPr>
              <a:t>– </a:t>
            </a:r>
            <a:r>
              <a:rPr sz="1400" spc="-10" dirty="0">
                <a:latin typeface="Arial"/>
                <a:cs typeface="Arial"/>
              </a:rPr>
              <a:t>as long as  table size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slightly larger than </a:t>
            </a:r>
            <a:r>
              <a:rPr sz="1400" spc="-5" dirty="0">
                <a:latin typeface="Arial"/>
                <a:cs typeface="Arial"/>
              </a:rPr>
              <a:t>N, </a:t>
            </a:r>
            <a:r>
              <a:rPr sz="1400" spc="-15" dirty="0">
                <a:latin typeface="Arial"/>
                <a:cs typeface="Arial"/>
              </a:rPr>
              <a:t>and our </a:t>
            </a:r>
            <a:r>
              <a:rPr sz="1400" spc="-10" dirty="0">
                <a:latin typeface="Arial"/>
                <a:cs typeface="Arial"/>
              </a:rPr>
              <a:t>hash  function </a:t>
            </a:r>
            <a:r>
              <a:rPr sz="1400" spc="-15" dirty="0">
                <a:latin typeface="Arial"/>
                <a:cs typeface="Arial"/>
              </a:rPr>
              <a:t>spreads </a:t>
            </a:r>
            <a:r>
              <a:rPr sz="1400" spc="-10" dirty="0">
                <a:latin typeface="Arial"/>
                <a:cs typeface="Arial"/>
              </a:rPr>
              <a:t>elements </a:t>
            </a:r>
            <a:r>
              <a:rPr sz="1400" spc="-15" dirty="0">
                <a:latin typeface="Arial"/>
                <a:cs typeface="Arial"/>
              </a:rPr>
              <a:t>around </a:t>
            </a:r>
            <a:r>
              <a:rPr sz="1400" spc="-10" dirty="0">
                <a:latin typeface="Arial"/>
                <a:cs typeface="Arial"/>
              </a:rPr>
              <a:t>“haphazardly”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45E35B48-8BD0-674B-AF31-037E2B5583C6}"/>
              </a:ext>
            </a:extLst>
          </p:cNvPr>
          <p:cNvSpPr/>
          <p:nvPr/>
        </p:nvSpPr>
        <p:spPr>
          <a:xfrm>
            <a:off x="2578988" y="2457577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3" y="190500"/>
                </a:lnTo>
                <a:lnTo>
                  <a:pt x="185293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92337037-1CDE-4F47-8283-C8458AD8AA28}"/>
              </a:ext>
            </a:extLst>
          </p:cNvPr>
          <p:cNvSpPr/>
          <p:nvPr/>
        </p:nvSpPr>
        <p:spPr>
          <a:xfrm>
            <a:off x="3876167" y="2457577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122C16A4-34EA-9248-86BF-E2774B5BEEFD}"/>
              </a:ext>
            </a:extLst>
          </p:cNvPr>
          <p:cNvSpPr/>
          <p:nvPr/>
        </p:nvSpPr>
        <p:spPr>
          <a:xfrm>
            <a:off x="4061460" y="245757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B148B40D-4E16-0A4C-8028-22EE2973F390}"/>
              </a:ext>
            </a:extLst>
          </p:cNvPr>
          <p:cNvSpPr txBox="1"/>
          <p:nvPr/>
        </p:nvSpPr>
        <p:spPr>
          <a:xfrm>
            <a:off x="2191512" y="2448814"/>
            <a:ext cx="1206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A: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3">
            <a:extLst>
              <a:ext uri="{FF2B5EF4-FFF2-40B4-BE49-F238E27FC236}">
                <a16:creationId xmlns:a16="http://schemas.microsoft.com/office/drawing/2014/main" id="{2EFB9DB3-25CC-FE4E-B2CA-AEDDB16D6E5E}"/>
              </a:ext>
            </a:extLst>
          </p:cNvPr>
          <p:cNvSpPr txBox="1"/>
          <p:nvPr/>
        </p:nvSpPr>
        <p:spPr>
          <a:xfrm>
            <a:off x="2461640" y="2680843"/>
            <a:ext cx="1715135" cy="1346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95580" algn="l"/>
                <a:tab pos="380365" algn="l"/>
                <a:tab pos="742950" algn="l"/>
                <a:tab pos="933450" algn="l"/>
                <a:tab pos="1299210" algn="l"/>
              </a:tabLst>
            </a:pPr>
            <a:r>
              <a:rPr sz="800" spc="-5" dirty="0">
                <a:latin typeface="Arial"/>
                <a:cs typeface="Arial"/>
              </a:rPr>
              <a:t>0	1	2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	4	5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	7 </a:t>
            </a:r>
            <a:r>
              <a:rPr lang="en-US" sz="800" spc="-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lang="en-US" sz="800" spc="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1" name="object 34">
            <a:extLst>
              <a:ext uri="{FF2B5EF4-FFF2-40B4-BE49-F238E27FC236}">
                <a16:creationId xmlns:a16="http://schemas.microsoft.com/office/drawing/2014/main" id="{5D3E09FF-DDC0-A44D-99D4-FFC540EB1C20}"/>
              </a:ext>
            </a:extLst>
          </p:cNvPr>
          <p:cNvSpPr/>
          <p:nvPr/>
        </p:nvSpPr>
        <p:spPr>
          <a:xfrm>
            <a:off x="3367024" y="298335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49"/>
                </a:moveTo>
                <a:lnTo>
                  <a:pt x="95250" y="95249"/>
                </a:lnTo>
                <a:lnTo>
                  <a:pt x="95250" y="0"/>
                </a:lnTo>
                <a:lnTo>
                  <a:pt x="0" y="0"/>
                </a:lnTo>
                <a:lnTo>
                  <a:pt x="0" y="9524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5">
            <a:extLst>
              <a:ext uri="{FF2B5EF4-FFF2-40B4-BE49-F238E27FC236}">
                <a16:creationId xmlns:a16="http://schemas.microsoft.com/office/drawing/2014/main" id="{3FCD531F-A05B-0A41-8F49-E8FD22603C16}"/>
              </a:ext>
            </a:extLst>
          </p:cNvPr>
          <p:cNvSpPr txBox="1"/>
          <p:nvPr/>
        </p:nvSpPr>
        <p:spPr>
          <a:xfrm>
            <a:off x="3509771" y="2940559"/>
            <a:ext cx="835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= </a:t>
            </a:r>
            <a:r>
              <a:rPr sz="1000" spc="-5" dirty="0">
                <a:latin typeface="Arial"/>
                <a:cs typeface="Arial"/>
              </a:rPr>
              <a:t>unoccupied  </a:t>
            </a:r>
            <a:r>
              <a:rPr sz="1000" dirty="0">
                <a:latin typeface="Arial"/>
                <a:cs typeface="Arial"/>
              </a:rPr>
              <a:t>(e.g., </a:t>
            </a:r>
            <a:r>
              <a:rPr sz="1000" spc="-10" dirty="0">
                <a:latin typeface="Arial"/>
                <a:cs typeface="Arial"/>
              </a:rPr>
              <a:t>set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-1)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3" name="object 36">
            <a:extLst>
              <a:ext uri="{FF2B5EF4-FFF2-40B4-BE49-F238E27FC236}">
                <a16:creationId xmlns:a16="http://schemas.microsoft.com/office/drawing/2014/main" id="{8B1999F2-3FDF-AA45-8DD8-009FC8E93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42683"/>
              </p:ext>
            </p:extLst>
          </p:nvPr>
        </p:nvGraphicFramePr>
        <p:xfrm>
          <a:off x="2387345" y="2451227"/>
          <a:ext cx="1859276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87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99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61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13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7">
            <a:extLst>
              <a:ext uri="{FF2B5EF4-FFF2-40B4-BE49-F238E27FC236}">
                <a16:creationId xmlns:a16="http://schemas.microsoft.com/office/drawing/2014/main" id="{F68B9C2F-A831-804C-A28B-4ADDD8336DAE}"/>
              </a:ext>
            </a:extLst>
          </p:cNvPr>
          <p:cNvSpPr/>
          <p:nvPr/>
        </p:nvSpPr>
        <p:spPr>
          <a:xfrm>
            <a:off x="2100325" y="2888997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79" h="152400">
                <a:moveTo>
                  <a:pt x="0" y="152400"/>
                </a:moveTo>
                <a:lnTo>
                  <a:pt x="144779" y="152400"/>
                </a:lnTo>
                <a:lnTo>
                  <a:pt x="1447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8">
            <a:extLst>
              <a:ext uri="{FF2B5EF4-FFF2-40B4-BE49-F238E27FC236}">
                <a16:creationId xmlns:a16="http://schemas.microsoft.com/office/drawing/2014/main" id="{9E5B9C86-6A6E-E045-87CE-4213E1E445F6}"/>
              </a:ext>
            </a:extLst>
          </p:cNvPr>
          <p:cNvSpPr/>
          <p:nvPr/>
        </p:nvSpPr>
        <p:spPr>
          <a:xfrm>
            <a:off x="2100325" y="2888997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79" h="152400">
                <a:moveTo>
                  <a:pt x="0" y="152400"/>
                </a:moveTo>
                <a:lnTo>
                  <a:pt x="144779" y="152400"/>
                </a:lnTo>
                <a:lnTo>
                  <a:pt x="1447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9">
            <a:extLst>
              <a:ext uri="{FF2B5EF4-FFF2-40B4-BE49-F238E27FC236}">
                <a16:creationId xmlns:a16="http://schemas.microsoft.com/office/drawing/2014/main" id="{3EA0C80A-C6D9-C744-8312-026039EEE8D4}"/>
              </a:ext>
            </a:extLst>
          </p:cNvPr>
          <p:cNvSpPr txBox="1"/>
          <p:nvPr/>
        </p:nvSpPr>
        <p:spPr>
          <a:xfrm>
            <a:off x="178307" y="2306499"/>
            <a:ext cx="2041525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latin typeface="Arial"/>
                <a:cs typeface="Arial"/>
              </a:rPr>
              <a:t>avoid big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clumps.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  <a:tab pos="1964055" algn="l"/>
              </a:tabLst>
            </a:pPr>
            <a:r>
              <a:rPr sz="1400" spc="-15" dirty="0">
                <a:latin typeface="Arial"/>
                <a:cs typeface="Arial"/>
              </a:rPr>
              <a:t>Anything </a:t>
            </a:r>
            <a:r>
              <a:rPr sz="1400" spc="-10" dirty="0">
                <a:latin typeface="Arial"/>
                <a:cs typeface="Arial"/>
              </a:rPr>
              <a:t>else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can  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v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id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</a:t>
            </a:r>
            <a:r>
              <a:rPr sz="1400" spc="-15" dirty="0">
                <a:latin typeface="Arial"/>
                <a:cs typeface="Arial"/>
              </a:rPr>
              <a:t>rea</a:t>
            </a:r>
            <a:r>
              <a:rPr sz="1400" spc="-5" dirty="0">
                <a:latin typeface="Arial"/>
                <a:cs typeface="Arial"/>
              </a:rPr>
              <a:t>ti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900" dirty="0">
                <a:latin typeface="Arial"/>
                <a:cs typeface="Arial"/>
              </a:rPr>
              <a:t>1  </a:t>
            </a:r>
            <a:r>
              <a:rPr sz="1400" spc="-10" dirty="0">
                <a:latin typeface="Arial"/>
                <a:cs typeface="Arial"/>
              </a:rPr>
              <a:t>big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clumps?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40">
            <a:extLst>
              <a:ext uri="{FF2B5EF4-FFF2-40B4-BE49-F238E27FC236}">
                <a16:creationId xmlns:a16="http://schemas.microsoft.com/office/drawing/2014/main" id="{3D29D97B-5896-1349-BBDA-1F40D6629215}"/>
              </a:ext>
            </a:extLst>
          </p:cNvPr>
          <p:cNvSpPr txBox="1"/>
          <p:nvPr/>
        </p:nvSpPr>
        <p:spPr>
          <a:xfrm>
            <a:off x="2358008" y="3169717"/>
            <a:ext cx="4527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h(1)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41">
            <a:extLst>
              <a:ext uri="{FF2B5EF4-FFF2-40B4-BE49-F238E27FC236}">
                <a16:creationId xmlns:a16="http://schemas.microsoft.com/office/drawing/2014/main" id="{43E1E680-D037-1346-8679-DC97CA60095D}"/>
              </a:ext>
            </a:extLst>
          </p:cNvPr>
          <p:cNvSpPr/>
          <p:nvPr/>
        </p:nvSpPr>
        <p:spPr>
          <a:xfrm>
            <a:off x="2241423" y="2818765"/>
            <a:ext cx="956944" cy="347980"/>
          </a:xfrm>
          <a:custGeom>
            <a:avLst/>
            <a:gdLst/>
            <a:ahLst/>
            <a:cxnLst/>
            <a:rect l="l" t="t" r="r" b="b"/>
            <a:pathLst>
              <a:path w="956945" h="347979">
                <a:moveTo>
                  <a:pt x="7620" y="154939"/>
                </a:moveTo>
                <a:lnTo>
                  <a:pt x="50546" y="203072"/>
                </a:lnTo>
                <a:lnTo>
                  <a:pt x="101600" y="239521"/>
                </a:lnTo>
                <a:lnTo>
                  <a:pt x="153288" y="273303"/>
                </a:lnTo>
                <a:lnTo>
                  <a:pt x="206121" y="302386"/>
                </a:lnTo>
                <a:lnTo>
                  <a:pt x="260096" y="325627"/>
                </a:lnTo>
                <a:lnTo>
                  <a:pt x="315722" y="341223"/>
                </a:lnTo>
                <a:lnTo>
                  <a:pt x="358901" y="347090"/>
                </a:lnTo>
                <a:lnTo>
                  <a:pt x="373507" y="347687"/>
                </a:lnTo>
                <a:lnTo>
                  <a:pt x="388238" y="347687"/>
                </a:lnTo>
                <a:lnTo>
                  <a:pt x="433070" y="343433"/>
                </a:lnTo>
                <a:lnTo>
                  <a:pt x="470056" y="335025"/>
                </a:lnTo>
                <a:lnTo>
                  <a:pt x="374014" y="335025"/>
                </a:lnTo>
                <a:lnTo>
                  <a:pt x="360045" y="334390"/>
                </a:lnTo>
                <a:lnTo>
                  <a:pt x="318770" y="328929"/>
                </a:lnTo>
                <a:lnTo>
                  <a:pt x="264667" y="313816"/>
                </a:lnTo>
                <a:lnTo>
                  <a:pt x="211962" y="291083"/>
                </a:lnTo>
                <a:lnTo>
                  <a:pt x="160020" y="262508"/>
                </a:lnTo>
                <a:lnTo>
                  <a:pt x="108838" y="229234"/>
                </a:lnTo>
                <a:lnTo>
                  <a:pt x="58165" y="192912"/>
                </a:lnTo>
                <a:lnTo>
                  <a:pt x="7620" y="154939"/>
                </a:lnTo>
                <a:close/>
              </a:path>
              <a:path w="956945" h="347979">
                <a:moveTo>
                  <a:pt x="937300" y="16237"/>
                </a:moveTo>
                <a:lnTo>
                  <a:pt x="925025" y="18391"/>
                </a:lnTo>
                <a:lnTo>
                  <a:pt x="884047" y="53085"/>
                </a:lnTo>
                <a:lnTo>
                  <a:pt x="849884" y="81533"/>
                </a:lnTo>
                <a:lnTo>
                  <a:pt x="815848" y="109473"/>
                </a:lnTo>
                <a:lnTo>
                  <a:pt x="782065" y="136651"/>
                </a:lnTo>
                <a:lnTo>
                  <a:pt x="748411" y="162813"/>
                </a:lnTo>
                <a:lnTo>
                  <a:pt x="714883" y="187832"/>
                </a:lnTo>
                <a:lnTo>
                  <a:pt x="681863" y="211454"/>
                </a:lnTo>
                <a:lnTo>
                  <a:pt x="649097" y="233679"/>
                </a:lnTo>
                <a:lnTo>
                  <a:pt x="616458" y="254253"/>
                </a:lnTo>
                <a:lnTo>
                  <a:pt x="552703" y="289305"/>
                </a:lnTo>
                <a:lnTo>
                  <a:pt x="506095" y="309752"/>
                </a:lnTo>
                <a:lnTo>
                  <a:pt x="460756" y="324484"/>
                </a:lnTo>
                <a:lnTo>
                  <a:pt x="416687" y="332866"/>
                </a:lnTo>
                <a:lnTo>
                  <a:pt x="388238" y="335025"/>
                </a:lnTo>
                <a:lnTo>
                  <a:pt x="470056" y="335025"/>
                </a:lnTo>
                <a:lnTo>
                  <a:pt x="510539" y="321690"/>
                </a:lnTo>
                <a:lnTo>
                  <a:pt x="558164" y="300735"/>
                </a:lnTo>
                <a:lnTo>
                  <a:pt x="622808" y="265175"/>
                </a:lnTo>
                <a:lnTo>
                  <a:pt x="655827" y="244474"/>
                </a:lnTo>
                <a:lnTo>
                  <a:pt x="688975" y="221995"/>
                </a:lnTo>
                <a:lnTo>
                  <a:pt x="722376" y="198119"/>
                </a:lnTo>
                <a:lnTo>
                  <a:pt x="755903" y="172973"/>
                </a:lnTo>
                <a:lnTo>
                  <a:pt x="789813" y="146557"/>
                </a:lnTo>
                <a:lnTo>
                  <a:pt x="823849" y="119252"/>
                </a:lnTo>
                <a:lnTo>
                  <a:pt x="892175" y="62864"/>
                </a:lnTo>
                <a:lnTo>
                  <a:pt x="933037" y="28255"/>
                </a:lnTo>
                <a:lnTo>
                  <a:pt x="937300" y="16237"/>
                </a:lnTo>
                <a:close/>
              </a:path>
              <a:path w="956945" h="347979">
                <a:moveTo>
                  <a:pt x="955398" y="3301"/>
                </a:moveTo>
                <a:lnTo>
                  <a:pt x="942848" y="3301"/>
                </a:lnTo>
                <a:lnTo>
                  <a:pt x="951102" y="12953"/>
                </a:lnTo>
                <a:lnTo>
                  <a:pt x="933037" y="28255"/>
                </a:lnTo>
                <a:lnTo>
                  <a:pt x="926211" y="47497"/>
                </a:lnTo>
                <a:lnTo>
                  <a:pt x="925067" y="50926"/>
                </a:lnTo>
                <a:lnTo>
                  <a:pt x="926846" y="54482"/>
                </a:lnTo>
                <a:lnTo>
                  <a:pt x="930148" y="55625"/>
                </a:lnTo>
                <a:lnTo>
                  <a:pt x="933450" y="56895"/>
                </a:lnTo>
                <a:lnTo>
                  <a:pt x="937133" y="55117"/>
                </a:lnTo>
                <a:lnTo>
                  <a:pt x="938276" y="51815"/>
                </a:lnTo>
                <a:lnTo>
                  <a:pt x="955398" y="3301"/>
                </a:lnTo>
                <a:close/>
              </a:path>
              <a:path w="956945" h="347979">
                <a:moveTo>
                  <a:pt x="945128" y="5968"/>
                </a:moveTo>
                <a:lnTo>
                  <a:pt x="940942" y="5968"/>
                </a:lnTo>
                <a:lnTo>
                  <a:pt x="948054" y="14350"/>
                </a:lnTo>
                <a:lnTo>
                  <a:pt x="937300" y="16237"/>
                </a:lnTo>
                <a:lnTo>
                  <a:pt x="933037" y="28255"/>
                </a:lnTo>
                <a:lnTo>
                  <a:pt x="951102" y="12953"/>
                </a:lnTo>
                <a:lnTo>
                  <a:pt x="945128" y="5968"/>
                </a:lnTo>
                <a:close/>
              </a:path>
              <a:path w="956945" h="347979">
                <a:moveTo>
                  <a:pt x="956563" y="0"/>
                </a:moveTo>
                <a:lnTo>
                  <a:pt x="899033" y="10159"/>
                </a:lnTo>
                <a:lnTo>
                  <a:pt x="896620" y="13461"/>
                </a:lnTo>
                <a:lnTo>
                  <a:pt x="897889" y="20319"/>
                </a:lnTo>
                <a:lnTo>
                  <a:pt x="901191" y="22605"/>
                </a:lnTo>
                <a:lnTo>
                  <a:pt x="925025" y="18391"/>
                </a:lnTo>
                <a:lnTo>
                  <a:pt x="942848" y="3301"/>
                </a:lnTo>
                <a:lnTo>
                  <a:pt x="955398" y="3301"/>
                </a:lnTo>
                <a:lnTo>
                  <a:pt x="956563" y="0"/>
                </a:lnTo>
                <a:close/>
              </a:path>
              <a:path w="956945" h="347979">
                <a:moveTo>
                  <a:pt x="942848" y="3301"/>
                </a:moveTo>
                <a:lnTo>
                  <a:pt x="925025" y="18391"/>
                </a:lnTo>
                <a:lnTo>
                  <a:pt x="937300" y="16237"/>
                </a:lnTo>
                <a:lnTo>
                  <a:pt x="940942" y="5968"/>
                </a:lnTo>
                <a:lnTo>
                  <a:pt x="945128" y="5968"/>
                </a:lnTo>
                <a:lnTo>
                  <a:pt x="942848" y="3301"/>
                </a:lnTo>
                <a:close/>
              </a:path>
              <a:path w="956945" h="347979">
                <a:moveTo>
                  <a:pt x="940942" y="5968"/>
                </a:moveTo>
                <a:lnTo>
                  <a:pt x="937300" y="16237"/>
                </a:lnTo>
                <a:lnTo>
                  <a:pt x="948054" y="14350"/>
                </a:lnTo>
                <a:lnTo>
                  <a:pt x="940942" y="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2">
            <a:extLst>
              <a:ext uri="{FF2B5EF4-FFF2-40B4-BE49-F238E27FC236}">
                <a16:creationId xmlns:a16="http://schemas.microsoft.com/office/drawing/2014/main" id="{3E56C7BE-277B-9541-B564-D3AC571B26F0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85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994200-E2E9-9848-A885-59E0ABE1212F}"/>
              </a:ext>
            </a:extLst>
          </p:cNvPr>
          <p:cNvSpPr/>
          <p:nvPr/>
        </p:nvSpPr>
        <p:spPr>
          <a:xfrm>
            <a:off x="635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8B34EE-9777-A64F-AD9B-67B00325E950}"/>
              </a:ext>
            </a:extLst>
          </p:cNvPr>
          <p:cNvSpPr/>
          <p:nvPr/>
        </p:nvSpPr>
        <p:spPr>
          <a:xfrm>
            <a:off x="635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0FCE813-7036-2247-B891-105CF0F1F0D5}"/>
              </a:ext>
            </a:extLst>
          </p:cNvPr>
          <p:cNvSpPr txBox="1"/>
          <p:nvPr/>
        </p:nvSpPr>
        <p:spPr>
          <a:xfrm>
            <a:off x="13462" y="14097"/>
            <a:ext cx="4546600" cy="5568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Collision Resolution With</a:t>
            </a:r>
            <a:r>
              <a:rPr sz="1800" b="1" spc="-9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Probing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5BC35F-C467-054D-A8BE-7D95D2C790A1}"/>
              </a:ext>
            </a:extLst>
          </p:cNvPr>
          <p:cNvSpPr txBox="1"/>
          <p:nvPr/>
        </p:nvSpPr>
        <p:spPr>
          <a:xfrm>
            <a:off x="178307" y="771271"/>
            <a:ext cx="4205605" cy="1603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41655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20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collision detected on insert, </a:t>
            </a:r>
            <a:r>
              <a:rPr sz="1400" spc="-5" dirty="0">
                <a:latin typeface="Arial"/>
                <a:cs typeface="Arial"/>
              </a:rPr>
              <a:t>keep </a:t>
            </a:r>
            <a:r>
              <a:rPr sz="1400" spc="-10" dirty="0">
                <a:latin typeface="Arial"/>
                <a:cs typeface="Arial"/>
              </a:rPr>
              <a:t>scanning  </a:t>
            </a:r>
            <a:r>
              <a:rPr sz="1400" spc="-15" dirty="0">
                <a:latin typeface="Arial"/>
                <a:cs typeface="Arial"/>
              </a:rPr>
              <a:t>forward </a:t>
            </a:r>
            <a:r>
              <a:rPr sz="1400" spc="-10" dirty="0">
                <a:latin typeface="Arial"/>
                <a:cs typeface="Arial"/>
              </a:rPr>
              <a:t>until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5" dirty="0">
                <a:latin typeface="Arial"/>
                <a:cs typeface="Arial"/>
              </a:rPr>
              <a:t>reach </a:t>
            </a:r>
            <a:r>
              <a:rPr sz="1400" spc="-10" dirty="0">
                <a:latin typeface="Arial"/>
                <a:cs typeface="Arial"/>
              </a:rPr>
              <a:t>an empty</a:t>
            </a:r>
            <a:r>
              <a:rPr lang="en-US" sz="1400" spc="2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slot.</a:t>
            </a:r>
            <a:endParaRPr sz="1400" dirty="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Find(k): start at position </a:t>
            </a:r>
            <a:r>
              <a:rPr sz="1400" spc="-5" dirty="0">
                <a:latin typeface="Arial"/>
                <a:cs typeface="Arial"/>
              </a:rPr>
              <a:t>h(k)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scan </a:t>
            </a:r>
            <a:r>
              <a:rPr sz="1400" spc="-15" dirty="0">
                <a:latin typeface="Arial"/>
                <a:cs typeface="Arial"/>
              </a:rPr>
              <a:t>forward </a:t>
            </a:r>
            <a:r>
              <a:rPr sz="1400" spc="-10" dirty="0">
                <a:latin typeface="Arial"/>
                <a:cs typeface="Arial"/>
              </a:rPr>
              <a:t>until</a:t>
            </a:r>
            <a:endParaRPr sz="1400" dirty="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either reach </a:t>
            </a:r>
            <a:r>
              <a:rPr sz="1400" dirty="0">
                <a:latin typeface="Arial"/>
                <a:cs typeface="Arial"/>
              </a:rPr>
              <a:t>key </a:t>
            </a:r>
            <a:r>
              <a:rPr sz="1400" spc="-5" dirty="0">
                <a:latin typeface="Arial"/>
                <a:cs typeface="Arial"/>
              </a:rPr>
              <a:t>k </a:t>
            </a:r>
            <a:r>
              <a:rPr sz="1400" spc="-10" dirty="0">
                <a:latin typeface="Arial"/>
                <a:cs typeface="Arial"/>
              </a:rPr>
              <a:t>or an empty</a:t>
            </a:r>
            <a:r>
              <a:rPr sz="1400" spc="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slot.</a:t>
            </a:r>
            <a:endParaRPr sz="1400" dirty="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Performance will be </a:t>
            </a:r>
            <a:r>
              <a:rPr sz="1400" spc="-15" dirty="0">
                <a:latin typeface="Arial"/>
                <a:cs typeface="Arial"/>
              </a:rPr>
              <a:t>good </a:t>
            </a:r>
            <a:r>
              <a:rPr sz="1400" spc="-5" dirty="0">
                <a:latin typeface="Arial"/>
                <a:cs typeface="Arial"/>
              </a:rPr>
              <a:t>– </a:t>
            </a:r>
            <a:r>
              <a:rPr sz="1400" spc="-15" dirty="0">
                <a:latin typeface="Arial"/>
                <a:cs typeface="Arial"/>
              </a:rPr>
              <a:t>“O(1)” </a:t>
            </a:r>
            <a:r>
              <a:rPr sz="1400" spc="-5" dirty="0">
                <a:latin typeface="Arial"/>
                <a:cs typeface="Arial"/>
              </a:rPr>
              <a:t>– </a:t>
            </a:r>
            <a:r>
              <a:rPr sz="1400" spc="-10" dirty="0">
                <a:latin typeface="Arial"/>
                <a:cs typeface="Arial"/>
              </a:rPr>
              <a:t>as long as  table size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slightly larger than </a:t>
            </a:r>
            <a:r>
              <a:rPr sz="1400" spc="-5" dirty="0">
                <a:latin typeface="Arial"/>
                <a:cs typeface="Arial"/>
              </a:rPr>
              <a:t>N, </a:t>
            </a:r>
            <a:r>
              <a:rPr sz="1400" spc="-15" dirty="0">
                <a:latin typeface="Arial"/>
                <a:cs typeface="Arial"/>
              </a:rPr>
              <a:t>and our </a:t>
            </a:r>
            <a:r>
              <a:rPr sz="1400" spc="-10" dirty="0">
                <a:latin typeface="Arial"/>
                <a:cs typeface="Arial"/>
              </a:rPr>
              <a:t>hash  function </a:t>
            </a:r>
            <a:r>
              <a:rPr sz="1400" spc="-15" dirty="0">
                <a:latin typeface="Arial"/>
                <a:cs typeface="Arial"/>
              </a:rPr>
              <a:t>spreads </a:t>
            </a:r>
            <a:r>
              <a:rPr sz="1400" spc="-10" dirty="0">
                <a:latin typeface="Arial"/>
                <a:cs typeface="Arial"/>
              </a:rPr>
              <a:t>elements </a:t>
            </a:r>
            <a:r>
              <a:rPr sz="1400" spc="-15" dirty="0">
                <a:latin typeface="Arial"/>
                <a:cs typeface="Arial"/>
              </a:rPr>
              <a:t>around </a:t>
            </a:r>
            <a:r>
              <a:rPr sz="1400" spc="-10" dirty="0">
                <a:latin typeface="Arial"/>
                <a:cs typeface="Arial"/>
              </a:rPr>
              <a:t>“haphazardly”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C68A1C8-3BA2-FE40-AE9E-86A1BA94D43F}"/>
              </a:ext>
            </a:extLst>
          </p:cNvPr>
          <p:cNvSpPr txBox="1"/>
          <p:nvPr/>
        </p:nvSpPr>
        <p:spPr>
          <a:xfrm>
            <a:off x="348995" y="2350388"/>
            <a:ext cx="13849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avoid big </a:t>
            </a:r>
            <a:r>
              <a:rPr sz="1400" spc="-5" dirty="0">
                <a:latin typeface="Arial"/>
                <a:cs typeface="Arial"/>
              </a:rPr>
              <a:t>clumps.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D2E1D68-BD87-0E4B-A9A1-C1ED2434253D}"/>
              </a:ext>
            </a:extLst>
          </p:cNvPr>
          <p:cNvSpPr/>
          <p:nvPr/>
        </p:nvSpPr>
        <p:spPr>
          <a:xfrm>
            <a:off x="2578988" y="2459100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3" y="190500"/>
                </a:lnTo>
                <a:lnTo>
                  <a:pt x="185293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F45937E-E412-D94B-A2BA-5E32E29C23FD}"/>
              </a:ext>
            </a:extLst>
          </p:cNvPr>
          <p:cNvSpPr/>
          <p:nvPr/>
        </p:nvSpPr>
        <p:spPr>
          <a:xfrm>
            <a:off x="3876167" y="2459100"/>
            <a:ext cx="185420" cy="190500"/>
          </a:xfrm>
          <a:custGeom>
            <a:avLst/>
            <a:gdLst/>
            <a:ahLst/>
            <a:cxnLst/>
            <a:rect l="l" t="t" r="r" b="b"/>
            <a:pathLst>
              <a:path w="185420" h="190500">
                <a:moveTo>
                  <a:pt x="0" y="190500"/>
                </a:moveTo>
                <a:lnTo>
                  <a:pt x="185292" y="190500"/>
                </a:lnTo>
                <a:lnTo>
                  <a:pt x="185292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8C9F43D-52B2-1D45-843F-74CB3878B919}"/>
              </a:ext>
            </a:extLst>
          </p:cNvPr>
          <p:cNvSpPr/>
          <p:nvPr/>
        </p:nvSpPr>
        <p:spPr>
          <a:xfrm>
            <a:off x="4061460" y="24591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A9DEEEC-B0EA-5A45-8A8D-BF55D68811D4}"/>
              </a:ext>
            </a:extLst>
          </p:cNvPr>
          <p:cNvSpPr txBox="1"/>
          <p:nvPr/>
        </p:nvSpPr>
        <p:spPr>
          <a:xfrm>
            <a:off x="2191512" y="2449194"/>
            <a:ext cx="1206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A: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8278FBA-260A-8C43-ADD8-B07B2D6E775F}"/>
              </a:ext>
            </a:extLst>
          </p:cNvPr>
          <p:cNvSpPr txBox="1"/>
          <p:nvPr/>
        </p:nvSpPr>
        <p:spPr>
          <a:xfrm>
            <a:off x="2461640" y="2681097"/>
            <a:ext cx="1715135" cy="1346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95580" algn="l"/>
                <a:tab pos="380365" algn="l"/>
                <a:tab pos="742950" algn="l"/>
                <a:tab pos="933450" algn="l"/>
                <a:tab pos="1299210" algn="l"/>
              </a:tabLst>
            </a:pPr>
            <a:r>
              <a:rPr sz="800" spc="-5" dirty="0">
                <a:latin typeface="Arial"/>
                <a:cs typeface="Arial"/>
              </a:rPr>
              <a:t>0	1	2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	4	5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	7 </a:t>
            </a:r>
            <a:r>
              <a:rPr lang="en-US" sz="800" spc="-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lang="en-US" sz="800" spc="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354CE93-D343-684B-94AA-FB15DC1011B2}"/>
              </a:ext>
            </a:extLst>
          </p:cNvPr>
          <p:cNvSpPr/>
          <p:nvPr/>
        </p:nvSpPr>
        <p:spPr>
          <a:xfrm>
            <a:off x="3367024" y="298488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F2DF1C4-7865-5C43-810C-7F7297083607}"/>
              </a:ext>
            </a:extLst>
          </p:cNvPr>
          <p:cNvSpPr txBox="1"/>
          <p:nvPr/>
        </p:nvSpPr>
        <p:spPr>
          <a:xfrm>
            <a:off x="3509771" y="2940812"/>
            <a:ext cx="989330" cy="4102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5875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= </a:t>
            </a:r>
            <a:r>
              <a:rPr sz="1000" spc="-5" dirty="0">
                <a:latin typeface="Arial"/>
                <a:cs typeface="Arial"/>
              </a:rPr>
              <a:t>unoccupied  </a:t>
            </a:r>
            <a:r>
              <a:rPr sz="1000" dirty="0">
                <a:latin typeface="Arial"/>
                <a:cs typeface="Arial"/>
              </a:rPr>
              <a:t>(e.g., </a:t>
            </a:r>
            <a:r>
              <a:rPr sz="1000" spc="-10" dirty="0">
                <a:latin typeface="Arial"/>
                <a:cs typeface="Arial"/>
              </a:rPr>
              <a:t>set </a:t>
            </a:r>
            <a:r>
              <a:rPr sz="1000" spc="5" dirty="0">
                <a:latin typeface="Arial"/>
                <a:cs typeface="Arial"/>
              </a:rPr>
              <a:t>to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-1)</a:t>
            </a:r>
            <a:endParaRPr sz="1000" dirty="0">
              <a:latin typeface="Arial"/>
              <a:cs typeface="Arial"/>
            </a:endParaRPr>
          </a:p>
          <a:p>
            <a:pPr marR="5080" algn="r">
              <a:lnSpc>
                <a:spcPts val="620"/>
              </a:lnSpc>
            </a:pPr>
            <a:endParaRPr sz="700" dirty="0">
              <a:latin typeface="Arial"/>
              <a:cs typeface="Arial"/>
            </a:endParaRPr>
          </a:p>
        </p:txBody>
      </p: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B10F9456-14FF-5145-B78D-A25668220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9297"/>
              </p:ext>
            </p:extLst>
          </p:nvPr>
        </p:nvGraphicFramePr>
        <p:xfrm>
          <a:off x="2387345" y="2452750"/>
          <a:ext cx="1859276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7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87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99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61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13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9ED2D6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>
            <a:extLst>
              <a:ext uri="{FF2B5EF4-FFF2-40B4-BE49-F238E27FC236}">
                <a16:creationId xmlns:a16="http://schemas.microsoft.com/office/drawing/2014/main" id="{0EEDABFD-6839-C24C-B591-4C1361B4F4C4}"/>
              </a:ext>
            </a:extLst>
          </p:cNvPr>
          <p:cNvSpPr/>
          <p:nvPr/>
        </p:nvSpPr>
        <p:spPr>
          <a:xfrm>
            <a:off x="2100325" y="2890519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79" h="152400">
                <a:moveTo>
                  <a:pt x="0" y="152400"/>
                </a:moveTo>
                <a:lnTo>
                  <a:pt x="144779" y="152400"/>
                </a:lnTo>
                <a:lnTo>
                  <a:pt x="1447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EB1E410-7093-5C4D-B482-D30D98D01316}"/>
              </a:ext>
            </a:extLst>
          </p:cNvPr>
          <p:cNvSpPr/>
          <p:nvPr/>
        </p:nvSpPr>
        <p:spPr>
          <a:xfrm>
            <a:off x="2100325" y="2890519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79" h="152400">
                <a:moveTo>
                  <a:pt x="0" y="152400"/>
                </a:moveTo>
                <a:lnTo>
                  <a:pt x="144779" y="152400"/>
                </a:lnTo>
                <a:lnTo>
                  <a:pt x="1447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4B9DFDA-6984-7E4B-A185-CB4949A29AC5}"/>
              </a:ext>
            </a:extLst>
          </p:cNvPr>
          <p:cNvSpPr txBox="1"/>
          <p:nvPr/>
        </p:nvSpPr>
        <p:spPr>
          <a:xfrm>
            <a:off x="178307" y="2512866"/>
            <a:ext cx="2041525" cy="532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70180" marR="8890" indent="-170180" algn="r">
              <a:lnSpc>
                <a:spcPct val="100000"/>
              </a:lnSpc>
              <a:spcBef>
                <a:spcPts val="830"/>
              </a:spcBef>
              <a:buChar char="•"/>
              <a:tabLst>
                <a:tab pos="170815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spc="-15" dirty="0">
                <a:latin typeface="Arial"/>
                <a:cs typeface="Arial"/>
              </a:rPr>
              <a:t>about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remove(k)?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9160C6A-77F3-6741-A84E-242FA64576A8}"/>
              </a:ext>
            </a:extLst>
          </p:cNvPr>
          <p:cNvSpPr txBox="1"/>
          <p:nvPr/>
        </p:nvSpPr>
        <p:spPr>
          <a:xfrm>
            <a:off x="2358008" y="3170047"/>
            <a:ext cx="4527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h(1)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97766DD-3E36-C34D-A953-240C0A4ED730}"/>
              </a:ext>
            </a:extLst>
          </p:cNvPr>
          <p:cNvSpPr/>
          <p:nvPr/>
        </p:nvSpPr>
        <p:spPr>
          <a:xfrm>
            <a:off x="2241423" y="2820288"/>
            <a:ext cx="956944" cy="347980"/>
          </a:xfrm>
          <a:custGeom>
            <a:avLst/>
            <a:gdLst/>
            <a:ahLst/>
            <a:cxnLst/>
            <a:rect l="l" t="t" r="r" b="b"/>
            <a:pathLst>
              <a:path w="956945" h="347979">
                <a:moveTo>
                  <a:pt x="7620" y="154939"/>
                </a:moveTo>
                <a:lnTo>
                  <a:pt x="50546" y="203073"/>
                </a:lnTo>
                <a:lnTo>
                  <a:pt x="101600" y="239522"/>
                </a:lnTo>
                <a:lnTo>
                  <a:pt x="153288" y="273303"/>
                </a:lnTo>
                <a:lnTo>
                  <a:pt x="206121" y="302387"/>
                </a:lnTo>
                <a:lnTo>
                  <a:pt x="260096" y="325627"/>
                </a:lnTo>
                <a:lnTo>
                  <a:pt x="315722" y="341249"/>
                </a:lnTo>
                <a:lnTo>
                  <a:pt x="358901" y="347090"/>
                </a:lnTo>
                <a:lnTo>
                  <a:pt x="373507" y="347725"/>
                </a:lnTo>
                <a:lnTo>
                  <a:pt x="388238" y="347725"/>
                </a:lnTo>
                <a:lnTo>
                  <a:pt x="433070" y="343408"/>
                </a:lnTo>
                <a:lnTo>
                  <a:pt x="470056" y="335025"/>
                </a:lnTo>
                <a:lnTo>
                  <a:pt x="374014" y="335025"/>
                </a:lnTo>
                <a:lnTo>
                  <a:pt x="360045" y="334390"/>
                </a:lnTo>
                <a:lnTo>
                  <a:pt x="318770" y="328929"/>
                </a:lnTo>
                <a:lnTo>
                  <a:pt x="264667" y="313816"/>
                </a:lnTo>
                <a:lnTo>
                  <a:pt x="211962" y="291084"/>
                </a:lnTo>
                <a:lnTo>
                  <a:pt x="160020" y="262509"/>
                </a:lnTo>
                <a:lnTo>
                  <a:pt x="108838" y="229235"/>
                </a:lnTo>
                <a:lnTo>
                  <a:pt x="58165" y="192912"/>
                </a:lnTo>
                <a:lnTo>
                  <a:pt x="7620" y="154939"/>
                </a:lnTo>
                <a:close/>
              </a:path>
              <a:path w="956945" h="347979">
                <a:moveTo>
                  <a:pt x="937300" y="16237"/>
                </a:moveTo>
                <a:lnTo>
                  <a:pt x="925025" y="18391"/>
                </a:lnTo>
                <a:lnTo>
                  <a:pt x="884047" y="53086"/>
                </a:lnTo>
                <a:lnTo>
                  <a:pt x="849884" y="81534"/>
                </a:lnTo>
                <a:lnTo>
                  <a:pt x="815848" y="109474"/>
                </a:lnTo>
                <a:lnTo>
                  <a:pt x="782065" y="136651"/>
                </a:lnTo>
                <a:lnTo>
                  <a:pt x="748411" y="162813"/>
                </a:lnTo>
                <a:lnTo>
                  <a:pt x="714883" y="187833"/>
                </a:lnTo>
                <a:lnTo>
                  <a:pt x="681863" y="211454"/>
                </a:lnTo>
                <a:lnTo>
                  <a:pt x="649097" y="233679"/>
                </a:lnTo>
                <a:lnTo>
                  <a:pt x="616458" y="254253"/>
                </a:lnTo>
                <a:lnTo>
                  <a:pt x="552703" y="289305"/>
                </a:lnTo>
                <a:lnTo>
                  <a:pt x="506095" y="309752"/>
                </a:lnTo>
                <a:lnTo>
                  <a:pt x="460756" y="324485"/>
                </a:lnTo>
                <a:lnTo>
                  <a:pt x="416687" y="332866"/>
                </a:lnTo>
                <a:lnTo>
                  <a:pt x="388238" y="335025"/>
                </a:lnTo>
                <a:lnTo>
                  <a:pt x="470056" y="335025"/>
                </a:lnTo>
                <a:lnTo>
                  <a:pt x="510539" y="321690"/>
                </a:lnTo>
                <a:lnTo>
                  <a:pt x="558164" y="300736"/>
                </a:lnTo>
                <a:lnTo>
                  <a:pt x="622808" y="265175"/>
                </a:lnTo>
                <a:lnTo>
                  <a:pt x="655827" y="244475"/>
                </a:lnTo>
                <a:lnTo>
                  <a:pt x="688975" y="221996"/>
                </a:lnTo>
                <a:lnTo>
                  <a:pt x="722376" y="198119"/>
                </a:lnTo>
                <a:lnTo>
                  <a:pt x="755903" y="172974"/>
                </a:lnTo>
                <a:lnTo>
                  <a:pt x="789813" y="146558"/>
                </a:lnTo>
                <a:lnTo>
                  <a:pt x="823849" y="119252"/>
                </a:lnTo>
                <a:lnTo>
                  <a:pt x="892175" y="62864"/>
                </a:lnTo>
                <a:lnTo>
                  <a:pt x="933037" y="28255"/>
                </a:lnTo>
                <a:lnTo>
                  <a:pt x="937300" y="16237"/>
                </a:lnTo>
                <a:close/>
              </a:path>
              <a:path w="956945" h="347979">
                <a:moveTo>
                  <a:pt x="955398" y="3301"/>
                </a:moveTo>
                <a:lnTo>
                  <a:pt x="942848" y="3301"/>
                </a:lnTo>
                <a:lnTo>
                  <a:pt x="951102" y="12953"/>
                </a:lnTo>
                <a:lnTo>
                  <a:pt x="933037" y="28255"/>
                </a:lnTo>
                <a:lnTo>
                  <a:pt x="926211" y="47498"/>
                </a:lnTo>
                <a:lnTo>
                  <a:pt x="925067" y="50926"/>
                </a:lnTo>
                <a:lnTo>
                  <a:pt x="926846" y="54483"/>
                </a:lnTo>
                <a:lnTo>
                  <a:pt x="930148" y="55625"/>
                </a:lnTo>
                <a:lnTo>
                  <a:pt x="933450" y="56896"/>
                </a:lnTo>
                <a:lnTo>
                  <a:pt x="937133" y="55117"/>
                </a:lnTo>
                <a:lnTo>
                  <a:pt x="938276" y="51815"/>
                </a:lnTo>
                <a:lnTo>
                  <a:pt x="955398" y="3301"/>
                </a:lnTo>
                <a:close/>
              </a:path>
              <a:path w="956945" h="347979">
                <a:moveTo>
                  <a:pt x="945128" y="5968"/>
                </a:moveTo>
                <a:lnTo>
                  <a:pt x="940942" y="5968"/>
                </a:lnTo>
                <a:lnTo>
                  <a:pt x="948054" y="14350"/>
                </a:lnTo>
                <a:lnTo>
                  <a:pt x="937300" y="16237"/>
                </a:lnTo>
                <a:lnTo>
                  <a:pt x="933037" y="28255"/>
                </a:lnTo>
                <a:lnTo>
                  <a:pt x="951102" y="12953"/>
                </a:lnTo>
                <a:lnTo>
                  <a:pt x="945128" y="5968"/>
                </a:lnTo>
                <a:close/>
              </a:path>
              <a:path w="956945" h="347979">
                <a:moveTo>
                  <a:pt x="956563" y="0"/>
                </a:moveTo>
                <a:lnTo>
                  <a:pt x="899033" y="10160"/>
                </a:lnTo>
                <a:lnTo>
                  <a:pt x="896620" y="13462"/>
                </a:lnTo>
                <a:lnTo>
                  <a:pt x="897889" y="20319"/>
                </a:lnTo>
                <a:lnTo>
                  <a:pt x="901191" y="22605"/>
                </a:lnTo>
                <a:lnTo>
                  <a:pt x="925025" y="18391"/>
                </a:lnTo>
                <a:lnTo>
                  <a:pt x="942848" y="3301"/>
                </a:lnTo>
                <a:lnTo>
                  <a:pt x="955398" y="3301"/>
                </a:lnTo>
                <a:lnTo>
                  <a:pt x="956563" y="0"/>
                </a:lnTo>
                <a:close/>
              </a:path>
              <a:path w="956945" h="347979">
                <a:moveTo>
                  <a:pt x="942848" y="3301"/>
                </a:moveTo>
                <a:lnTo>
                  <a:pt x="925025" y="18391"/>
                </a:lnTo>
                <a:lnTo>
                  <a:pt x="937300" y="16237"/>
                </a:lnTo>
                <a:lnTo>
                  <a:pt x="940942" y="5968"/>
                </a:lnTo>
                <a:lnTo>
                  <a:pt x="945128" y="5968"/>
                </a:lnTo>
                <a:lnTo>
                  <a:pt x="942848" y="3301"/>
                </a:lnTo>
                <a:close/>
              </a:path>
              <a:path w="956945" h="347979">
                <a:moveTo>
                  <a:pt x="940942" y="5968"/>
                </a:moveTo>
                <a:lnTo>
                  <a:pt x="937300" y="16237"/>
                </a:lnTo>
                <a:lnTo>
                  <a:pt x="948054" y="14350"/>
                </a:lnTo>
                <a:lnTo>
                  <a:pt x="940942" y="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DDFA684-CD6C-D74B-A087-75D4C82F095C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33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8">
            <a:extLst>
              <a:ext uri="{FF2B5EF4-FFF2-40B4-BE49-F238E27FC236}">
                <a16:creationId xmlns:a16="http://schemas.microsoft.com/office/drawing/2014/main" id="{0E516F94-2455-E043-A9CC-AEB0E1CC786B}"/>
              </a:ext>
            </a:extLst>
          </p:cNvPr>
          <p:cNvSpPr/>
          <p:nvPr/>
        </p:nvSpPr>
        <p:spPr>
          <a:xfrm>
            <a:off x="2223899" y="1463040"/>
            <a:ext cx="0" cy="1828800"/>
          </a:xfrm>
          <a:custGeom>
            <a:avLst/>
            <a:gdLst/>
            <a:ahLst/>
            <a:cxnLst/>
            <a:rect l="l" t="t" r="r" b="b"/>
            <a:pathLst>
              <a:path h="2628900">
                <a:moveTo>
                  <a:pt x="0" y="0"/>
                </a:moveTo>
                <a:lnTo>
                  <a:pt x="0" y="2628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9" name="object 39">
            <a:extLst>
              <a:ext uri="{FF2B5EF4-FFF2-40B4-BE49-F238E27FC236}">
                <a16:creationId xmlns:a16="http://schemas.microsoft.com/office/drawing/2014/main" id="{FA9CC3BE-2C6E-054D-92A6-3F73B1DDE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66327"/>
              </p:ext>
            </p:extLst>
          </p:nvPr>
        </p:nvGraphicFramePr>
        <p:xfrm>
          <a:off x="2541" y="0"/>
          <a:ext cx="4569459" cy="344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026">
                <a:tc gridSpan="4">
                  <a:txBody>
                    <a:bodyPr/>
                    <a:lstStyle/>
                    <a:p>
                      <a:pPr marL="129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Sets /</a:t>
                      </a:r>
                      <a:r>
                        <a:rPr sz="1800" b="1" spc="-20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04F89"/>
                          </a:solidFill>
                          <a:latin typeface="Arial"/>
                          <a:cs typeface="Arial"/>
                        </a:rPr>
                        <a:t>Dictionaries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lang="en-US" sz="9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130810">
                        <a:lnSpc>
                          <a:spcPts val="1605"/>
                        </a:lnSpc>
                      </a:pP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66">
                <a:tc>
                  <a:txBody>
                    <a:bodyPr/>
                    <a:lstStyle/>
                    <a:p>
                      <a:pPr marL="130810">
                        <a:lnSpc>
                          <a:spcPts val="1655"/>
                        </a:lnSpc>
                        <a:spcBef>
                          <a:spcPts val="760"/>
                        </a:spcBef>
                      </a:pP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05">
                <a:tc>
                  <a:txBody>
                    <a:bodyPr/>
                    <a:lstStyle/>
                    <a:p>
                      <a:pPr marL="130810">
                        <a:lnSpc>
                          <a:spcPts val="1570"/>
                        </a:lnSpc>
                      </a:pP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76">
                <a:tc>
                  <a:txBody>
                    <a:bodyPr/>
                    <a:lstStyle/>
                    <a:p>
                      <a:pPr marL="130810">
                        <a:lnSpc>
                          <a:spcPts val="1380"/>
                        </a:lnSpc>
                        <a:tabLst>
                          <a:tab pos="359410" algn="l"/>
                        </a:tabLst>
                      </a:pP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9314">
                <a:tc>
                  <a:txBody>
                    <a:bodyPr/>
                    <a:lstStyle/>
                    <a:p>
                      <a:pPr marL="359410" indent="-228600">
                        <a:lnSpc>
                          <a:spcPts val="1380"/>
                        </a:lnSpc>
                        <a:buFont typeface="Arial"/>
                        <a:buChar char="-"/>
                        <a:tabLst>
                          <a:tab pos="359410" algn="l"/>
                          <a:tab pos="360045" algn="l"/>
                        </a:tabLst>
                      </a:pP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FDC67D-3241-E144-8C27-1C1042D1FF45}"/>
              </a:ext>
            </a:extLst>
          </p:cNvPr>
          <p:cNvSpPr txBox="1"/>
          <p:nvPr/>
        </p:nvSpPr>
        <p:spPr>
          <a:xfrm>
            <a:off x="275008" y="728770"/>
            <a:ext cx="3960108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-10" dirty="0">
                <a:latin typeface="Arial"/>
                <a:cs typeface="Arial"/>
              </a:rPr>
              <a:t>Common properties:</a:t>
            </a:r>
          </a:p>
          <a:p>
            <a:pPr marL="130810">
              <a:lnSpc>
                <a:spcPts val="1605"/>
              </a:lnSpc>
            </a:pPr>
            <a:r>
              <a:rPr lang="en-US" sz="1400" spc="-5" dirty="0">
                <a:latin typeface="Arial"/>
                <a:cs typeface="Arial"/>
              </a:rPr>
              <a:t>Each item contains a key</a:t>
            </a:r>
          </a:p>
          <a:p>
            <a:pPr marL="130810">
              <a:lnSpc>
                <a:spcPts val="1605"/>
              </a:lnSpc>
            </a:pPr>
            <a:r>
              <a:rPr lang="en-US" sz="1400" spc="-5" dirty="0">
                <a:latin typeface="Arial"/>
                <a:cs typeface="Arial"/>
              </a:rPr>
              <a:t>Each key is unique (no duplicate key values)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225DAA-E234-584C-BBEB-8719F8E3EEEA}"/>
              </a:ext>
            </a:extLst>
          </p:cNvPr>
          <p:cNvSpPr txBox="1"/>
          <p:nvPr/>
        </p:nvSpPr>
        <p:spPr>
          <a:xfrm>
            <a:off x="275008" y="1463040"/>
            <a:ext cx="18288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-10" dirty="0">
                <a:latin typeface="Arial"/>
                <a:cs typeface="Arial"/>
              </a:rPr>
              <a:t>Sets:</a:t>
            </a:r>
          </a:p>
          <a:p>
            <a:pPr marL="130810">
              <a:lnSpc>
                <a:spcPts val="1605"/>
              </a:lnSpc>
            </a:pPr>
            <a:r>
              <a:rPr lang="en-US" sz="1400" spc="-5" dirty="0">
                <a:latin typeface="Arial"/>
                <a:cs typeface="Arial"/>
              </a:rPr>
              <a:t>Key has no associated value; simply a collection of unique values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DFA33E-D671-7246-A511-E53F5A4620FF}"/>
              </a:ext>
            </a:extLst>
          </p:cNvPr>
          <p:cNvSpPr/>
          <p:nvPr/>
        </p:nvSpPr>
        <p:spPr>
          <a:xfrm>
            <a:off x="385011" y="2681323"/>
            <a:ext cx="1718797" cy="6737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69E50-4432-564E-BBDC-02D57D50A488}"/>
              </a:ext>
            </a:extLst>
          </p:cNvPr>
          <p:cNvSpPr txBox="1"/>
          <p:nvPr/>
        </p:nvSpPr>
        <p:spPr>
          <a:xfrm>
            <a:off x="96253" y="2587636"/>
            <a:ext cx="57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513761-0860-6D47-9A77-D36DF6F0937B}"/>
              </a:ext>
            </a:extLst>
          </p:cNvPr>
          <p:cNvSpPr txBox="1"/>
          <p:nvPr/>
        </p:nvSpPr>
        <p:spPr>
          <a:xfrm>
            <a:off x="582561" y="2971364"/>
            <a:ext cx="57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DFE2C3-8721-B144-B15B-2A179C8F3EDE}"/>
              </a:ext>
            </a:extLst>
          </p:cNvPr>
          <p:cNvSpPr txBox="1"/>
          <p:nvPr/>
        </p:nvSpPr>
        <p:spPr>
          <a:xfrm>
            <a:off x="855042" y="2649267"/>
            <a:ext cx="57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Green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D6B964-BDBA-6B4C-AC03-9A28C27B1F97}"/>
              </a:ext>
            </a:extLst>
          </p:cNvPr>
          <p:cNvSpPr txBox="1"/>
          <p:nvPr/>
        </p:nvSpPr>
        <p:spPr>
          <a:xfrm>
            <a:off x="1054426" y="3067329"/>
            <a:ext cx="57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1BA10E-0BD3-2040-B0F0-486E030894F4}"/>
              </a:ext>
            </a:extLst>
          </p:cNvPr>
          <p:cNvSpPr txBox="1"/>
          <p:nvPr/>
        </p:nvSpPr>
        <p:spPr>
          <a:xfrm>
            <a:off x="1042995" y="2832864"/>
            <a:ext cx="68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Orange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A3D60E-5744-8F43-B025-D6ABA90852D3}"/>
              </a:ext>
            </a:extLst>
          </p:cNvPr>
          <p:cNvSpPr/>
          <p:nvPr/>
        </p:nvSpPr>
        <p:spPr>
          <a:xfrm>
            <a:off x="2619428" y="2670559"/>
            <a:ext cx="1718797" cy="6737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DBD85D-C7D7-3A48-B79A-11A501E6101A}"/>
              </a:ext>
            </a:extLst>
          </p:cNvPr>
          <p:cNvSpPr txBox="1"/>
          <p:nvPr/>
        </p:nvSpPr>
        <p:spPr>
          <a:xfrm>
            <a:off x="2330670" y="2576872"/>
            <a:ext cx="57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B4E825-5864-AD4C-A059-5961B5B70AE3}"/>
              </a:ext>
            </a:extLst>
          </p:cNvPr>
          <p:cNvSpPr txBox="1"/>
          <p:nvPr/>
        </p:nvSpPr>
        <p:spPr>
          <a:xfrm>
            <a:off x="2704879" y="2952873"/>
            <a:ext cx="114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 : #FF0000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31C891-3750-904B-BC55-5790CA6CDB26}"/>
              </a:ext>
            </a:extLst>
          </p:cNvPr>
          <p:cNvSpPr txBox="1"/>
          <p:nvPr/>
        </p:nvSpPr>
        <p:spPr>
          <a:xfrm>
            <a:off x="2870285" y="2659795"/>
            <a:ext cx="132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Green : #008000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A6805A-99C4-5441-B331-096E254BA3C5}"/>
              </a:ext>
            </a:extLst>
          </p:cNvPr>
          <p:cNvSpPr txBox="1"/>
          <p:nvPr/>
        </p:nvSpPr>
        <p:spPr>
          <a:xfrm>
            <a:off x="2986261" y="3078093"/>
            <a:ext cx="122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Blue : #0000FF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63895C-CAE9-9241-9EB2-516017CD2B35}"/>
              </a:ext>
            </a:extLst>
          </p:cNvPr>
          <p:cNvSpPr txBox="1"/>
          <p:nvPr/>
        </p:nvSpPr>
        <p:spPr>
          <a:xfrm>
            <a:off x="3089459" y="2795688"/>
            <a:ext cx="1435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Orange : #FFA500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B58912-2F6F-454A-B93B-D8CC568BF760}"/>
              </a:ext>
            </a:extLst>
          </p:cNvPr>
          <p:cNvSpPr txBox="1"/>
          <p:nvPr/>
        </p:nvSpPr>
        <p:spPr>
          <a:xfrm>
            <a:off x="2406316" y="1450848"/>
            <a:ext cx="1828800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-10" dirty="0">
                <a:latin typeface="Arial"/>
                <a:cs typeface="Arial"/>
              </a:rPr>
              <a:t>Dictionaries:</a:t>
            </a:r>
          </a:p>
          <a:p>
            <a:pPr marL="130810">
              <a:lnSpc>
                <a:spcPts val="1605"/>
              </a:lnSpc>
            </a:pPr>
            <a:r>
              <a:rPr lang="en-US" sz="1400" spc="-5" dirty="0">
                <a:latin typeface="Arial"/>
                <a:cs typeface="Arial"/>
              </a:rPr>
              <a:t>Key </a:t>
            </a:r>
            <a:r>
              <a:rPr lang="en-US" sz="1400" b="1" spc="-5" dirty="0">
                <a:latin typeface="Arial"/>
                <a:cs typeface="Arial"/>
              </a:rPr>
              <a:t>map</a:t>
            </a:r>
            <a:r>
              <a:rPr lang="en-US" sz="1400" spc="-5" dirty="0">
                <a:latin typeface="Arial"/>
                <a:cs typeface="Arial"/>
              </a:rPr>
              <a:t>s to an associated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634BF-731B-514C-9EC5-5D40BD43843B}"/>
              </a:ext>
            </a:extLst>
          </p:cNvPr>
          <p:cNvSpPr txBox="1"/>
          <p:nvPr/>
        </p:nvSpPr>
        <p:spPr>
          <a:xfrm>
            <a:off x="2483550" y="2288938"/>
            <a:ext cx="1751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referred to as a </a:t>
            </a:r>
            <a:r>
              <a:rPr lang="en-US" b="1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908970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>
            <a:extLst>
              <a:ext uri="{FF2B5EF4-FFF2-40B4-BE49-F238E27FC236}">
                <a16:creationId xmlns:a16="http://schemas.microsoft.com/office/drawing/2014/main" id="{2C577455-DD79-034F-8518-E982D07A1C96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3">
            <a:extLst>
              <a:ext uri="{FF2B5EF4-FFF2-40B4-BE49-F238E27FC236}">
                <a16:creationId xmlns:a16="http://schemas.microsoft.com/office/drawing/2014/main" id="{3ECD706D-7A43-C94C-9E53-AD9B1E76DA55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4">
            <a:extLst>
              <a:ext uri="{FF2B5EF4-FFF2-40B4-BE49-F238E27FC236}">
                <a16:creationId xmlns:a16="http://schemas.microsoft.com/office/drawing/2014/main" id="{EB3C4548-C5B7-C943-B5F5-D36E29367FD9}"/>
              </a:ext>
            </a:extLst>
          </p:cNvPr>
          <p:cNvSpPr txBox="1"/>
          <p:nvPr/>
        </p:nvSpPr>
        <p:spPr>
          <a:xfrm>
            <a:off x="13462" y="13666"/>
            <a:ext cx="4546600" cy="5556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25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Collision Resolution With</a:t>
            </a:r>
            <a:r>
              <a:rPr sz="1800" b="1" spc="-9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Probing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25">
            <a:extLst>
              <a:ext uri="{FF2B5EF4-FFF2-40B4-BE49-F238E27FC236}">
                <a16:creationId xmlns:a16="http://schemas.microsoft.com/office/drawing/2014/main" id="{25751686-DBEC-CB49-A632-166328E62BA1}"/>
              </a:ext>
            </a:extLst>
          </p:cNvPr>
          <p:cNvSpPr txBox="1"/>
          <p:nvPr/>
        </p:nvSpPr>
        <p:spPr>
          <a:xfrm>
            <a:off x="178307" y="770890"/>
            <a:ext cx="4205605" cy="1604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41655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20" dirty="0">
                <a:latin typeface="Arial"/>
                <a:cs typeface="Arial"/>
              </a:rPr>
              <a:t>If </a:t>
            </a:r>
            <a:r>
              <a:rPr sz="1400" spc="-10" dirty="0">
                <a:latin typeface="Arial"/>
                <a:cs typeface="Arial"/>
              </a:rPr>
              <a:t>collision detected on insert, </a:t>
            </a:r>
            <a:r>
              <a:rPr sz="1400" spc="-5" dirty="0">
                <a:latin typeface="Arial"/>
                <a:cs typeface="Arial"/>
              </a:rPr>
              <a:t>keep </a:t>
            </a:r>
            <a:r>
              <a:rPr sz="1400" spc="-10" dirty="0">
                <a:latin typeface="Arial"/>
                <a:cs typeface="Arial"/>
              </a:rPr>
              <a:t>scanning  </a:t>
            </a:r>
            <a:r>
              <a:rPr sz="1400" spc="-15" dirty="0">
                <a:latin typeface="Arial"/>
                <a:cs typeface="Arial"/>
              </a:rPr>
              <a:t>forward </a:t>
            </a:r>
            <a:r>
              <a:rPr sz="1400" spc="-10" dirty="0">
                <a:latin typeface="Arial"/>
                <a:cs typeface="Arial"/>
              </a:rPr>
              <a:t>until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5" dirty="0">
                <a:latin typeface="Arial"/>
                <a:cs typeface="Arial"/>
              </a:rPr>
              <a:t>reach </a:t>
            </a:r>
            <a:r>
              <a:rPr sz="1400" spc="-10" dirty="0">
                <a:latin typeface="Arial"/>
                <a:cs typeface="Arial"/>
              </a:rPr>
              <a:t>an empty</a:t>
            </a:r>
            <a:r>
              <a:rPr sz="1400" spc="2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slot.</a:t>
            </a:r>
            <a:endParaRPr sz="1400">
              <a:latin typeface="Arial"/>
              <a:cs typeface="Arial"/>
            </a:endParaRPr>
          </a:p>
          <a:p>
            <a:pPr marL="170180" marR="22225" indent="-170180">
              <a:lnSpc>
                <a:spcPct val="100000"/>
              </a:lnSpc>
              <a:spcBef>
                <a:spcPts val="340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Find(k): start at position </a:t>
            </a:r>
            <a:r>
              <a:rPr sz="1400" spc="-5" dirty="0">
                <a:latin typeface="Arial"/>
                <a:cs typeface="Arial"/>
              </a:rPr>
              <a:t>h(k) </a:t>
            </a:r>
            <a:r>
              <a:rPr sz="1400" spc="-1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scan </a:t>
            </a:r>
            <a:r>
              <a:rPr sz="1400" spc="-15" dirty="0">
                <a:latin typeface="Arial"/>
                <a:cs typeface="Arial"/>
              </a:rPr>
              <a:t>forward </a:t>
            </a:r>
            <a:r>
              <a:rPr sz="1400" spc="-10" dirty="0">
                <a:latin typeface="Arial"/>
                <a:cs typeface="Arial"/>
              </a:rPr>
              <a:t>until  </a:t>
            </a:r>
            <a:r>
              <a:rPr sz="1400" spc="-20" dirty="0">
                <a:latin typeface="Arial"/>
                <a:cs typeface="Arial"/>
              </a:rPr>
              <a:t>we </a:t>
            </a:r>
            <a:r>
              <a:rPr sz="1400" spc="-10" dirty="0">
                <a:latin typeface="Arial"/>
                <a:cs typeface="Arial"/>
              </a:rPr>
              <a:t>either </a:t>
            </a:r>
            <a:r>
              <a:rPr sz="1400" spc="-15" dirty="0">
                <a:latin typeface="Arial"/>
                <a:cs typeface="Arial"/>
              </a:rPr>
              <a:t>reach </a:t>
            </a:r>
            <a:r>
              <a:rPr sz="1400" spc="-5" dirty="0">
                <a:latin typeface="Arial"/>
                <a:cs typeface="Arial"/>
              </a:rPr>
              <a:t>key k </a:t>
            </a:r>
            <a:r>
              <a:rPr sz="1400" spc="-10" dirty="0">
                <a:latin typeface="Arial"/>
                <a:cs typeface="Arial"/>
              </a:rPr>
              <a:t>or an empty</a:t>
            </a:r>
            <a:r>
              <a:rPr sz="1400" spc="2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slot.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ct val="100000"/>
              </a:lnSpc>
              <a:spcBef>
                <a:spcPts val="335"/>
              </a:spcBef>
              <a:buChar char="•"/>
              <a:tabLst>
                <a:tab pos="170815" algn="l"/>
              </a:tabLst>
            </a:pPr>
            <a:r>
              <a:rPr sz="1400" spc="-10" dirty="0">
                <a:latin typeface="Arial"/>
                <a:cs typeface="Arial"/>
              </a:rPr>
              <a:t>Performance will be </a:t>
            </a:r>
            <a:r>
              <a:rPr sz="1400" spc="-15" dirty="0">
                <a:latin typeface="Arial"/>
                <a:cs typeface="Arial"/>
              </a:rPr>
              <a:t>good </a:t>
            </a:r>
            <a:r>
              <a:rPr sz="1400" spc="-5" dirty="0">
                <a:latin typeface="Arial"/>
                <a:cs typeface="Arial"/>
              </a:rPr>
              <a:t>– </a:t>
            </a:r>
            <a:r>
              <a:rPr sz="1400" spc="-15" dirty="0">
                <a:latin typeface="Arial"/>
                <a:cs typeface="Arial"/>
              </a:rPr>
              <a:t>“O(1)” </a:t>
            </a:r>
            <a:r>
              <a:rPr sz="1400" spc="-5" dirty="0">
                <a:latin typeface="Arial"/>
                <a:cs typeface="Arial"/>
              </a:rPr>
              <a:t>– </a:t>
            </a:r>
            <a:r>
              <a:rPr sz="1400" spc="-10" dirty="0">
                <a:latin typeface="Arial"/>
                <a:cs typeface="Arial"/>
              </a:rPr>
              <a:t>as long as  table size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slightly larger than </a:t>
            </a:r>
            <a:r>
              <a:rPr sz="1400" spc="-5" dirty="0">
                <a:latin typeface="Arial"/>
                <a:cs typeface="Arial"/>
              </a:rPr>
              <a:t>N, </a:t>
            </a:r>
            <a:r>
              <a:rPr sz="1400" spc="-15" dirty="0">
                <a:latin typeface="Arial"/>
                <a:cs typeface="Arial"/>
              </a:rPr>
              <a:t>and our </a:t>
            </a:r>
            <a:r>
              <a:rPr sz="1400" spc="-10" dirty="0">
                <a:latin typeface="Arial"/>
                <a:cs typeface="Arial"/>
              </a:rPr>
              <a:t>hash  function </a:t>
            </a:r>
            <a:r>
              <a:rPr sz="1400" spc="-15" dirty="0">
                <a:latin typeface="Arial"/>
                <a:cs typeface="Arial"/>
              </a:rPr>
              <a:t>spreads </a:t>
            </a:r>
            <a:r>
              <a:rPr sz="1400" spc="-10" dirty="0">
                <a:latin typeface="Arial"/>
                <a:cs typeface="Arial"/>
              </a:rPr>
              <a:t>elements </a:t>
            </a:r>
            <a:r>
              <a:rPr sz="1400" spc="-15" dirty="0">
                <a:latin typeface="Arial"/>
                <a:cs typeface="Arial"/>
              </a:rPr>
              <a:t>around </a:t>
            </a:r>
            <a:r>
              <a:rPr sz="1400" spc="-10" dirty="0">
                <a:latin typeface="Arial"/>
                <a:cs typeface="Arial"/>
              </a:rPr>
              <a:t>“haphazardly”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2677992F-2D6E-644C-82FA-AD9FFC0A66D7}"/>
              </a:ext>
            </a:extLst>
          </p:cNvPr>
          <p:cNvSpPr txBox="1"/>
          <p:nvPr/>
        </p:nvSpPr>
        <p:spPr>
          <a:xfrm>
            <a:off x="348995" y="2350389"/>
            <a:ext cx="13849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avoid big </a:t>
            </a:r>
            <a:r>
              <a:rPr sz="1400" spc="-5" dirty="0">
                <a:latin typeface="Arial"/>
                <a:cs typeface="Arial"/>
              </a:rPr>
              <a:t>clumps.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27">
            <a:extLst>
              <a:ext uri="{FF2B5EF4-FFF2-40B4-BE49-F238E27FC236}">
                <a16:creationId xmlns:a16="http://schemas.microsoft.com/office/drawing/2014/main" id="{14B319D4-FF3B-A944-9970-46CBEE94C01F}"/>
              </a:ext>
            </a:extLst>
          </p:cNvPr>
          <p:cNvSpPr txBox="1"/>
          <p:nvPr/>
        </p:nvSpPr>
        <p:spPr>
          <a:xfrm>
            <a:off x="178307" y="2562579"/>
            <a:ext cx="2037714" cy="6851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Char char="•"/>
              <a:tabLst>
                <a:tab pos="170815" algn="l"/>
              </a:tabLst>
            </a:pPr>
            <a:r>
              <a:rPr sz="1400" spc="5" dirty="0">
                <a:latin typeface="Arial"/>
                <a:cs typeface="Arial"/>
              </a:rPr>
              <a:t>What </a:t>
            </a:r>
            <a:r>
              <a:rPr sz="1400" spc="-15" dirty="0">
                <a:latin typeface="Arial"/>
                <a:cs typeface="Arial"/>
              </a:rPr>
              <a:t>about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remove(k)?</a:t>
            </a:r>
            <a:endParaRPr sz="1400">
              <a:latin typeface="Arial"/>
              <a:cs typeface="Arial"/>
            </a:endParaRPr>
          </a:p>
          <a:p>
            <a:pPr marL="372110" marR="37465" indent="-14351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Mark </a:t>
            </a:r>
            <a:r>
              <a:rPr sz="1200" spc="-10" dirty="0">
                <a:latin typeface="Arial"/>
                <a:cs typeface="Arial"/>
              </a:rPr>
              <a:t>k’s former </a:t>
            </a:r>
            <a:r>
              <a:rPr sz="1200" spc="5" dirty="0">
                <a:latin typeface="Arial"/>
                <a:cs typeface="Arial"/>
              </a:rPr>
              <a:t>position 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“tombstone”…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28">
            <a:extLst>
              <a:ext uri="{FF2B5EF4-FFF2-40B4-BE49-F238E27FC236}">
                <a16:creationId xmlns:a16="http://schemas.microsoft.com/office/drawing/2014/main" id="{93A1CA4B-80F5-1D42-929F-F6606E405680}"/>
              </a:ext>
            </a:extLst>
          </p:cNvPr>
          <p:cNvSpPr/>
          <p:nvPr/>
        </p:nvSpPr>
        <p:spPr>
          <a:xfrm>
            <a:off x="2387345" y="2396504"/>
            <a:ext cx="1870964" cy="36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9">
            <a:extLst>
              <a:ext uri="{FF2B5EF4-FFF2-40B4-BE49-F238E27FC236}">
                <a16:creationId xmlns:a16="http://schemas.microsoft.com/office/drawing/2014/main" id="{D059B0A5-645D-F24A-8A7B-48C658A2E87E}"/>
              </a:ext>
            </a:extLst>
          </p:cNvPr>
          <p:cNvSpPr txBox="1"/>
          <p:nvPr/>
        </p:nvSpPr>
        <p:spPr>
          <a:xfrm>
            <a:off x="3553332" y="2467738"/>
            <a:ext cx="278130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50" spc="-7" baseline="3968" dirty="0">
                <a:latin typeface="Arial"/>
                <a:cs typeface="Arial"/>
              </a:rPr>
              <a:t>13</a:t>
            </a:r>
            <a:r>
              <a:rPr sz="1050" spc="217" baseline="3968" dirty="0">
                <a:latin typeface="Arial"/>
                <a:cs typeface="Arial"/>
              </a:rPr>
              <a:t> </a:t>
            </a:r>
            <a:r>
              <a:rPr lang="en-US" sz="1050" spc="217" baseline="3968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1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756906A2-C6FB-7548-B795-4DD7FF50B768}"/>
              </a:ext>
            </a:extLst>
          </p:cNvPr>
          <p:cNvSpPr txBox="1"/>
          <p:nvPr/>
        </p:nvSpPr>
        <p:spPr>
          <a:xfrm>
            <a:off x="2461640" y="2680843"/>
            <a:ext cx="1715135" cy="1346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95580" algn="l"/>
                <a:tab pos="380365" algn="l"/>
                <a:tab pos="742950" algn="l"/>
                <a:tab pos="933450" algn="l"/>
                <a:tab pos="1299210" algn="l"/>
              </a:tabLst>
            </a:pPr>
            <a:r>
              <a:rPr sz="800" spc="-5" dirty="0">
                <a:latin typeface="Arial"/>
                <a:cs typeface="Arial"/>
              </a:rPr>
              <a:t>0	1	2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	4	5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	7 </a:t>
            </a:r>
            <a:r>
              <a:rPr lang="en-US" sz="800" spc="-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lang="en-US" sz="800" spc="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2" name="object 31">
            <a:extLst>
              <a:ext uri="{FF2B5EF4-FFF2-40B4-BE49-F238E27FC236}">
                <a16:creationId xmlns:a16="http://schemas.microsoft.com/office/drawing/2014/main" id="{93AAF9C8-5261-2F48-A3DF-5A1CD01A6C93}"/>
              </a:ext>
            </a:extLst>
          </p:cNvPr>
          <p:cNvSpPr txBox="1"/>
          <p:nvPr/>
        </p:nvSpPr>
        <p:spPr>
          <a:xfrm>
            <a:off x="2191512" y="2458593"/>
            <a:ext cx="11017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49554" algn="l"/>
                <a:tab pos="620395" algn="l"/>
                <a:tab pos="990600" algn="l"/>
              </a:tabLst>
            </a:pPr>
            <a:r>
              <a:rPr sz="1350" spc="-7" baseline="6172" dirty="0">
                <a:latin typeface="Arial"/>
                <a:cs typeface="Arial"/>
              </a:rPr>
              <a:t>A</a:t>
            </a:r>
            <a:r>
              <a:rPr sz="1350" baseline="6172" dirty="0">
                <a:latin typeface="Arial"/>
                <a:cs typeface="Arial"/>
              </a:rPr>
              <a:t>:	</a:t>
            </a:r>
            <a:r>
              <a:rPr sz="700" spc="-10" dirty="0">
                <a:latin typeface="Arial"/>
                <a:cs typeface="Arial"/>
              </a:rPr>
              <a:t>8</a:t>
            </a:r>
            <a:r>
              <a:rPr sz="700" spc="-5" dirty="0">
                <a:latin typeface="Arial"/>
                <a:cs typeface="Arial"/>
              </a:rPr>
              <a:t>7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10" dirty="0">
                <a:latin typeface="Arial"/>
                <a:cs typeface="Arial"/>
              </a:rPr>
              <a:t>9</a:t>
            </a:r>
            <a:r>
              <a:rPr sz="700" spc="-5" dirty="0">
                <a:latin typeface="Arial"/>
                <a:cs typeface="Arial"/>
              </a:rPr>
              <a:t>9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10" dirty="0">
                <a:latin typeface="Arial"/>
                <a:cs typeface="Arial"/>
              </a:rPr>
              <a:t>61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32">
            <a:extLst>
              <a:ext uri="{FF2B5EF4-FFF2-40B4-BE49-F238E27FC236}">
                <a16:creationId xmlns:a16="http://schemas.microsoft.com/office/drawing/2014/main" id="{C87AC217-56F4-E44D-A991-E8C5F8811AC0}"/>
              </a:ext>
            </a:extLst>
          </p:cNvPr>
          <p:cNvSpPr txBox="1"/>
          <p:nvPr/>
        </p:nvSpPr>
        <p:spPr>
          <a:xfrm>
            <a:off x="2519552" y="3075839"/>
            <a:ext cx="5391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remove(2)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33">
            <a:extLst>
              <a:ext uri="{FF2B5EF4-FFF2-40B4-BE49-F238E27FC236}">
                <a16:creationId xmlns:a16="http://schemas.microsoft.com/office/drawing/2014/main" id="{434B0FC6-47D6-064D-B5B1-E5D498C8103F}"/>
              </a:ext>
            </a:extLst>
          </p:cNvPr>
          <p:cNvSpPr/>
          <p:nvPr/>
        </p:nvSpPr>
        <p:spPr>
          <a:xfrm>
            <a:off x="3072892" y="2840610"/>
            <a:ext cx="233679" cy="230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4">
            <a:extLst>
              <a:ext uri="{FF2B5EF4-FFF2-40B4-BE49-F238E27FC236}">
                <a16:creationId xmlns:a16="http://schemas.microsoft.com/office/drawing/2014/main" id="{771C7565-F280-194C-987C-CC1C706E74BF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17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CBD3225-4A1E-754F-A065-B415A56ECB7C}"/>
              </a:ext>
            </a:extLst>
          </p:cNvPr>
          <p:cNvSpPr txBox="1"/>
          <p:nvPr/>
        </p:nvSpPr>
        <p:spPr>
          <a:xfrm>
            <a:off x="275589" y="809371"/>
            <a:ext cx="4030979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marR="5080" indent="-170180">
              <a:lnSpc>
                <a:spcPct val="100000"/>
              </a:lnSpc>
              <a:spcBef>
                <a:spcPts val="90"/>
              </a:spcBef>
              <a:buChar char="•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Build a linked list </a:t>
            </a:r>
            <a:r>
              <a:rPr sz="1400" spc="-10" dirty="0">
                <a:latin typeface="Arial"/>
                <a:cs typeface="Arial"/>
              </a:rPr>
              <a:t>off each table cell containing all  elements hashing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that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cell: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34341B9-CBC1-D24A-900A-DA05803702D9}"/>
              </a:ext>
            </a:extLst>
          </p:cNvPr>
          <p:cNvSpPr/>
          <p:nvPr/>
        </p:nvSpPr>
        <p:spPr>
          <a:xfrm>
            <a:off x="635" y="1460"/>
            <a:ext cx="4572000" cy="697230"/>
          </a:xfrm>
          <a:custGeom>
            <a:avLst/>
            <a:gdLst/>
            <a:ahLst/>
            <a:cxnLst/>
            <a:rect l="l" t="t" r="r" b="b"/>
            <a:pathLst>
              <a:path w="4572000" h="697230">
                <a:moveTo>
                  <a:pt x="0" y="696912"/>
                </a:moveTo>
                <a:lnTo>
                  <a:pt x="4572000" y="696912"/>
                </a:lnTo>
                <a:lnTo>
                  <a:pt x="4572000" y="0"/>
                </a:lnTo>
                <a:lnTo>
                  <a:pt x="0" y="0"/>
                </a:lnTo>
                <a:lnTo>
                  <a:pt x="0" y="696912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7049961-1003-E44F-A5C4-D8ABC84E73ED}"/>
              </a:ext>
            </a:extLst>
          </p:cNvPr>
          <p:cNvSpPr/>
          <p:nvPr/>
        </p:nvSpPr>
        <p:spPr>
          <a:xfrm>
            <a:off x="635" y="1460"/>
            <a:ext cx="4572000" cy="697230"/>
          </a:xfrm>
          <a:custGeom>
            <a:avLst/>
            <a:gdLst/>
            <a:ahLst/>
            <a:cxnLst/>
            <a:rect l="l" t="t" r="r" b="b"/>
            <a:pathLst>
              <a:path w="4572000" h="697230">
                <a:moveTo>
                  <a:pt x="0" y="696912"/>
                </a:moveTo>
                <a:lnTo>
                  <a:pt x="4572000" y="696912"/>
                </a:lnTo>
                <a:lnTo>
                  <a:pt x="4572000" y="0"/>
                </a:lnTo>
                <a:lnTo>
                  <a:pt x="0" y="0"/>
                </a:lnTo>
                <a:lnTo>
                  <a:pt x="0" y="696912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802590D-E4ED-3B4F-A91C-4950CBED6C28}"/>
              </a:ext>
            </a:extLst>
          </p:cNvPr>
          <p:cNvSpPr txBox="1"/>
          <p:nvPr/>
        </p:nvSpPr>
        <p:spPr>
          <a:xfrm>
            <a:off x="13462" y="14097"/>
            <a:ext cx="4546600" cy="68199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55880" rIns="0" bIns="0" rtlCol="0">
            <a:spAutoFit/>
          </a:bodyPr>
          <a:lstStyle/>
          <a:p>
            <a:pPr marR="50165" algn="ctr">
              <a:lnSpc>
                <a:spcPct val="100000"/>
              </a:lnSpc>
              <a:spcBef>
                <a:spcPts val="440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Another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Method for</a:t>
            </a:r>
            <a:r>
              <a:rPr sz="1800" b="1" spc="-3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Handling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Collisions:</a:t>
            </a:r>
            <a:r>
              <a:rPr sz="1800" b="1" spc="-5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Chaining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D18B0A0-766B-3240-982A-494C942D0D81}"/>
              </a:ext>
            </a:extLst>
          </p:cNvPr>
          <p:cNvSpPr/>
          <p:nvPr/>
        </p:nvSpPr>
        <p:spPr>
          <a:xfrm>
            <a:off x="510210" y="1334899"/>
            <a:ext cx="3566314" cy="1833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DA0ACDC-E8E7-8643-ABEC-97ED36899D40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89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>
            <a:extLst>
              <a:ext uri="{FF2B5EF4-FFF2-40B4-BE49-F238E27FC236}">
                <a16:creationId xmlns:a16="http://schemas.microsoft.com/office/drawing/2014/main" id="{1BAC4175-F2F1-2A4B-BD63-BB3985366AEC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F5ECA53F-50C1-EF48-B84E-43E998712621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C6F80315-AABC-2E43-8F73-2B8B2C3A9242}"/>
              </a:ext>
            </a:extLst>
          </p:cNvPr>
          <p:cNvSpPr txBox="1"/>
          <p:nvPr/>
        </p:nvSpPr>
        <p:spPr>
          <a:xfrm>
            <a:off x="13462" y="13666"/>
            <a:ext cx="4546600" cy="5556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540" rIns="0" bIns="0" rtlCol="0">
            <a:spAutoFit/>
          </a:bodyPr>
          <a:lstStyle/>
          <a:p>
            <a:pPr marL="189230" marR="182880" indent="-48895">
              <a:lnSpc>
                <a:spcPts val="2160"/>
              </a:lnSpc>
              <a:spcBef>
                <a:spcPts val="20"/>
              </a:spcBef>
            </a:pP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Hash Table Operations </a:t>
            </a:r>
            <a:r>
              <a:rPr sz="1800" b="1" spc="5" dirty="0">
                <a:solidFill>
                  <a:srgbClr val="004F89"/>
                </a:solidFill>
                <a:latin typeface="Arial"/>
                <a:cs typeface="Arial"/>
              </a:rPr>
              <a:t>(with</a:t>
            </a:r>
            <a:r>
              <a:rPr sz="1800" b="1" spc="-17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Chaining) 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Boil </a:t>
            </a:r>
            <a:r>
              <a:rPr sz="1800" b="1" spc="5" dirty="0">
                <a:solidFill>
                  <a:srgbClr val="004F89"/>
                </a:solidFill>
                <a:latin typeface="Arial"/>
                <a:cs typeface="Arial"/>
              </a:rPr>
              <a:t>Down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to Linked List</a:t>
            </a:r>
            <a:r>
              <a:rPr sz="1800" b="1" spc="-105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Operations…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75F8175B-9186-4545-ACA9-0B4E02E27C83}"/>
              </a:ext>
            </a:extLst>
          </p:cNvPr>
          <p:cNvSpPr txBox="1"/>
          <p:nvPr/>
        </p:nvSpPr>
        <p:spPr>
          <a:xfrm>
            <a:off x="417576" y="1856690"/>
            <a:ext cx="8509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int val;  Node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*next;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A71AF8A6-7BC6-6949-85F7-09C741337D70}"/>
              </a:ext>
            </a:extLst>
          </p:cNvPr>
          <p:cNvSpPr txBox="1"/>
          <p:nvPr/>
        </p:nvSpPr>
        <p:spPr>
          <a:xfrm>
            <a:off x="188976" y="2251964"/>
            <a:ext cx="1651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ourier New"/>
                <a:cs typeface="Courier New"/>
              </a:rPr>
              <a:t>};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F0AB8737-A6C6-8F4A-AD40-937672C9CDB4}"/>
              </a:ext>
            </a:extLst>
          </p:cNvPr>
          <p:cNvSpPr txBox="1"/>
          <p:nvPr/>
        </p:nvSpPr>
        <p:spPr>
          <a:xfrm>
            <a:off x="188976" y="2562861"/>
            <a:ext cx="1156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ourier New"/>
                <a:cs typeface="Courier New"/>
              </a:rPr>
              <a:t>Node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*head</a:t>
            </a:r>
            <a:r>
              <a:rPr sz="1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ourier New"/>
                <a:cs typeface="Courier New"/>
              </a:rPr>
              <a:t>[10]</a:t>
            </a:r>
            <a:r>
              <a:rPr sz="1000" dirty="0">
                <a:latin typeface="Courier New"/>
                <a:cs typeface="Courier New"/>
              </a:rPr>
              <a:t>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7F9FAD76-EA15-0042-B6BA-8EBA8E1AA6B7}"/>
              </a:ext>
            </a:extLst>
          </p:cNvPr>
          <p:cNvSpPr txBox="1"/>
          <p:nvPr/>
        </p:nvSpPr>
        <p:spPr>
          <a:xfrm>
            <a:off x="2143379" y="2242821"/>
            <a:ext cx="2984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h</a:t>
            </a:r>
            <a:r>
              <a:rPr sz="900" spc="-2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ad: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D47F1482-4A6B-1743-98DF-C9D4DB3631E4}"/>
              </a:ext>
            </a:extLst>
          </p:cNvPr>
          <p:cNvSpPr txBox="1"/>
          <p:nvPr/>
        </p:nvSpPr>
        <p:spPr>
          <a:xfrm>
            <a:off x="2596642" y="2490343"/>
            <a:ext cx="1715135" cy="1346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95580" algn="l"/>
                <a:tab pos="380365" algn="l"/>
                <a:tab pos="742950" algn="l"/>
                <a:tab pos="933450" algn="l"/>
                <a:tab pos="1299210" algn="l"/>
              </a:tabLst>
            </a:pPr>
            <a:r>
              <a:rPr sz="800" spc="-5" dirty="0">
                <a:latin typeface="Arial"/>
                <a:cs typeface="Arial"/>
              </a:rPr>
              <a:t>0	1	2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3	4	5   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6	7 </a:t>
            </a:r>
            <a:r>
              <a:rPr lang="en-US" sz="800" spc="-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8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lang="en-US" sz="800" spc="5" dirty="0">
                <a:latin typeface="Arial"/>
                <a:cs typeface="Arial"/>
              </a:rPr>
              <a:t>   </a:t>
            </a:r>
            <a:r>
              <a:rPr sz="800" spc="-5" dirty="0">
                <a:latin typeface="Arial"/>
                <a:cs typeface="Arial"/>
              </a:rPr>
              <a:t>9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12A34A45-F44D-D048-A7E6-F44E4FB0E86D}"/>
              </a:ext>
            </a:extLst>
          </p:cNvPr>
          <p:cNvSpPr/>
          <p:nvPr/>
        </p:nvSpPr>
        <p:spPr>
          <a:xfrm>
            <a:off x="2528569" y="191033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9ED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3CBC239A-6C68-9A44-928E-92FB22EDA57D}"/>
              </a:ext>
            </a:extLst>
          </p:cNvPr>
          <p:cNvSpPr/>
          <p:nvPr/>
        </p:nvSpPr>
        <p:spPr>
          <a:xfrm>
            <a:off x="2528569" y="191033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0B6DDD80-1711-F441-8435-04D2F3FC68E5}"/>
              </a:ext>
            </a:extLst>
          </p:cNvPr>
          <p:cNvSpPr/>
          <p:nvPr/>
        </p:nvSpPr>
        <p:spPr>
          <a:xfrm>
            <a:off x="3271519" y="156540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9ED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FDF1D1AF-AA4C-674E-BAD3-E00EB38363B4}"/>
              </a:ext>
            </a:extLst>
          </p:cNvPr>
          <p:cNvSpPr/>
          <p:nvPr/>
        </p:nvSpPr>
        <p:spPr>
          <a:xfrm>
            <a:off x="3271519" y="156540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DC62DD9F-AB45-E14D-915D-A017168BCDC9}"/>
              </a:ext>
            </a:extLst>
          </p:cNvPr>
          <p:cNvSpPr txBox="1"/>
          <p:nvPr/>
        </p:nvSpPr>
        <p:spPr>
          <a:xfrm>
            <a:off x="188976" y="732206"/>
            <a:ext cx="4316095" cy="11499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70815" algn="l"/>
              </a:tabLst>
            </a:pPr>
            <a:r>
              <a:rPr sz="1400" b="1" spc="-15" dirty="0">
                <a:latin typeface="Arial"/>
                <a:cs typeface="Arial"/>
              </a:rPr>
              <a:t>Insert(x): </a:t>
            </a:r>
            <a:r>
              <a:rPr sz="1200" dirty="0">
                <a:latin typeface="Arial"/>
                <a:cs typeface="Arial"/>
              </a:rPr>
              <a:t>insert x into </a:t>
            </a:r>
            <a:r>
              <a:rPr sz="1200" spc="5" dirty="0">
                <a:latin typeface="Arial"/>
                <a:cs typeface="Arial"/>
              </a:rPr>
              <a:t>linked </a:t>
            </a:r>
            <a:r>
              <a:rPr sz="1200" spc="10" dirty="0">
                <a:latin typeface="Arial"/>
                <a:cs typeface="Arial"/>
              </a:rPr>
              <a:t>list </a:t>
            </a:r>
            <a:r>
              <a:rPr sz="1200" dirty="0">
                <a:latin typeface="Arial"/>
                <a:cs typeface="Arial"/>
              </a:rPr>
              <a:t>starting </a:t>
            </a:r>
            <a:r>
              <a:rPr sz="1200" spc="-5" dirty="0">
                <a:latin typeface="Arial"/>
                <a:cs typeface="Arial"/>
              </a:rPr>
              <a:t>with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head</a:t>
            </a:r>
            <a:r>
              <a:rPr sz="1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[h(x)]</a:t>
            </a:r>
            <a:endParaRPr sz="12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70815" algn="l"/>
              </a:tabLst>
            </a:pPr>
            <a:r>
              <a:rPr sz="1400" b="1" spc="-15" dirty="0">
                <a:latin typeface="Arial"/>
                <a:cs typeface="Arial"/>
              </a:rPr>
              <a:t>Remove(x): </a:t>
            </a:r>
            <a:r>
              <a:rPr sz="1200" spc="-10" dirty="0">
                <a:latin typeface="Arial"/>
                <a:cs typeface="Arial"/>
              </a:rPr>
              <a:t>remove </a:t>
            </a:r>
            <a:r>
              <a:rPr sz="1200" dirty="0">
                <a:latin typeface="Arial"/>
                <a:cs typeface="Arial"/>
              </a:rPr>
              <a:t>x from </a:t>
            </a:r>
            <a:r>
              <a:rPr sz="1200" spc="5" dirty="0">
                <a:latin typeface="Arial"/>
                <a:cs typeface="Arial"/>
              </a:rPr>
              <a:t>linked </a:t>
            </a:r>
            <a:r>
              <a:rPr sz="1200" spc="10" dirty="0">
                <a:latin typeface="Arial"/>
                <a:cs typeface="Arial"/>
              </a:rPr>
              <a:t>list </a:t>
            </a:r>
            <a:r>
              <a:rPr sz="1200" dirty="0">
                <a:latin typeface="Arial"/>
                <a:cs typeface="Arial"/>
              </a:rPr>
              <a:t>starting </a:t>
            </a:r>
            <a:r>
              <a:rPr sz="1200" spc="-15" dirty="0">
                <a:latin typeface="Arial"/>
                <a:cs typeface="Arial"/>
              </a:rPr>
              <a:t>w/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head</a:t>
            </a:r>
            <a:r>
              <a:rPr sz="1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[h(x)]</a:t>
            </a:r>
            <a:endParaRPr sz="12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70815" algn="l"/>
              </a:tabLst>
            </a:pPr>
            <a:r>
              <a:rPr sz="1400" b="1" spc="-15" dirty="0">
                <a:latin typeface="Arial"/>
                <a:cs typeface="Arial"/>
              </a:rPr>
              <a:t>Find(x): </a:t>
            </a:r>
            <a:r>
              <a:rPr sz="1200" dirty="0">
                <a:latin typeface="Arial"/>
                <a:cs typeface="Arial"/>
              </a:rPr>
              <a:t>find x </a:t>
            </a:r>
            <a:r>
              <a:rPr sz="1200" spc="5" dirty="0">
                <a:latin typeface="Arial"/>
                <a:cs typeface="Arial"/>
              </a:rPr>
              <a:t>in linked </a:t>
            </a:r>
            <a:r>
              <a:rPr sz="1200" spc="10" dirty="0">
                <a:latin typeface="Arial"/>
                <a:cs typeface="Arial"/>
              </a:rPr>
              <a:t>list </a:t>
            </a:r>
            <a:r>
              <a:rPr sz="1200" dirty="0">
                <a:latin typeface="Arial"/>
                <a:cs typeface="Arial"/>
              </a:rPr>
              <a:t>starting </a:t>
            </a:r>
            <a:r>
              <a:rPr sz="1200" spc="-5" dirty="0">
                <a:latin typeface="Arial"/>
                <a:cs typeface="Arial"/>
              </a:rPr>
              <a:t>with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head</a:t>
            </a:r>
            <a:r>
              <a:rPr sz="1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[h(x)]</a:t>
            </a:r>
            <a:endParaRPr sz="1200">
              <a:latin typeface="Arial"/>
              <a:cs typeface="Arial"/>
            </a:endParaRPr>
          </a:p>
          <a:p>
            <a:pPr marR="1079500" algn="r">
              <a:lnSpc>
                <a:spcPct val="100000"/>
              </a:lnSpc>
              <a:spcBef>
                <a:spcPts val="725"/>
              </a:spcBef>
            </a:pPr>
            <a:r>
              <a:rPr sz="700" spc="-10" dirty="0">
                <a:latin typeface="Arial"/>
                <a:cs typeface="Arial"/>
              </a:rPr>
              <a:t>61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000" dirty="0">
                <a:latin typeface="Courier New"/>
                <a:cs typeface="Courier New"/>
              </a:rPr>
              <a:t>struct Node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D9019884-0F1C-804F-B7D1-FB74C488C830}"/>
              </a:ext>
            </a:extLst>
          </p:cNvPr>
          <p:cNvSpPr/>
          <p:nvPr/>
        </p:nvSpPr>
        <p:spPr>
          <a:xfrm>
            <a:off x="3503802" y="191033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9ED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4">
            <a:extLst>
              <a:ext uri="{FF2B5EF4-FFF2-40B4-BE49-F238E27FC236}">
                <a16:creationId xmlns:a16="http://schemas.microsoft.com/office/drawing/2014/main" id="{FFAFF5AB-3488-9141-A326-A4EDF309B9C4}"/>
              </a:ext>
            </a:extLst>
          </p:cNvPr>
          <p:cNvSpPr/>
          <p:nvPr/>
        </p:nvSpPr>
        <p:spPr>
          <a:xfrm>
            <a:off x="3503802" y="191033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5">
            <a:extLst>
              <a:ext uri="{FF2B5EF4-FFF2-40B4-BE49-F238E27FC236}">
                <a16:creationId xmlns:a16="http://schemas.microsoft.com/office/drawing/2014/main" id="{818FFBDC-4359-4F4D-9E61-877EB5533D26}"/>
              </a:ext>
            </a:extLst>
          </p:cNvPr>
          <p:cNvSpPr/>
          <p:nvPr/>
        </p:nvSpPr>
        <p:spPr>
          <a:xfrm>
            <a:off x="3260979" y="19014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6">
            <a:extLst>
              <a:ext uri="{FF2B5EF4-FFF2-40B4-BE49-F238E27FC236}">
                <a16:creationId xmlns:a16="http://schemas.microsoft.com/office/drawing/2014/main" id="{8B02037B-E31B-4446-844A-0E97C65983BD}"/>
              </a:ext>
            </a:extLst>
          </p:cNvPr>
          <p:cNvSpPr/>
          <p:nvPr/>
        </p:nvSpPr>
        <p:spPr>
          <a:xfrm>
            <a:off x="3260979" y="19014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7">
            <a:extLst>
              <a:ext uri="{FF2B5EF4-FFF2-40B4-BE49-F238E27FC236}">
                <a16:creationId xmlns:a16="http://schemas.microsoft.com/office/drawing/2014/main" id="{2BA6C347-1546-F841-BF7C-AAD184052FC8}"/>
              </a:ext>
            </a:extLst>
          </p:cNvPr>
          <p:cNvSpPr/>
          <p:nvPr/>
        </p:nvSpPr>
        <p:spPr>
          <a:xfrm>
            <a:off x="3735577" y="19066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9ED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009D65CF-A893-5048-99BA-23F61D4C33E4}"/>
              </a:ext>
            </a:extLst>
          </p:cNvPr>
          <p:cNvSpPr/>
          <p:nvPr/>
        </p:nvSpPr>
        <p:spPr>
          <a:xfrm>
            <a:off x="3735577" y="19066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9">
            <a:extLst>
              <a:ext uri="{FF2B5EF4-FFF2-40B4-BE49-F238E27FC236}">
                <a16:creationId xmlns:a16="http://schemas.microsoft.com/office/drawing/2014/main" id="{B6344681-044E-5A41-A744-C5C94D6757F3}"/>
              </a:ext>
            </a:extLst>
          </p:cNvPr>
          <p:cNvSpPr txBox="1"/>
          <p:nvPr/>
        </p:nvSpPr>
        <p:spPr>
          <a:xfrm>
            <a:off x="3324225" y="1911477"/>
            <a:ext cx="57023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51460" algn="l"/>
                <a:tab pos="459105" algn="l"/>
              </a:tabLst>
            </a:pPr>
            <a:r>
              <a:rPr sz="900" spc="5" dirty="0">
                <a:latin typeface="Arial"/>
                <a:cs typeface="Arial"/>
              </a:rPr>
              <a:t>1	</a:t>
            </a:r>
            <a:r>
              <a:rPr sz="700" spc="-5" dirty="0">
                <a:latin typeface="Arial"/>
                <a:cs typeface="Arial"/>
              </a:rPr>
              <a:t>2	</a:t>
            </a:r>
            <a:r>
              <a:rPr sz="1050" spc="-15" baseline="3968" dirty="0">
                <a:latin typeface="Arial"/>
                <a:cs typeface="Arial"/>
              </a:rPr>
              <a:t>13</a:t>
            </a:r>
            <a:endParaRPr sz="1050" baseline="3968">
              <a:latin typeface="Arial"/>
              <a:cs typeface="Arial"/>
            </a:endParaRP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BAC98DA3-331F-F84C-A16E-74321C27F16F}"/>
              </a:ext>
            </a:extLst>
          </p:cNvPr>
          <p:cNvSpPr/>
          <p:nvPr/>
        </p:nvSpPr>
        <p:spPr>
          <a:xfrm>
            <a:off x="2899156" y="191033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9ED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1">
            <a:extLst>
              <a:ext uri="{FF2B5EF4-FFF2-40B4-BE49-F238E27FC236}">
                <a16:creationId xmlns:a16="http://schemas.microsoft.com/office/drawing/2014/main" id="{F0B5178B-D036-2747-B460-3EDC56D0A9E4}"/>
              </a:ext>
            </a:extLst>
          </p:cNvPr>
          <p:cNvSpPr/>
          <p:nvPr/>
        </p:nvSpPr>
        <p:spPr>
          <a:xfrm>
            <a:off x="2899156" y="191033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2">
            <a:extLst>
              <a:ext uri="{FF2B5EF4-FFF2-40B4-BE49-F238E27FC236}">
                <a16:creationId xmlns:a16="http://schemas.microsoft.com/office/drawing/2014/main" id="{B1E5F1A1-0557-0A46-8089-81E74A0C0AED}"/>
              </a:ext>
            </a:extLst>
          </p:cNvPr>
          <p:cNvSpPr txBox="1"/>
          <p:nvPr/>
        </p:nvSpPr>
        <p:spPr>
          <a:xfrm>
            <a:off x="2576194" y="1938655"/>
            <a:ext cx="4813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70205" algn="l"/>
              </a:tabLst>
            </a:pPr>
            <a:r>
              <a:rPr sz="700" spc="-10" dirty="0">
                <a:latin typeface="Arial"/>
                <a:cs typeface="Arial"/>
              </a:rPr>
              <a:t>8</a:t>
            </a:r>
            <a:r>
              <a:rPr sz="700" spc="-5" dirty="0">
                <a:latin typeface="Arial"/>
                <a:cs typeface="Arial"/>
              </a:rPr>
              <a:t>7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spc="-10" dirty="0">
                <a:latin typeface="Arial"/>
                <a:cs typeface="Arial"/>
              </a:rPr>
              <a:t>99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26" name="object 33">
            <a:extLst>
              <a:ext uri="{FF2B5EF4-FFF2-40B4-BE49-F238E27FC236}">
                <a16:creationId xmlns:a16="http://schemas.microsoft.com/office/drawing/2014/main" id="{5D34BD13-0B78-7746-B05B-70D5C5785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14129"/>
              </p:ext>
            </p:extLst>
          </p:nvPr>
        </p:nvGraphicFramePr>
        <p:xfrm>
          <a:off x="2506344" y="2245488"/>
          <a:ext cx="1870708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5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905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34">
            <a:extLst>
              <a:ext uri="{FF2B5EF4-FFF2-40B4-BE49-F238E27FC236}">
                <a16:creationId xmlns:a16="http://schemas.microsoft.com/office/drawing/2014/main" id="{4AEB7B78-B33D-6D4F-8362-EB87401F0461}"/>
              </a:ext>
            </a:extLst>
          </p:cNvPr>
          <p:cNvSpPr/>
          <p:nvPr/>
        </p:nvSpPr>
        <p:spPr>
          <a:xfrm>
            <a:off x="2582037" y="2100835"/>
            <a:ext cx="52069" cy="151130"/>
          </a:xfrm>
          <a:custGeom>
            <a:avLst/>
            <a:gdLst/>
            <a:ahLst/>
            <a:cxnLst/>
            <a:rect l="l" t="t" r="r" b="b"/>
            <a:pathLst>
              <a:path w="52070" h="151129">
                <a:moveTo>
                  <a:pt x="25844" y="12554"/>
                </a:moveTo>
                <a:lnTo>
                  <a:pt x="22733" y="17888"/>
                </a:lnTo>
                <a:lnTo>
                  <a:pt x="22733" y="151002"/>
                </a:lnTo>
                <a:lnTo>
                  <a:pt x="29083" y="151002"/>
                </a:lnTo>
                <a:lnTo>
                  <a:pt x="29083" y="18106"/>
                </a:lnTo>
                <a:lnTo>
                  <a:pt x="25844" y="12554"/>
                </a:lnTo>
                <a:close/>
              </a:path>
              <a:path w="52070" h="151129">
                <a:moveTo>
                  <a:pt x="25908" y="0"/>
                </a:moveTo>
                <a:lnTo>
                  <a:pt x="0" y="44322"/>
                </a:lnTo>
                <a:lnTo>
                  <a:pt x="508" y="46227"/>
                </a:lnTo>
                <a:lnTo>
                  <a:pt x="3556" y="48005"/>
                </a:lnTo>
                <a:lnTo>
                  <a:pt x="5461" y="47497"/>
                </a:lnTo>
                <a:lnTo>
                  <a:pt x="22733" y="17888"/>
                </a:lnTo>
                <a:lnTo>
                  <a:pt x="22733" y="6349"/>
                </a:lnTo>
                <a:lnTo>
                  <a:pt x="29601" y="6349"/>
                </a:lnTo>
                <a:lnTo>
                  <a:pt x="25908" y="0"/>
                </a:lnTo>
                <a:close/>
              </a:path>
              <a:path w="52070" h="151129">
                <a:moveTo>
                  <a:pt x="29601" y="6349"/>
                </a:moveTo>
                <a:lnTo>
                  <a:pt x="29083" y="6349"/>
                </a:lnTo>
                <a:lnTo>
                  <a:pt x="29083" y="18106"/>
                </a:lnTo>
                <a:lnTo>
                  <a:pt x="46227" y="47497"/>
                </a:lnTo>
                <a:lnTo>
                  <a:pt x="48133" y="48005"/>
                </a:lnTo>
                <a:lnTo>
                  <a:pt x="51181" y="46227"/>
                </a:lnTo>
                <a:lnTo>
                  <a:pt x="51688" y="44322"/>
                </a:lnTo>
                <a:lnTo>
                  <a:pt x="29601" y="6349"/>
                </a:lnTo>
                <a:close/>
              </a:path>
              <a:path w="52070" h="151129">
                <a:moveTo>
                  <a:pt x="29083" y="7873"/>
                </a:moveTo>
                <a:lnTo>
                  <a:pt x="28575" y="7873"/>
                </a:lnTo>
                <a:lnTo>
                  <a:pt x="25844" y="12554"/>
                </a:lnTo>
                <a:lnTo>
                  <a:pt x="29083" y="18106"/>
                </a:lnTo>
                <a:lnTo>
                  <a:pt x="29083" y="7873"/>
                </a:lnTo>
                <a:close/>
              </a:path>
              <a:path w="52070" h="151129">
                <a:moveTo>
                  <a:pt x="29083" y="6349"/>
                </a:moveTo>
                <a:lnTo>
                  <a:pt x="22733" y="6349"/>
                </a:lnTo>
                <a:lnTo>
                  <a:pt x="22733" y="17888"/>
                </a:lnTo>
                <a:lnTo>
                  <a:pt x="25844" y="12554"/>
                </a:lnTo>
                <a:lnTo>
                  <a:pt x="23113" y="7873"/>
                </a:lnTo>
                <a:lnTo>
                  <a:pt x="29083" y="7873"/>
                </a:lnTo>
                <a:lnTo>
                  <a:pt x="29083" y="6349"/>
                </a:lnTo>
                <a:close/>
              </a:path>
              <a:path w="52070" h="151129">
                <a:moveTo>
                  <a:pt x="28575" y="7873"/>
                </a:moveTo>
                <a:lnTo>
                  <a:pt x="23113" y="7873"/>
                </a:lnTo>
                <a:lnTo>
                  <a:pt x="25844" y="12554"/>
                </a:lnTo>
                <a:lnTo>
                  <a:pt x="28575" y="7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5">
            <a:extLst>
              <a:ext uri="{FF2B5EF4-FFF2-40B4-BE49-F238E27FC236}">
                <a16:creationId xmlns:a16="http://schemas.microsoft.com/office/drawing/2014/main" id="{27590241-1078-5B47-B233-3ADD99E6AD04}"/>
              </a:ext>
            </a:extLst>
          </p:cNvPr>
          <p:cNvSpPr/>
          <p:nvPr/>
        </p:nvSpPr>
        <p:spPr>
          <a:xfrm>
            <a:off x="2956179" y="2097151"/>
            <a:ext cx="52069" cy="151130"/>
          </a:xfrm>
          <a:custGeom>
            <a:avLst/>
            <a:gdLst/>
            <a:ahLst/>
            <a:cxnLst/>
            <a:rect l="l" t="t" r="r" b="b"/>
            <a:pathLst>
              <a:path w="52070" h="151129">
                <a:moveTo>
                  <a:pt x="25844" y="12554"/>
                </a:moveTo>
                <a:lnTo>
                  <a:pt x="22732" y="17888"/>
                </a:lnTo>
                <a:lnTo>
                  <a:pt x="22732" y="151003"/>
                </a:lnTo>
                <a:lnTo>
                  <a:pt x="29082" y="151003"/>
                </a:lnTo>
                <a:lnTo>
                  <a:pt x="28956" y="17888"/>
                </a:lnTo>
                <a:lnTo>
                  <a:pt x="25844" y="12554"/>
                </a:lnTo>
                <a:close/>
              </a:path>
              <a:path w="52070" h="151129">
                <a:moveTo>
                  <a:pt x="25907" y="0"/>
                </a:moveTo>
                <a:lnTo>
                  <a:pt x="0" y="44323"/>
                </a:lnTo>
                <a:lnTo>
                  <a:pt x="507" y="46228"/>
                </a:lnTo>
                <a:lnTo>
                  <a:pt x="3555" y="48006"/>
                </a:lnTo>
                <a:lnTo>
                  <a:pt x="5460" y="47498"/>
                </a:lnTo>
                <a:lnTo>
                  <a:pt x="22606" y="18106"/>
                </a:lnTo>
                <a:lnTo>
                  <a:pt x="22732" y="6223"/>
                </a:lnTo>
                <a:lnTo>
                  <a:pt x="29527" y="6223"/>
                </a:lnTo>
                <a:lnTo>
                  <a:pt x="25907" y="0"/>
                </a:lnTo>
                <a:close/>
              </a:path>
              <a:path w="52070" h="151129">
                <a:moveTo>
                  <a:pt x="29527" y="6223"/>
                </a:moveTo>
                <a:lnTo>
                  <a:pt x="29082" y="6223"/>
                </a:lnTo>
                <a:lnTo>
                  <a:pt x="29082" y="18106"/>
                </a:lnTo>
                <a:lnTo>
                  <a:pt x="46227" y="47498"/>
                </a:lnTo>
                <a:lnTo>
                  <a:pt x="48132" y="48006"/>
                </a:lnTo>
                <a:lnTo>
                  <a:pt x="51180" y="46228"/>
                </a:lnTo>
                <a:lnTo>
                  <a:pt x="51688" y="44323"/>
                </a:lnTo>
                <a:lnTo>
                  <a:pt x="29527" y="6223"/>
                </a:lnTo>
                <a:close/>
              </a:path>
              <a:path w="52070" h="151129">
                <a:moveTo>
                  <a:pt x="29082" y="7874"/>
                </a:moveTo>
                <a:lnTo>
                  <a:pt x="28575" y="7874"/>
                </a:lnTo>
                <a:lnTo>
                  <a:pt x="25844" y="12554"/>
                </a:lnTo>
                <a:lnTo>
                  <a:pt x="29082" y="18106"/>
                </a:lnTo>
                <a:lnTo>
                  <a:pt x="29082" y="7874"/>
                </a:lnTo>
                <a:close/>
              </a:path>
              <a:path w="52070" h="151129">
                <a:moveTo>
                  <a:pt x="29082" y="6223"/>
                </a:moveTo>
                <a:lnTo>
                  <a:pt x="22732" y="6223"/>
                </a:lnTo>
                <a:lnTo>
                  <a:pt x="22732" y="17888"/>
                </a:lnTo>
                <a:lnTo>
                  <a:pt x="25844" y="12554"/>
                </a:lnTo>
                <a:lnTo>
                  <a:pt x="23113" y="7874"/>
                </a:lnTo>
                <a:lnTo>
                  <a:pt x="29082" y="7874"/>
                </a:lnTo>
                <a:lnTo>
                  <a:pt x="29082" y="6223"/>
                </a:lnTo>
                <a:close/>
              </a:path>
              <a:path w="52070" h="151129">
                <a:moveTo>
                  <a:pt x="28575" y="7874"/>
                </a:moveTo>
                <a:lnTo>
                  <a:pt x="23113" y="7874"/>
                </a:lnTo>
                <a:lnTo>
                  <a:pt x="25844" y="12554"/>
                </a:lnTo>
                <a:lnTo>
                  <a:pt x="28575" y="7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6">
            <a:extLst>
              <a:ext uri="{FF2B5EF4-FFF2-40B4-BE49-F238E27FC236}">
                <a16:creationId xmlns:a16="http://schemas.microsoft.com/office/drawing/2014/main" id="{C461E628-99BD-DA42-B2CD-62CE9848D900}"/>
              </a:ext>
            </a:extLst>
          </p:cNvPr>
          <p:cNvSpPr/>
          <p:nvPr/>
        </p:nvSpPr>
        <p:spPr>
          <a:xfrm>
            <a:off x="3324479" y="2091945"/>
            <a:ext cx="52069" cy="151130"/>
          </a:xfrm>
          <a:custGeom>
            <a:avLst/>
            <a:gdLst/>
            <a:ahLst/>
            <a:cxnLst/>
            <a:rect l="l" t="t" r="r" b="b"/>
            <a:pathLst>
              <a:path w="52070" h="151129">
                <a:moveTo>
                  <a:pt x="25844" y="12554"/>
                </a:moveTo>
                <a:lnTo>
                  <a:pt x="22732" y="17888"/>
                </a:lnTo>
                <a:lnTo>
                  <a:pt x="22732" y="150875"/>
                </a:lnTo>
                <a:lnTo>
                  <a:pt x="29082" y="150875"/>
                </a:lnTo>
                <a:lnTo>
                  <a:pt x="28956" y="17888"/>
                </a:lnTo>
                <a:lnTo>
                  <a:pt x="25844" y="12554"/>
                </a:lnTo>
                <a:close/>
              </a:path>
              <a:path w="52070" h="151129">
                <a:moveTo>
                  <a:pt x="25907" y="0"/>
                </a:moveTo>
                <a:lnTo>
                  <a:pt x="0" y="44323"/>
                </a:lnTo>
                <a:lnTo>
                  <a:pt x="507" y="46227"/>
                </a:lnTo>
                <a:lnTo>
                  <a:pt x="3555" y="48006"/>
                </a:lnTo>
                <a:lnTo>
                  <a:pt x="5460" y="47498"/>
                </a:lnTo>
                <a:lnTo>
                  <a:pt x="22606" y="18106"/>
                </a:lnTo>
                <a:lnTo>
                  <a:pt x="22732" y="6223"/>
                </a:lnTo>
                <a:lnTo>
                  <a:pt x="29527" y="6223"/>
                </a:lnTo>
                <a:lnTo>
                  <a:pt x="25907" y="0"/>
                </a:lnTo>
                <a:close/>
              </a:path>
              <a:path w="52070" h="151129">
                <a:moveTo>
                  <a:pt x="29527" y="6223"/>
                </a:moveTo>
                <a:lnTo>
                  <a:pt x="29082" y="6223"/>
                </a:lnTo>
                <a:lnTo>
                  <a:pt x="29082" y="18106"/>
                </a:lnTo>
                <a:lnTo>
                  <a:pt x="46227" y="47498"/>
                </a:lnTo>
                <a:lnTo>
                  <a:pt x="48132" y="48006"/>
                </a:lnTo>
                <a:lnTo>
                  <a:pt x="51180" y="46227"/>
                </a:lnTo>
                <a:lnTo>
                  <a:pt x="51688" y="44323"/>
                </a:lnTo>
                <a:lnTo>
                  <a:pt x="29527" y="6223"/>
                </a:lnTo>
                <a:close/>
              </a:path>
              <a:path w="52070" h="151129">
                <a:moveTo>
                  <a:pt x="29082" y="7874"/>
                </a:moveTo>
                <a:lnTo>
                  <a:pt x="28575" y="7874"/>
                </a:lnTo>
                <a:lnTo>
                  <a:pt x="25844" y="12554"/>
                </a:lnTo>
                <a:lnTo>
                  <a:pt x="29082" y="18106"/>
                </a:lnTo>
                <a:lnTo>
                  <a:pt x="29082" y="7874"/>
                </a:lnTo>
                <a:close/>
              </a:path>
              <a:path w="52070" h="151129">
                <a:moveTo>
                  <a:pt x="29082" y="6223"/>
                </a:moveTo>
                <a:lnTo>
                  <a:pt x="22732" y="6223"/>
                </a:lnTo>
                <a:lnTo>
                  <a:pt x="22732" y="17888"/>
                </a:lnTo>
                <a:lnTo>
                  <a:pt x="25844" y="12554"/>
                </a:lnTo>
                <a:lnTo>
                  <a:pt x="23113" y="7874"/>
                </a:lnTo>
                <a:lnTo>
                  <a:pt x="29082" y="7874"/>
                </a:lnTo>
                <a:lnTo>
                  <a:pt x="29082" y="6223"/>
                </a:lnTo>
                <a:close/>
              </a:path>
              <a:path w="52070" h="151129">
                <a:moveTo>
                  <a:pt x="28575" y="7874"/>
                </a:moveTo>
                <a:lnTo>
                  <a:pt x="23113" y="7874"/>
                </a:lnTo>
                <a:lnTo>
                  <a:pt x="25844" y="12554"/>
                </a:lnTo>
                <a:lnTo>
                  <a:pt x="28575" y="7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7">
            <a:extLst>
              <a:ext uri="{FF2B5EF4-FFF2-40B4-BE49-F238E27FC236}">
                <a16:creationId xmlns:a16="http://schemas.microsoft.com/office/drawing/2014/main" id="{B8DDB7E2-9AEC-B94F-89BB-50554F6876E2}"/>
              </a:ext>
            </a:extLst>
          </p:cNvPr>
          <p:cNvSpPr/>
          <p:nvPr/>
        </p:nvSpPr>
        <p:spPr>
          <a:xfrm>
            <a:off x="3548380" y="2100835"/>
            <a:ext cx="62230" cy="152400"/>
          </a:xfrm>
          <a:custGeom>
            <a:avLst/>
            <a:gdLst/>
            <a:ahLst/>
            <a:cxnLst/>
            <a:rect l="l" t="t" r="r" b="b"/>
            <a:pathLst>
              <a:path w="62229" h="152400">
                <a:moveTo>
                  <a:pt x="46908" y="12025"/>
                </a:moveTo>
                <a:lnTo>
                  <a:pt x="42174" y="16318"/>
                </a:lnTo>
                <a:lnTo>
                  <a:pt x="0" y="149986"/>
                </a:lnTo>
                <a:lnTo>
                  <a:pt x="6095" y="151891"/>
                </a:lnTo>
                <a:lnTo>
                  <a:pt x="48287" y="18169"/>
                </a:lnTo>
                <a:lnTo>
                  <a:pt x="46908" y="12025"/>
                </a:lnTo>
                <a:close/>
              </a:path>
              <a:path w="62229" h="152400">
                <a:moveTo>
                  <a:pt x="51819" y="5079"/>
                </a:moveTo>
                <a:lnTo>
                  <a:pt x="45719" y="5079"/>
                </a:lnTo>
                <a:lnTo>
                  <a:pt x="51815" y="6984"/>
                </a:lnTo>
                <a:lnTo>
                  <a:pt x="48287" y="18169"/>
                </a:lnTo>
                <a:lnTo>
                  <a:pt x="55752" y="51434"/>
                </a:lnTo>
                <a:lnTo>
                  <a:pt x="57530" y="52577"/>
                </a:lnTo>
                <a:lnTo>
                  <a:pt x="59181" y="52196"/>
                </a:lnTo>
                <a:lnTo>
                  <a:pt x="60959" y="51815"/>
                </a:lnTo>
                <a:lnTo>
                  <a:pt x="61975" y="50037"/>
                </a:lnTo>
                <a:lnTo>
                  <a:pt x="51819" y="5079"/>
                </a:lnTo>
                <a:close/>
              </a:path>
              <a:path w="62229" h="152400">
                <a:moveTo>
                  <a:pt x="50672" y="0"/>
                </a:moveTo>
                <a:lnTo>
                  <a:pt x="13969" y="33273"/>
                </a:lnTo>
                <a:lnTo>
                  <a:pt x="12700" y="34543"/>
                </a:lnTo>
                <a:lnTo>
                  <a:pt x="12572" y="36448"/>
                </a:lnTo>
                <a:lnTo>
                  <a:pt x="13715" y="37845"/>
                </a:lnTo>
                <a:lnTo>
                  <a:pt x="14985" y="39115"/>
                </a:lnTo>
                <a:lnTo>
                  <a:pt x="16890" y="39242"/>
                </a:lnTo>
                <a:lnTo>
                  <a:pt x="42174" y="16318"/>
                </a:lnTo>
                <a:lnTo>
                  <a:pt x="45719" y="5079"/>
                </a:lnTo>
                <a:lnTo>
                  <a:pt x="51819" y="5079"/>
                </a:lnTo>
                <a:lnTo>
                  <a:pt x="50672" y="0"/>
                </a:lnTo>
                <a:close/>
              </a:path>
              <a:path w="62229" h="152400">
                <a:moveTo>
                  <a:pt x="51003" y="6730"/>
                </a:moveTo>
                <a:lnTo>
                  <a:pt x="45719" y="6730"/>
                </a:lnTo>
                <a:lnTo>
                  <a:pt x="50926" y="8381"/>
                </a:lnTo>
                <a:lnTo>
                  <a:pt x="46908" y="12025"/>
                </a:lnTo>
                <a:lnTo>
                  <a:pt x="48287" y="18169"/>
                </a:lnTo>
                <a:lnTo>
                  <a:pt x="51815" y="6984"/>
                </a:lnTo>
                <a:lnTo>
                  <a:pt x="51003" y="6730"/>
                </a:lnTo>
                <a:close/>
              </a:path>
              <a:path w="62229" h="152400">
                <a:moveTo>
                  <a:pt x="45719" y="5079"/>
                </a:moveTo>
                <a:lnTo>
                  <a:pt x="42174" y="16318"/>
                </a:lnTo>
                <a:lnTo>
                  <a:pt x="46908" y="12025"/>
                </a:lnTo>
                <a:lnTo>
                  <a:pt x="45719" y="6730"/>
                </a:lnTo>
                <a:lnTo>
                  <a:pt x="51003" y="6730"/>
                </a:lnTo>
                <a:lnTo>
                  <a:pt x="45719" y="5079"/>
                </a:lnTo>
                <a:close/>
              </a:path>
              <a:path w="62229" h="152400">
                <a:moveTo>
                  <a:pt x="45719" y="6730"/>
                </a:moveTo>
                <a:lnTo>
                  <a:pt x="46908" y="12025"/>
                </a:lnTo>
                <a:lnTo>
                  <a:pt x="50926" y="8381"/>
                </a:lnTo>
                <a:lnTo>
                  <a:pt x="45719" y="6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8">
            <a:extLst>
              <a:ext uri="{FF2B5EF4-FFF2-40B4-BE49-F238E27FC236}">
                <a16:creationId xmlns:a16="http://schemas.microsoft.com/office/drawing/2014/main" id="{4452F401-FDE6-E946-8C10-E71391703E14}"/>
              </a:ext>
            </a:extLst>
          </p:cNvPr>
          <p:cNvSpPr/>
          <p:nvPr/>
        </p:nvSpPr>
        <p:spPr>
          <a:xfrm>
            <a:off x="3727704" y="2097151"/>
            <a:ext cx="103505" cy="153035"/>
          </a:xfrm>
          <a:custGeom>
            <a:avLst/>
            <a:gdLst/>
            <a:ahLst/>
            <a:cxnLst/>
            <a:rect l="l" t="t" r="r" b="b"/>
            <a:pathLst>
              <a:path w="103504" h="153034">
                <a:moveTo>
                  <a:pt x="96196" y="10403"/>
                </a:moveTo>
                <a:lnTo>
                  <a:pt x="90538" y="13179"/>
                </a:lnTo>
                <a:lnTo>
                  <a:pt x="0" y="149225"/>
                </a:lnTo>
                <a:lnTo>
                  <a:pt x="5206" y="152654"/>
                </a:lnTo>
                <a:lnTo>
                  <a:pt x="95807" y="16811"/>
                </a:lnTo>
                <a:lnTo>
                  <a:pt x="96196" y="10403"/>
                </a:lnTo>
                <a:close/>
              </a:path>
              <a:path w="103504" h="153034">
                <a:moveTo>
                  <a:pt x="103039" y="3429"/>
                </a:moveTo>
                <a:lnTo>
                  <a:pt x="97027" y="3429"/>
                </a:lnTo>
                <a:lnTo>
                  <a:pt x="102361" y="6985"/>
                </a:lnTo>
                <a:lnTo>
                  <a:pt x="95807" y="16811"/>
                </a:lnTo>
                <a:lnTo>
                  <a:pt x="93852" y="49022"/>
                </a:lnTo>
                <a:lnTo>
                  <a:pt x="93852" y="50800"/>
                </a:lnTo>
                <a:lnTo>
                  <a:pt x="95122" y="52324"/>
                </a:lnTo>
                <a:lnTo>
                  <a:pt x="98678" y="52578"/>
                </a:lnTo>
                <a:lnTo>
                  <a:pt x="100075" y="51181"/>
                </a:lnTo>
                <a:lnTo>
                  <a:pt x="100226" y="49022"/>
                </a:lnTo>
                <a:lnTo>
                  <a:pt x="103039" y="3429"/>
                </a:lnTo>
                <a:close/>
              </a:path>
              <a:path w="103504" h="153034">
                <a:moveTo>
                  <a:pt x="103250" y="0"/>
                </a:moveTo>
                <a:lnTo>
                  <a:pt x="58673" y="21717"/>
                </a:lnTo>
                <a:lnTo>
                  <a:pt x="57150" y="22479"/>
                </a:lnTo>
                <a:lnTo>
                  <a:pt x="56514" y="24384"/>
                </a:lnTo>
                <a:lnTo>
                  <a:pt x="57276" y="26035"/>
                </a:lnTo>
                <a:lnTo>
                  <a:pt x="58038" y="27559"/>
                </a:lnTo>
                <a:lnTo>
                  <a:pt x="59943" y="28194"/>
                </a:lnTo>
                <a:lnTo>
                  <a:pt x="90538" y="13179"/>
                </a:lnTo>
                <a:lnTo>
                  <a:pt x="97027" y="3429"/>
                </a:lnTo>
                <a:lnTo>
                  <a:pt x="103039" y="3429"/>
                </a:lnTo>
                <a:lnTo>
                  <a:pt x="103250" y="0"/>
                </a:lnTo>
                <a:close/>
              </a:path>
              <a:path w="103504" h="153034">
                <a:moveTo>
                  <a:pt x="99504" y="5080"/>
                </a:moveTo>
                <a:lnTo>
                  <a:pt x="96519" y="5080"/>
                </a:lnTo>
                <a:lnTo>
                  <a:pt x="101091" y="8001"/>
                </a:lnTo>
                <a:lnTo>
                  <a:pt x="96196" y="10403"/>
                </a:lnTo>
                <a:lnTo>
                  <a:pt x="95807" y="16811"/>
                </a:lnTo>
                <a:lnTo>
                  <a:pt x="102361" y="6985"/>
                </a:lnTo>
                <a:lnTo>
                  <a:pt x="99504" y="5080"/>
                </a:lnTo>
                <a:close/>
              </a:path>
              <a:path w="103504" h="153034">
                <a:moveTo>
                  <a:pt x="97027" y="3429"/>
                </a:moveTo>
                <a:lnTo>
                  <a:pt x="90538" y="13179"/>
                </a:lnTo>
                <a:lnTo>
                  <a:pt x="96196" y="10403"/>
                </a:lnTo>
                <a:lnTo>
                  <a:pt x="96519" y="5080"/>
                </a:lnTo>
                <a:lnTo>
                  <a:pt x="99504" y="5080"/>
                </a:lnTo>
                <a:lnTo>
                  <a:pt x="97027" y="3429"/>
                </a:lnTo>
                <a:close/>
              </a:path>
              <a:path w="103504" h="153034">
                <a:moveTo>
                  <a:pt x="96519" y="5080"/>
                </a:moveTo>
                <a:lnTo>
                  <a:pt x="96196" y="10403"/>
                </a:lnTo>
                <a:lnTo>
                  <a:pt x="101091" y="8001"/>
                </a:lnTo>
                <a:lnTo>
                  <a:pt x="96519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9">
            <a:extLst>
              <a:ext uri="{FF2B5EF4-FFF2-40B4-BE49-F238E27FC236}">
                <a16:creationId xmlns:a16="http://schemas.microsoft.com/office/drawing/2014/main" id="{F977B3C5-E021-1742-B5C7-4ED196E0063E}"/>
              </a:ext>
            </a:extLst>
          </p:cNvPr>
          <p:cNvSpPr/>
          <p:nvPr/>
        </p:nvSpPr>
        <p:spPr>
          <a:xfrm>
            <a:off x="3339211" y="1759331"/>
            <a:ext cx="52069" cy="151130"/>
          </a:xfrm>
          <a:custGeom>
            <a:avLst/>
            <a:gdLst/>
            <a:ahLst/>
            <a:cxnLst/>
            <a:rect l="l" t="t" r="r" b="b"/>
            <a:pathLst>
              <a:path w="52070" h="151129">
                <a:moveTo>
                  <a:pt x="25844" y="12681"/>
                </a:moveTo>
                <a:lnTo>
                  <a:pt x="22732" y="18015"/>
                </a:lnTo>
                <a:lnTo>
                  <a:pt x="22606" y="151003"/>
                </a:lnTo>
                <a:lnTo>
                  <a:pt x="28956" y="151003"/>
                </a:lnTo>
                <a:lnTo>
                  <a:pt x="28956" y="18015"/>
                </a:lnTo>
                <a:lnTo>
                  <a:pt x="25844" y="12681"/>
                </a:lnTo>
                <a:close/>
              </a:path>
              <a:path w="52070" h="151129">
                <a:moveTo>
                  <a:pt x="25781" y="0"/>
                </a:moveTo>
                <a:lnTo>
                  <a:pt x="888" y="42926"/>
                </a:lnTo>
                <a:lnTo>
                  <a:pt x="0" y="44323"/>
                </a:lnTo>
                <a:lnTo>
                  <a:pt x="508" y="46355"/>
                </a:lnTo>
                <a:lnTo>
                  <a:pt x="3556" y="48133"/>
                </a:lnTo>
                <a:lnTo>
                  <a:pt x="5461" y="47625"/>
                </a:lnTo>
                <a:lnTo>
                  <a:pt x="22606" y="18233"/>
                </a:lnTo>
                <a:lnTo>
                  <a:pt x="22606" y="6350"/>
                </a:lnTo>
                <a:lnTo>
                  <a:pt x="29482" y="6350"/>
                </a:lnTo>
                <a:lnTo>
                  <a:pt x="25781" y="0"/>
                </a:lnTo>
                <a:close/>
              </a:path>
              <a:path w="52070" h="151129">
                <a:moveTo>
                  <a:pt x="29482" y="6350"/>
                </a:moveTo>
                <a:lnTo>
                  <a:pt x="28956" y="6350"/>
                </a:lnTo>
                <a:lnTo>
                  <a:pt x="29082" y="18233"/>
                </a:lnTo>
                <a:lnTo>
                  <a:pt x="46227" y="47625"/>
                </a:lnTo>
                <a:lnTo>
                  <a:pt x="48133" y="48133"/>
                </a:lnTo>
                <a:lnTo>
                  <a:pt x="51181" y="46355"/>
                </a:lnTo>
                <a:lnTo>
                  <a:pt x="51688" y="44323"/>
                </a:lnTo>
                <a:lnTo>
                  <a:pt x="50800" y="42926"/>
                </a:lnTo>
                <a:lnTo>
                  <a:pt x="29482" y="6350"/>
                </a:lnTo>
                <a:close/>
              </a:path>
              <a:path w="52070" h="151129">
                <a:moveTo>
                  <a:pt x="28956" y="6350"/>
                </a:moveTo>
                <a:lnTo>
                  <a:pt x="22606" y="6350"/>
                </a:lnTo>
                <a:lnTo>
                  <a:pt x="22606" y="18233"/>
                </a:lnTo>
                <a:lnTo>
                  <a:pt x="25844" y="12681"/>
                </a:lnTo>
                <a:lnTo>
                  <a:pt x="23113" y="8001"/>
                </a:lnTo>
                <a:lnTo>
                  <a:pt x="28956" y="8001"/>
                </a:lnTo>
                <a:lnTo>
                  <a:pt x="28956" y="6350"/>
                </a:lnTo>
                <a:close/>
              </a:path>
              <a:path w="52070" h="151129">
                <a:moveTo>
                  <a:pt x="28956" y="8001"/>
                </a:moveTo>
                <a:lnTo>
                  <a:pt x="28575" y="8001"/>
                </a:lnTo>
                <a:lnTo>
                  <a:pt x="25844" y="12681"/>
                </a:lnTo>
                <a:lnTo>
                  <a:pt x="28956" y="18015"/>
                </a:lnTo>
                <a:lnTo>
                  <a:pt x="28956" y="8001"/>
                </a:lnTo>
                <a:close/>
              </a:path>
              <a:path w="52070" h="151129">
                <a:moveTo>
                  <a:pt x="28575" y="8001"/>
                </a:moveTo>
                <a:lnTo>
                  <a:pt x="23113" y="8001"/>
                </a:lnTo>
                <a:lnTo>
                  <a:pt x="25844" y="12681"/>
                </a:lnTo>
                <a:lnTo>
                  <a:pt x="28575" y="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0">
            <a:extLst>
              <a:ext uri="{FF2B5EF4-FFF2-40B4-BE49-F238E27FC236}">
                <a16:creationId xmlns:a16="http://schemas.microsoft.com/office/drawing/2014/main" id="{AEEF0561-76D4-C04B-8886-D424FFF2B68E}"/>
              </a:ext>
            </a:extLst>
          </p:cNvPr>
          <p:cNvSpPr/>
          <p:nvPr/>
        </p:nvSpPr>
        <p:spPr>
          <a:xfrm>
            <a:off x="3089275" y="2719071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79" h="152400">
                <a:moveTo>
                  <a:pt x="0" y="152400"/>
                </a:moveTo>
                <a:lnTo>
                  <a:pt x="144779" y="152400"/>
                </a:lnTo>
                <a:lnTo>
                  <a:pt x="1447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1">
            <a:extLst>
              <a:ext uri="{FF2B5EF4-FFF2-40B4-BE49-F238E27FC236}">
                <a16:creationId xmlns:a16="http://schemas.microsoft.com/office/drawing/2014/main" id="{D58F2285-B86F-5049-8B37-CF5F9DD0DF12}"/>
              </a:ext>
            </a:extLst>
          </p:cNvPr>
          <p:cNvSpPr/>
          <p:nvPr/>
        </p:nvSpPr>
        <p:spPr>
          <a:xfrm>
            <a:off x="3089275" y="2719071"/>
            <a:ext cx="144780" cy="152400"/>
          </a:xfrm>
          <a:custGeom>
            <a:avLst/>
            <a:gdLst/>
            <a:ahLst/>
            <a:cxnLst/>
            <a:rect l="l" t="t" r="r" b="b"/>
            <a:pathLst>
              <a:path w="144779" h="152400">
                <a:moveTo>
                  <a:pt x="0" y="152400"/>
                </a:moveTo>
                <a:lnTo>
                  <a:pt x="144779" y="152400"/>
                </a:lnTo>
                <a:lnTo>
                  <a:pt x="1447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2">
            <a:extLst>
              <a:ext uri="{FF2B5EF4-FFF2-40B4-BE49-F238E27FC236}">
                <a16:creationId xmlns:a16="http://schemas.microsoft.com/office/drawing/2014/main" id="{16696BF7-F219-F147-B13F-FBC15E34D7DF}"/>
              </a:ext>
            </a:extLst>
          </p:cNvPr>
          <p:cNvSpPr txBox="1"/>
          <p:nvPr/>
        </p:nvSpPr>
        <p:spPr>
          <a:xfrm>
            <a:off x="188976" y="2678340"/>
            <a:ext cx="3606165" cy="7410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70"/>
              </a:spcBef>
              <a:tabLst>
                <a:tab pos="210185" algn="l"/>
              </a:tabLst>
            </a:pPr>
            <a:r>
              <a:rPr sz="900" spc="5" dirty="0">
                <a:latin typeface="Arial"/>
                <a:cs typeface="Arial"/>
              </a:rPr>
              <a:t>1	</a:t>
            </a:r>
            <a:r>
              <a:rPr sz="1000" spc="-5" dirty="0">
                <a:latin typeface="Arial"/>
                <a:cs typeface="Arial"/>
              </a:rPr>
              <a:t>h(1) </a:t>
            </a:r>
            <a:r>
              <a:rPr sz="1000" spc="5" dirty="0">
                <a:latin typeface="Arial"/>
                <a:cs typeface="Arial"/>
              </a:rPr>
              <a:t>=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Courier New"/>
                <a:cs typeface="Courier New"/>
              </a:rPr>
              <a:t>int h(int x)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ourier New"/>
                <a:cs typeface="Courier New"/>
              </a:rPr>
              <a:t>return (unsigned)(2971*x + 101923) %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4"/>
              </a:spcBef>
            </a:pPr>
            <a:r>
              <a:rPr sz="1000" spc="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6" name="object 43">
            <a:extLst>
              <a:ext uri="{FF2B5EF4-FFF2-40B4-BE49-F238E27FC236}">
                <a16:creationId xmlns:a16="http://schemas.microsoft.com/office/drawing/2014/main" id="{95E30C07-B136-224A-80B3-05672F9C5902}"/>
              </a:ext>
            </a:extLst>
          </p:cNvPr>
          <p:cNvSpPr/>
          <p:nvPr/>
        </p:nvSpPr>
        <p:spPr>
          <a:xfrm>
            <a:off x="3231133" y="2458848"/>
            <a:ext cx="121285" cy="261620"/>
          </a:xfrm>
          <a:custGeom>
            <a:avLst/>
            <a:gdLst/>
            <a:ahLst/>
            <a:cxnLst/>
            <a:rect l="l" t="t" r="r" b="b"/>
            <a:pathLst>
              <a:path w="121285" h="261620">
                <a:moveTo>
                  <a:pt x="109996" y="11557"/>
                </a:moveTo>
                <a:lnTo>
                  <a:pt x="105003" y="15241"/>
                </a:lnTo>
                <a:lnTo>
                  <a:pt x="0" y="258953"/>
                </a:lnTo>
                <a:lnTo>
                  <a:pt x="5841" y="261493"/>
                </a:lnTo>
                <a:lnTo>
                  <a:pt x="110747" y="17727"/>
                </a:lnTo>
                <a:lnTo>
                  <a:pt x="109996" y="11557"/>
                </a:lnTo>
                <a:close/>
              </a:path>
              <a:path w="121285" h="261620">
                <a:moveTo>
                  <a:pt x="115488" y="4572"/>
                </a:moveTo>
                <a:lnTo>
                  <a:pt x="109600" y="4572"/>
                </a:lnTo>
                <a:lnTo>
                  <a:pt x="115315" y="7112"/>
                </a:lnTo>
                <a:lnTo>
                  <a:pt x="110747" y="17727"/>
                </a:lnTo>
                <a:lnTo>
                  <a:pt x="114680" y="50038"/>
                </a:lnTo>
                <a:lnTo>
                  <a:pt x="114808" y="51689"/>
                </a:lnTo>
                <a:lnTo>
                  <a:pt x="116459" y="52959"/>
                </a:lnTo>
                <a:lnTo>
                  <a:pt x="118237" y="52705"/>
                </a:lnTo>
                <a:lnTo>
                  <a:pt x="119887" y="52578"/>
                </a:lnTo>
                <a:lnTo>
                  <a:pt x="121158" y="50927"/>
                </a:lnTo>
                <a:lnTo>
                  <a:pt x="120903" y="49276"/>
                </a:lnTo>
                <a:lnTo>
                  <a:pt x="115488" y="4572"/>
                </a:lnTo>
                <a:close/>
              </a:path>
              <a:path w="121285" h="261620">
                <a:moveTo>
                  <a:pt x="114935" y="0"/>
                </a:moveTo>
                <a:lnTo>
                  <a:pt x="73660" y="30480"/>
                </a:lnTo>
                <a:lnTo>
                  <a:pt x="73405" y="32512"/>
                </a:lnTo>
                <a:lnTo>
                  <a:pt x="75437" y="35306"/>
                </a:lnTo>
                <a:lnTo>
                  <a:pt x="77470" y="35560"/>
                </a:lnTo>
                <a:lnTo>
                  <a:pt x="105003" y="15241"/>
                </a:lnTo>
                <a:lnTo>
                  <a:pt x="109600" y="4572"/>
                </a:lnTo>
                <a:lnTo>
                  <a:pt x="115488" y="4572"/>
                </a:lnTo>
                <a:lnTo>
                  <a:pt x="114935" y="0"/>
                </a:lnTo>
                <a:close/>
              </a:path>
              <a:path w="121285" h="261620">
                <a:moveTo>
                  <a:pt x="113315" y="6223"/>
                </a:moveTo>
                <a:lnTo>
                  <a:pt x="109347" y="6223"/>
                </a:lnTo>
                <a:lnTo>
                  <a:pt x="114300" y="8382"/>
                </a:lnTo>
                <a:lnTo>
                  <a:pt x="109996" y="11557"/>
                </a:lnTo>
                <a:lnTo>
                  <a:pt x="110747" y="17727"/>
                </a:lnTo>
                <a:lnTo>
                  <a:pt x="115315" y="7112"/>
                </a:lnTo>
                <a:lnTo>
                  <a:pt x="113315" y="6223"/>
                </a:lnTo>
                <a:close/>
              </a:path>
              <a:path w="121285" h="261620">
                <a:moveTo>
                  <a:pt x="109600" y="4572"/>
                </a:moveTo>
                <a:lnTo>
                  <a:pt x="105003" y="15241"/>
                </a:lnTo>
                <a:lnTo>
                  <a:pt x="109996" y="11557"/>
                </a:lnTo>
                <a:lnTo>
                  <a:pt x="109347" y="6223"/>
                </a:lnTo>
                <a:lnTo>
                  <a:pt x="113315" y="6223"/>
                </a:lnTo>
                <a:lnTo>
                  <a:pt x="109600" y="4572"/>
                </a:lnTo>
                <a:close/>
              </a:path>
              <a:path w="121285" h="261620">
                <a:moveTo>
                  <a:pt x="109347" y="6223"/>
                </a:moveTo>
                <a:lnTo>
                  <a:pt x="109996" y="11557"/>
                </a:lnTo>
                <a:lnTo>
                  <a:pt x="114300" y="8382"/>
                </a:lnTo>
                <a:lnTo>
                  <a:pt x="109347" y="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4">
            <a:extLst>
              <a:ext uri="{FF2B5EF4-FFF2-40B4-BE49-F238E27FC236}">
                <a16:creationId xmlns:a16="http://schemas.microsoft.com/office/drawing/2014/main" id="{0907508F-9B2A-314A-BE38-71CEA5F7AAB3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56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0A3923FA-AF4E-504E-BA88-045B72FD46DC}"/>
              </a:ext>
            </a:extLst>
          </p:cNvPr>
          <p:cNvSpPr/>
          <p:nvPr/>
        </p:nvSpPr>
        <p:spPr>
          <a:xfrm>
            <a:off x="635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9BB660-F97C-F842-ABC8-D5FB9647149C}"/>
              </a:ext>
            </a:extLst>
          </p:cNvPr>
          <p:cNvSpPr/>
          <p:nvPr/>
        </p:nvSpPr>
        <p:spPr>
          <a:xfrm>
            <a:off x="635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99476E8-5E18-B548-B90B-43087B0E9C31}"/>
              </a:ext>
            </a:extLst>
          </p:cNvPr>
          <p:cNvSpPr txBox="1"/>
          <p:nvPr/>
        </p:nvSpPr>
        <p:spPr>
          <a:xfrm>
            <a:off x="13462" y="14097"/>
            <a:ext cx="4546600" cy="5568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Running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Time</a:t>
            </a:r>
            <a:r>
              <a:rPr sz="1800" b="1" spc="-4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Tradeoffs…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C6632AA-6BC0-8141-9ECA-BD81C5E1D269}"/>
              </a:ext>
            </a:extLst>
          </p:cNvPr>
          <p:cNvSpPr/>
          <p:nvPr/>
        </p:nvSpPr>
        <p:spPr>
          <a:xfrm>
            <a:off x="2210435" y="687323"/>
            <a:ext cx="0" cy="2628900"/>
          </a:xfrm>
          <a:custGeom>
            <a:avLst/>
            <a:gdLst/>
            <a:ahLst/>
            <a:cxnLst/>
            <a:rect l="l" t="t" r="r" b="b"/>
            <a:pathLst>
              <a:path h="2628900">
                <a:moveTo>
                  <a:pt x="0" y="0"/>
                </a:moveTo>
                <a:lnTo>
                  <a:pt x="0" y="2628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32CCED1-81CD-D142-A8B9-492D7230699F}"/>
              </a:ext>
            </a:extLst>
          </p:cNvPr>
          <p:cNvSpPr txBox="1"/>
          <p:nvPr/>
        </p:nvSpPr>
        <p:spPr>
          <a:xfrm>
            <a:off x="2341244" y="805941"/>
            <a:ext cx="163893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Choices for concrete  implementation: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BCE98EB1-DE24-1641-81C6-4417718C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14393"/>
              </p:ext>
            </p:extLst>
          </p:nvPr>
        </p:nvGraphicFramePr>
        <p:xfrm>
          <a:off x="2600451" y="1400301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9">
            <a:extLst>
              <a:ext uri="{FF2B5EF4-FFF2-40B4-BE49-F238E27FC236}">
                <a16:creationId xmlns:a16="http://schemas.microsoft.com/office/drawing/2014/main" id="{1D530C42-A6E4-C144-8849-AAE67B8E4154}"/>
              </a:ext>
            </a:extLst>
          </p:cNvPr>
          <p:cNvSpPr txBox="1"/>
          <p:nvPr/>
        </p:nvSpPr>
        <p:spPr>
          <a:xfrm>
            <a:off x="2957449" y="1602105"/>
            <a:ext cx="64643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Sorted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array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83B48EEE-D6B8-3C43-BC96-D6F2570E1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84225"/>
              </p:ext>
            </p:extLst>
          </p:nvPr>
        </p:nvGraphicFramePr>
        <p:xfrm>
          <a:off x="2600451" y="1862708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1">
            <a:extLst>
              <a:ext uri="{FF2B5EF4-FFF2-40B4-BE49-F238E27FC236}">
                <a16:creationId xmlns:a16="http://schemas.microsoft.com/office/drawing/2014/main" id="{783182C5-CB5F-BC4A-A4AE-38312A32CC29}"/>
              </a:ext>
            </a:extLst>
          </p:cNvPr>
          <p:cNvSpPr/>
          <p:nvPr/>
        </p:nvSpPr>
        <p:spPr>
          <a:xfrm>
            <a:off x="2300350" y="236372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135DE186-BE0B-2D4C-A11F-DE51F323977F}"/>
              </a:ext>
            </a:extLst>
          </p:cNvPr>
          <p:cNvSpPr/>
          <p:nvPr/>
        </p:nvSpPr>
        <p:spPr>
          <a:xfrm>
            <a:off x="2300350" y="236372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4109150-EA8F-E746-9A20-E0057B43A5A7}"/>
              </a:ext>
            </a:extLst>
          </p:cNvPr>
          <p:cNvSpPr txBox="1"/>
          <p:nvPr/>
        </p:nvSpPr>
        <p:spPr>
          <a:xfrm>
            <a:off x="2363088" y="2372613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3F633C8C-4E7A-6843-9E35-A5DD67C032B8}"/>
              </a:ext>
            </a:extLst>
          </p:cNvPr>
          <p:cNvSpPr/>
          <p:nvPr/>
        </p:nvSpPr>
        <p:spPr>
          <a:xfrm>
            <a:off x="2750565" y="236372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FD4CD818-4FF0-0548-9C4D-BBA43C797D00}"/>
              </a:ext>
            </a:extLst>
          </p:cNvPr>
          <p:cNvSpPr/>
          <p:nvPr/>
        </p:nvSpPr>
        <p:spPr>
          <a:xfrm>
            <a:off x="2750565" y="236372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BD85777F-172D-114A-9AAC-5F6F713FD2A8}"/>
              </a:ext>
            </a:extLst>
          </p:cNvPr>
          <p:cNvSpPr/>
          <p:nvPr/>
        </p:nvSpPr>
        <p:spPr>
          <a:xfrm>
            <a:off x="3189477" y="23619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FCD274B0-0FD7-8A49-A6BD-A3D46653B607}"/>
              </a:ext>
            </a:extLst>
          </p:cNvPr>
          <p:cNvSpPr/>
          <p:nvPr/>
        </p:nvSpPr>
        <p:spPr>
          <a:xfrm>
            <a:off x="3189477" y="23619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9E3AD492-4881-694B-A914-D8881E551523}"/>
              </a:ext>
            </a:extLst>
          </p:cNvPr>
          <p:cNvSpPr/>
          <p:nvPr/>
        </p:nvSpPr>
        <p:spPr>
          <a:xfrm>
            <a:off x="3640963" y="23601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77EAA177-67C1-1D47-9C5E-A102FD36C14C}"/>
              </a:ext>
            </a:extLst>
          </p:cNvPr>
          <p:cNvSpPr/>
          <p:nvPr/>
        </p:nvSpPr>
        <p:spPr>
          <a:xfrm>
            <a:off x="3640963" y="23601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91F849C6-056E-1F4E-95E3-2C70F662AFEA}"/>
              </a:ext>
            </a:extLst>
          </p:cNvPr>
          <p:cNvSpPr/>
          <p:nvPr/>
        </p:nvSpPr>
        <p:spPr>
          <a:xfrm>
            <a:off x="4060063" y="236372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29A66D69-63F3-9343-8046-75805C92DA18}"/>
              </a:ext>
            </a:extLst>
          </p:cNvPr>
          <p:cNvSpPr/>
          <p:nvPr/>
        </p:nvSpPr>
        <p:spPr>
          <a:xfrm>
            <a:off x="4060063" y="236372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192C071D-C600-3242-911E-798DA5E7FF23}"/>
              </a:ext>
            </a:extLst>
          </p:cNvPr>
          <p:cNvSpPr txBox="1"/>
          <p:nvPr/>
        </p:nvSpPr>
        <p:spPr>
          <a:xfrm>
            <a:off x="4123689" y="2372613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50EF595A-CA19-034F-A786-A9D87C664157}"/>
              </a:ext>
            </a:extLst>
          </p:cNvPr>
          <p:cNvSpPr/>
          <p:nvPr/>
        </p:nvSpPr>
        <p:spPr>
          <a:xfrm>
            <a:off x="2515488" y="2429510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1101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1" y="22821"/>
                </a:lnTo>
                <a:lnTo>
                  <a:pt x="222631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5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1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5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1" y="22821"/>
                </a:lnTo>
                <a:lnTo>
                  <a:pt x="0" y="22097"/>
                </a:lnTo>
                <a:close/>
              </a:path>
              <a:path w="228600" h="51435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5">
                <a:moveTo>
                  <a:pt x="222623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14" y="28447"/>
                </a:lnTo>
                <a:lnTo>
                  <a:pt x="222623" y="23240"/>
                </a:lnTo>
                <a:close/>
              </a:path>
              <a:path w="228600" h="51435">
                <a:moveTo>
                  <a:pt x="211421" y="22821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623" y="23240"/>
                </a:lnTo>
                <a:lnTo>
                  <a:pt x="222631" y="22859"/>
                </a:lnTo>
                <a:lnTo>
                  <a:pt x="211421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BE547C6D-F254-1A49-B377-160B548F5AFC}"/>
              </a:ext>
            </a:extLst>
          </p:cNvPr>
          <p:cNvSpPr/>
          <p:nvPr/>
        </p:nvSpPr>
        <p:spPr>
          <a:xfrm>
            <a:off x="2949701" y="2432176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753" y="508"/>
                </a:lnTo>
                <a:lnTo>
                  <a:pt x="181863" y="1904"/>
                </a:lnTo>
                <a:lnTo>
                  <a:pt x="180975" y="3428"/>
                </a:lnTo>
                <a:lnTo>
                  <a:pt x="181483" y="5206"/>
                </a:lnTo>
                <a:lnTo>
                  <a:pt x="211408" y="22815"/>
                </a:lnTo>
                <a:lnTo>
                  <a:pt x="222504" y="22860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402"/>
                </a:lnTo>
                <a:lnTo>
                  <a:pt x="182499" y="50926"/>
                </a:lnTo>
                <a:lnTo>
                  <a:pt x="184404" y="51435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401" y="28910"/>
                </a:lnTo>
                <a:lnTo>
                  <a:pt x="228600" y="25908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5">
                <a:moveTo>
                  <a:pt x="216523" y="25825"/>
                </a:moveTo>
                <a:lnTo>
                  <a:pt x="211204" y="28910"/>
                </a:lnTo>
                <a:lnTo>
                  <a:pt x="222504" y="28955"/>
                </a:lnTo>
                <a:lnTo>
                  <a:pt x="222504" y="28448"/>
                </a:lnTo>
                <a:lnTo>
                  <a:pt x="220980" y="28448"/>
                </a:lnTo>
                <a:lnTo>
                  <a:pt x="216523" y="25825"/>
                </a:lnTo>
                <a:close/>
              </a:path>
              <a:path w="228600" h="51435">
                <a:moveTo>
                  <a:pt x="0" y="21971"/>
                </a:moveTo>
                <a:lnTo>
                  <a:pt x="0" y="28066"/>
                </a:lnTo>
                <a:lnTo>
                  <a:pt x="211204" y="28910"/>
                </a:lnTo>
                <a:lnTo>
                  <a:pt x="216523" y="25825"/>
                </a:lnTo>
                <a:lnTo>
                  <a:pt x="211408" y="22815"/>
                </a:lnTo>
                <a:lnTo>
                  <a:pt x="0" y="21971"/>
                </a:lnTo>
                <a:close/>
              </a:path>
              <a:path w="228600" h="51435">
                <a:moveTo>
                  <a:pt x="220980" y="23240"/>
                </a:moveTo>
                <a:lnTo>
                  <a:pt x="216523" y="25825"/>
                </a:lnTo>
                <a:lnTo>
                  <a:pt x="220980" y="28448"/>
                </a:lnTo>
                <a:lnTo>
                  <a:pt x="220980" y="23240"/>
                </a:lnTo>
                <a:close/>
              </a:path>
              <a:path w="228600" h="51435">
                <a:moveTo>
                  <a:pt x="222504" y="23240"/>
                </a:moveTo>
                <a:lnTo>
                  <a:pt x="220980" y="23240"/>
                </a:lnTo>
                <a:lnTo>
                  <a:pt x="220980" y="28448"/>
                </a:lnTo>
                <a:lnTo>
                  <a:pt x="222504" y="28448"/>
                </a:lnTo>
                <a:lnTo>
                  <a:pt x="222504" y="23240"/>
                </a:lnTo>
                <a:close/>
              </a:path>
              <a:path w="228600" h="51435">
                <a:moveTo>
                  <a:pt x="211408" y="22815"/>
                </a:moveTo>
                <a:lnTo>
                  <a:pt x="216523" y="25825"/>
                </a:lnTo>
                <a:lnTo>
                  <a:pt x="220980" y="23240"/>
                </a:lnTo>
                <a:lnTo>
                  <a:pt x="222504" y="23240"/>
                </a:lnTo>
                <a:lnTo>
                  <a:pt x="222504" y="22860"/>
                </a:lnTo>
                <a:lnTo>
                  <a:pt x="211408" y="2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9A7F3C02-C212-524D-BC43-85EEF079F1E6}"/>
              </a:ext>
            </a:extLst>
          </p:cNvPr>
          <p:cNvSpPr/>
          <p:nvPr/>
        </p:nvSpPr>
        <p:spPr>
          <a:xfrm>
            <a:off x="3403345" y="2431414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752" y="508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10" y="5207"/>
                </a:lnTo>
                <a:lnTo>
                  <a:pt x="183006" y="6096"/>
                </a:lnTo>
                <a:lnTo>
                  <a:pt x="211204" y="22693"/>
                </a:lnTo>
                <a:lnTo>
                  <a:pt x="222630" y="22733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2"/>
                </a:lnTo>
                <a:lnTo>
                  <a:pt x="181483" y="46100"/>
                </a:lnTo>
                <a:lnTo>
                  <a:pt x="180975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530" y="51435"/>
                </a:lnTo>
                <a:lnTo>
                  <a:pt x="185927" y="50546"/>
                </a:lnTo>
                <a:lnTo>
                  <a:pt x="223348" y="28828"/>
                </a:lnTo>
                <a:lnTo>
                  <a:pt x="222630" y="28828"/>
                </a:lnTo>
                <a:lnTo>
                  <a:pt x="223414" y="28790"/>
                </a:lnTo>
                <a:lnTo>
                  <a:pt x="228600" y="25780"/>
                </a:lnTo>
                <a:lnTo>
                  <a:pt x="186054" y="888"/>
                </a:lnTo>
                <a:lnTo>
                  <a:pt x="184658" y="0"/>
                </a:lnTo>
                <a:close/>
              </a:path>
              <a:path w="228600" h="51435">
                <a:moveTo>
                  <a:pt x="216471" y="25793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8"/>
                </a:lnTo>
                <a:lnTo>
                  <a:pt x="220979" y="28448"/>
                </a:lnTo>
                <a:lnTo>
                  <a:pt x="216471" y="25793"/>
                </a:lnTo>
                <a:close/>
              </a:path>
              <a:path w="228600" h="51435">
                <a:moveTo>
                  <a:pt x="0" y="21971"/>
                </a:moveTo>
                <a:lnTo>
                  <a:pt x="0" y="28066"/>
                </a:lnTo>
                <a:lnTo>
                  <a:pt x="211287" y="28790"/>
                </a:lnTo>
                <a:lnTo>
                  <a:pt x="216471" y="25793"/>
                </a:lnTo>
                <a:lnTo>
                  <a:pt x="211204" y="22693"/>
                </a:lnTo>
                <a:lnTo>
                  <a:pt x="0" y="21971"/>
                </a:lnTo>
                <a:close/>
              </a:path>
              <a:path w="228600" h="51435">
                <a:moveTo>
                  <a:pt x="221106" y="23113"/>
                </a:moveTo>
                <a:lnTo>
                  <a:pt x="216471" y="25793"/>
                </a:lnTo>
                <a:lnTo>
                  <a:pt x="220979" y="28448"/>
                </a:lnTo>
                <a:lnTo>
                  <a:pt x="221106" y="23113"/>
                </a:lnTo>
                <a:close/>
              </a:path>
              <a:path w="228600" h="51435">
                <a:moveTo>
                  <a:pt x="222630" y="23113"/>
                </a:moveTo>
                <a:lnTo>
                  <a:pt x="221106" y="23113"/>
                </a:lnTo>
                <a:lnTo>
                  <a:pt x="220979" y="28448"/>
                </a:lnTo>
                <a:lnTo>
                  <a:pt x="222630" y="28448"/>
                </a:lnTo>
                <a:lnTo>
                  <a:pt x="222630" y="23113"/>
                </a:lnTo>
                <a:close/>
              </a:path>
              <a:path w="228600" h="51435">
                <a:moveTo>
                  <a:pt x="211204" y="22693"/>
                </a:moveTo>
                <a:lnTo>
                  <a:pt x="216471" y="25793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3"/>
                </a:lnTo>
                <a:lnTo>
                  <a:pt x="211204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18C3A584-A608-4842-BD5F-0BE57836422B}"/>
              </a:ext>
            </a:extLst>
          </p:cNvPr>
          <p:cNvSpPr/>
          <p:nvPr/>
        </p:nvSpPr>
        <p:spPr>
          <a:xfrm>
            <a:off x="3831463" y="2433066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880" y="508"/>
                </a:lnTo>
                <a:lnTo>
                  <a:pt x="181991" y="2032"/>
                </a:lnTo>
                <a:lnTo>
                  <a:pt x="181101" y="3428"/>
                </a:lnTo>
                <a:lnTo>
                  <a:pt x="181610" y="5334"/>
                </a:lnTo>
                <a:lnTo>
                  <a:pt x="183007" y="6096"/>
                </a:lnTo>
                <a:lnTo>
                  <a:pt x="211355" y="22821"/>
                </a:lnTo>
                <a:lnTo>
                  <a:pt x="222631" y="22860"/>
                </a:lnTo>
                <a:lnTo>
                  <a:pt x="222631" y="28956"/>
                </a:lnTo>
                <a:lnTo>
                  <a:pt x="211220" y="28956"/>
                </a:lnTo>
                <a:lnTo>
                  <a:pt x="182880" y="45338"/>
                </a:lnTo>
                <a:lnTo>
                  <a:pt x="181483" y="46227"/>
                </a:lnTo>
                <a:lnTo>
                  <a:pt x="180975" y="48006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531" y="51435"/>
                </a:lnTo>
                <a:lnTo>
                  <a:pt x="185927" y="50673"/>
                </a:lnTo>
                <a:lnTo>
                  <a:pt x="223348" y="28956"/>
                </a:lnTo>
                <a:lnTo>
                  <a:pt x="222631" y="28956"/>
                </a:lnTo>
                <a:lnTo>
                  <a:pt x="223414" y="28917"/>
                </a:lnTo>
                <a:lnTo>
                  <a:pt x="228600" y="25908"/>
                </a:lnTo>
                <a:lnTo>
                  <a:pt x="184658" y="0"/>
                </a:lnTo>
                <a:close/>
              </a:path>
              <a:path w="228600" h="51435">
                <a:moveTo>
                  <a:pt x="216540" y="25880"/>
                </a:moveTo>
                <a:lnTo>
                  <a:pt x="211287" y="28917"/>
                </a:lnTo>
                <a:lnTo>
                  <a:pt x="222631" y="28956"/>
                </a:lnTo>
                <a:lnTo>
                  <a:pt x="222631" y="28575"/>
                </a:lnTo>
                <a:lnTo>
                  <a:pt x="221107" y="28575"/>
                </a:lnTo>
                <a:lnTo>
                  <a:pt x="216540" y="25880"/>
                </a:lnTo>
                <a:close/>
              </a:path>
              <a:path w="228600" h="51435">
                <a:moveTo>
                  <a:pt x="0" y="22098"/>
                </a:moveTo>
                <a:lnTo>
                  <a:pt x="0" y="28194"/>
                </a:lnTo>
                <a:lnTo>
                  <a:pt x="211287" y="28917"/>
                </a:lnTo>
                <a:lnTo>
                  <a:pt x="216540" y="25880"/>
                </a:lnTo>
                <a:lnTo>
                  <a:pt x="211355" y="22821"/>
                </a:lnTo>
                <a:lnTo>
                  <a:pt x="0" y="22098"/>
                </a:lnTo>
                <a:close/>
              </a:path>
              <a:path w="228600" h="51435">
                <a:moveTo>
                  <a:pt x="221107" y="23240"/>
                </a:moveTo>
                <a:lnTo>
                  <a:pt x="216540" y="25880"/>
                </a:lnTo>
                <a:lnTo>
                  <a:pt x="221107" y="28575"/>
                </a:lnTo>
                <a:lnTo>
                  <a:pt x="221107" y="23240"/>
                </a:lnTo>
                <a:close/>
              </a:path>
              <a:path w="228600" h="51435">
                <a:moveTo>
                  <a:pt x="222631" y="23240"/>
                </a:moveTo>
                <a:lnTo>
                  <a:pt x="221107" y="23240"/>
                </a:lnTo>
                <a:lnTo>
                  <a:pt x="221107" y="28575"/>
                </a:lnTo>
                <a:lnTo>
                  <a:pt x="222631" y="28575"/>
                </a:lnTo>
                <a:lnTo>
                  <a:pt x="222631" y="23240"/>
                </a:lnTo>
                <a:close/>
              </a:path>
              <a:path w="228600" h="51435">
                <a:moveTo>
                  <a:pt x="211355" y="22821"/>
                </a:moveTo>
                <a:lnTo>
                  <a:pt x="216540" y="25880"/>
                </a:lnTo>
                <a:lnTo>
                  <a:pt x="221107" y="23240"/>
                </a:lnTo>
                <a:lnTo>
                  <a:pt x="222631" y="23240"/>
                </a:lnTo>
                <a:lnTo>
                  <a:pt x="222631" y="22860"/>
                </a:lnTo>
                <a:lnTo>
                  <a:pt x="211355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07128551-18E1-644F-8A6E-CA8D1873918C}"/>
              </a:ext>
            </a:extLst>
          </p:cNvPr>
          <p:cNvSpPr/>
          <p:nvPr/>
        </p:nvSpPr>
        <p:spPr>
          <a:xfrm>
            <a:off x="2323719" y="28808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43E68843-9665-5544-AEF3-E8B5E0F9CD49}"/>
              </a:ext>
            </a:extLst>
          </p:cNvPr>
          <p:cNvSpPr/>
          <p:nvPr/>
        </p:nvSpPr>
        <p:spPr>
          <a:xfrm>
            <a:off x="2323719" y="28808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AFCFC1C9-07FA-1B4A-8A0D-5EF88CB8B009}"/>
              </a:ext>
            </a:extLst>
          </p:cNvPr>
          <p:cNvSpPr txBox="1"/>
          <p:nvPr/>
        </p:nvSpPr>
        <p:spPr>
          <a:xfrm>
            <a:off x="2386330" y="2889885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74065307-12CF-D441-8374-08D0F2B1FDC7}"/>
              </a:ext>
            </a:extLst>
          </p:cNvPr>
          <p:cNvSpPr/>
          <p:nvPr/>
        </p:nvSpPr>
        <p:spPr>
          <a:xfrm>
            <a:off x="2773933" y="28808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688B6AAB-7E4E-C947-9545-E967EA1217A1}"/>
              </a:ext>
            </a:extLst>
          </p:cNvPr>
          <p:cNvSpPr/>
          <p:nvPr/>
        </p:nvSpPr>
        <p:spPr>
          <a:xfrm>
            <a:off x="2773933" y="28808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9F53155B-7B77-6845-824F-DA94A661EAE3}"/>
              </a:ext>
            </a:extLst>
          </p:cNvPr>
          <p:cNvSpPr/>
          <p:nvPr/>
        </p:nvSpPr>
        <p:spPr>
          <a:xfrm>
            <a:off x="3212719" y="287921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CCC51932-6F32-2342-A290-D004E833BA6F}"/>
              </a:ext>
            </a:extLst>
          </p:cNvPr>
          <p:cNvSpPr/>
          <p:nvPr/>
        </p:nvSpPr>
        <p:spPr>
          <a:xfrm>
            <a:off x="3212719" y="287921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519AAA61-4019-4140-B26C-8DFCA04E3FCC}"/>
              </a:ext>
            </a:extLst>
          </p:cNvPr>
          <p:cNvSpPr/>
          <p:nvPr/>
        </p:nvSpPr>
        <p:spPr>
          <a:xfrm>
            <a:off x="3664331" y="287731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255CEC31-A923-1B42-9BAB-700FD0716D5F}"/>
              </a:ext>
            </a:extLst>
          </p:cNvPr>
          <p:cNvSpPr/>
          <p:nvPr/>
        </p:nvSpPr>
        <p:spPr>
          <a:xfrm>
            <a:off x="3664331" y="287731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7F05B4AE-7628-3444-B24B-4606D04274E8}"/>
              </a:ext>
            </a:extLst>
          </p:cNvPr>
          <p:cNvSpPr/>
          <p:nvPr/>
        </p:nvSpPr>
        <p:spPr>
          <a:xfrm>
            <a:off x="4083431" y="28808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8CFA5AAB-A29D-4146-91C6-ED51CAA902AD}"/>
              </a:ext>
            </a:extLst>
          </p:cNvPr>
          <p:cNvSpPr/>
          <p:nvPr/>
        </p:nvSpPr>
        <p:spPr>
          <a:xfrm>
            <a:off x="4083431" y="288086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071070E8-8B3C-B141-B795-819CFE15E60F}"/>
              </a:ext>
            </a:extLst>
          </p:cNvPr>
          <p:cNvSpPr txBox="1"/>
          <p:nvPr/>
        </p:nvSpPr>
        <p:spPr>
          <a:xfrm>
            <a:off x="4146804" y="2889885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936AB3B0-3A5D-904A-B44F-DA87BD1A132C}"/>
              </a:ext>
            </a:extLst>
          </p:cNvPr>
          <p:cNvSpPr txBox="1"/>
          <p:nvPr/>
        </p:nvSpPr>
        <p:spPr>
          <a:xfrm>
            <a:off x="2563113" y="2064512"/>
            <a:ext cx="1428115" cy="1193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Unsorted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array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  <a:tabLst>
                <a:tab pos="466725" algn="l"/>
                <a:tab pos="918210" algn="l"/>
              </a:tabLst>
            </a:pPr>
            <a:r>
              <a:rPr sz="900" spc="5" dirty="0">
                <a:latin typeface="Arial"/>
                <a:cs typeface="Arial"/>
              </a:rPr>
              <a:t>2	3	</a:t>
            </a:r>
            <a:r>
              <a:rPr sz="1350" spc="7" baseline="3086" dirty="0">
                <a:latin typeface="Arial"/>
                <a:cs typeface="Arial"/>
              </a:rPr>
              <a:t>5</a:t>
            </a:r>
            <a:endParaRPr sz="1350" baseline="3086">
              <a:latin typeface="Arial"/>
              <a:cs typeface="Arial"/>
            </a:endParaRPr>
          </a:p>
          <a:p>
            <a:pPr marR="67310" algn="ctr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latin typeface="Arial"/>
                <a:cs typeface="Arial"/>
              </a:rPr>
              <a:t>Sorted (doubly) linked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list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74295" algn="ctr">
              <a:lnSpc>
                <a:spcPct val="100000"/>
              </a:lnSpc>
              <a:tabLst>
                <a:tab pos="513080" algn="l"/>
                <a:tab pos="965200" algn="l"/>
              </a:tabLst>
            </a:pPr>
            <a:r>
              <a:rPr sz="900" spc="5" dirty="0">
                <a:latin typeface="Arial"/>
                <a:cs typeface="Arial"/>
              </a:rPr>
              <a:t>8	1	</a:t>
            </a:r>
            <a:r>
              <a:rPr sz="1350" spc="7" baseline="3086" dirty="0">
                <a:latin typeface="Arial"/>
                <a:cs typeface="Arial"/>
              </a:rPr>
              <a:t>3</a:t>
            </a:r>
            <a:endParaRPr sz="1350" baseline="3086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latin typeface="Arial"/>
                <a:cs typeface="Arial"/>
              </a:rPr>
              <a:t>Unsorted (doubly) linked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list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0FB7E73E-A272-1340-82C4-530B51FB7616}"/>
              </a:ext>
            </a:extLst>
          </p:cNvPr>
          <p:cNvSpPr/>
          <p:nvPr/>
        </p:nvSpPr>
        <p:spPr>
          <a:xfrm>
            <a:off x="2538730" y="2946781"/>
            <a:ext cx="229235" cy="51435"/>
          </a:xfrm>
          <a:custGeom>
            <a:avLst/>
            <a:gdLst/>
            <a:ahLst/>
            <a:cxnLst/>
            <a:rect l="l" t="t" r="r" b="b"/>
            <a:pathLst>
              <a:path w="229235" h="51435">
                <a:moveTo>
                  <a:pt x="184657" y="0"/>
                </a:moveTo>
                <a:lnTo>
                  <a:pt x="182879" y="381"/>
                </a:lnTo>
                <a:lnTo>
                  <a:pt x="181990" y="1905"/>
                </a:lnTo>
                <a:lnTo>
                  <a:pt x="181101" y="3301"/>
                </a:lnTo>
                <a:lnTo>
                  <a:pt x="181609" y="5207"/>
                </a:lnTo>
                <a:lnTo>
                  <a:pt x="183006" y="6096"/>
                </a:lnTo>
                <a:lnTo>
                  <a:pt x="211299" y="22694"/>
                </a:lnTo>
                <a:lnTo>
                  <a:pt x="222630" y="22733"/>
                </a:lnTo>
                <a:lnTo>
                  <a:pt x="222630" y="28829"/>
                </a:lnTo>
                <a:lnTo>
                  <a:pt x="211220" y="28829"/>
                </a:lnTo>
                <a:lnTo>
                  <a:pt x="182879" y="45212"/>
                </a:lnTo>
                <a:lnTo>
                  <a:pt x="181482" y="46100"/>
                </a:lnTo>
                <a:lnTo>
                  <a:pt x="180975" y="47879"/>
                </a:lnTo>
                <a:lnTo>
                  <a:pt x="181863" y="49402"/>
                </a:lnTo>
                <a:lnTo>
                  <a:pt x="182625" y="50800"/>
                </a:lnTo>
                <a:lnTo>
                  <a:pt x="184530" y="51308"/>
                </a:lnTo>
                <a:lnTo>
                  <a:pt x="185927" y="50546"/>
                </a:lnTo>
                <a:lnTo>
                  <a:pt x="223459" y="28829"/>
                </a:lnTo>
                <a:lnTo>
                  <a:pt x="222630" y="28829"/>
                </a:lnTo>
                <a:lnTo>
                  <a:pt x="223526" y="28790"/>
                </a:lnTo>
                <a:lnTo>
                  <a:pt x="228726" y="25781"/>
                </a:lnTo>
                <a:lnTo>
                  <a:pt x="186181" y="762"/>
                </a:lnTo>
                <a:lnTo>
                  <a:pt x="184657" y="0"/>
                </a:lnTo>
                <a:close/>
              </a:path>
              <a:path w="229235" h="51435">
                <a:moveTo>
                  <a:pt x="216527" y="25761"/>
                </a:moveTo>
                <a:lnTo>
                  <a:pt x="211287" y="28790"/>
                </a:lnTo>
                <a:lnTo>
                  <a:pt x="222630" y="28829"/>
                </a:lnTo>
                <a:lnTo>
                  <a:pt x="222630" y="28448"/>
                </a:lnTo>
                <a:lnTo>
                  <a:pt x="221106" y="28448"/>
                </a:lnTo>
                <a:lnTo>
                  <a:pt x="216527" y="25761"/>
                </a:lnTo>
                <a:close/>
              </a:path>
              <a:path w="229235" h="51435">
                <a:moveTo>
                  <a:pt x="126" y="21971"/>
                </a:moveTo>
                <a:lnTo>
                  <a:pt x="0" y="28067"/>
                </a:lnTo>
                <a:lnTo>
                  <a:pt x="211287" y="28790"/>
                </a:lnTo>
                <a:lnTo>
                  <a:pt x="216527" y="25761"/>
                </a:lnTo>
                <a:lnTo>
                  <a:pt x="211299" y="22694"/>
                </a:lnTo>
                <a:lnTo>
                  <a:pt x="126" y="21971"/>
                </a:lnTo>
                <a:close/>
              </a:path>
              <a:path w="229235" h="51435">
                <a:moveTo>
                  <a:pt x="221106" y="23113"/>
                </a:moveTo>
                <a:lnTo>
                  <a:pt x="216527" y="25761"/>
                </a:lnTo>
                <a:lnTo>
                  <a:pt x="221106" y="28448"/>
                </a:lnTo>
                <a:lnTo>
                  <a:pt x="221106" y="23113"/>
                </a:lnTo>
                <a:close/>
              </a:path>
              <a:path w="229235" h="51435">
                <a:moveTo>
                  <a:pt x="222630" y="23113"/>
                </a:moveTo>
                <a:lnTo>
                  <a:pt x="221106" y="23113"/>
                </a:lnTo>
                <a:lnTo>
                  <a:pt x="221106" y="28448"/>
                </a:lnTo>
                <a:lnTo>
                  <a:pt x="222630" y="28448"/>
                </a:lnTo>
                <a:lnTo>
                  <a:pt x="222630" y="23113"/>
                </a:lnTo>
                <a:close/>
              </a:path>
              <a:path w="229235" h="51435">
                <a:moveTo>
                  <a:pt x="211299" y="22694"/>
                </a:moveTo>
                <a:lnTo>
                  <a:pt x="216527" y="25761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3"/>
                </a:lnTo>
                <a:lnTo>
                  <a:pt x="211299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BE2CF1E0-D439-034A-A481-6BBC92848159}"/>
              </a:ext>
            </a:extLst>
          </p:cNvPr>
          <p:cNvSpPr/>
          <p:nvPr/>
        </p:nvSpPr>
        <p:spPr>
          <a:xfrm>
            <a:off x="2972943" y="2949320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7" y="0"/>
                </a:moveTo>
                <a:lnTo>
                  <a:pt x="182752" y="508"/>
                </a:lnTo>
                <a:lnTo>
                  <a:pt x="181990" y="2032"/>
                </a:lnTo>
                <a:lnTo>
                  <a:pt x="181101" y="3429"/>
                </a:lnTo>
                <a:lnTo>
                  <a:pt x="181609" y="5334"/>
                </a:lnTo>
                <a:lnTo>
                  <a:pt x="183006" y="6223"/>
                </a:lnTo>
                <a:lnTo>
                  <a:pt x="211299" y="22821"/>
                </a:lnTo>
                <a:lnTo>
                  <a:pt x="222630" y="22860"/>
                </a:lnTo>
                <a:lnTo>
                  <a:pt x="222630" y="28956"/>
                </a:lnTo>
                <a:lnTo>
                  <a:pt x="211220" y="28956"/>
                </a:lnTo>
                <a:lnTo>
                  <a:pt x="182879" y="45339"/>
                </a:lnTo>
                <a:lnTo>
                  <a:pt x="181482" y="46228"/>
                </a:lnTo>
                <a:lnTo>
                  <a:pt x="180975" y="48006"/>
                </a:lnTo>
                <a:lnTo>
                  <a:pt x="181737" y="49530"/>
                </a:lnTo>
                <a:lnTo>
                  <a:pt x="182625" y="50927"/>
                </a:lnTo>
                <a:lnTo>
                  <a:pt x="184530" y="51435"/>
                </a:lnTo>
                <a:lnTo>
                  <a:pt x="185927" y="50673"/>
                </a:lnTo>
                <a:lnTo>
                  <a:pt x="223348" y="28956"/>
                </a:lnTo>
                <a:lnTo>
                  <a:pt x="222630" y="28956"/>
                </a:lnTo>
                <a:lnTo>
                  <a:pt x="223414" y="28917"/>
                </a:lnTo>
                <a:lnTo>
                  <a:pt x="228600" y="25908"/>
                </a:lnTo>
                <a:lnTo>
                  <a:pt x="184657" y="0"/>
                </a:lnTo>
                <a:close/>
              </a:path>
              <a:path w="228600" h="51435">
                <a:moveTo>
                  <a:pt x="216527" y="25888"/>
                </a:moveTo>
                <a:lnTo>
                  <a:pt x="211287" y="28917"/>
                </a:lnTo>
                <a:lnTo>
                  <a:pt x="222630" y="28956"/>
                </a:lnTo>
                <a:lnTo>
                  <a:pt x="222630" y="28575"/>
                </a:lnTo>
                <a:lnTo>
                  <a:pt x="221106" y="28575"/>
                </a:lnTo>
                <a:lnTo>
                  <a:pt x="216527" y="25888"/>
                </a:lnTo>
                <a:close/>
              </a:path>
              <a:path w="228600" h="51435">
                <a:moveTo>
                  <a:pt x="0" y="22098"/>
                </a:moveTo>
                <a:lnTo>
                  <a:pt x="0" y="28194"/>
                </a:lnTo>
                <a:lnTo>
                  <a:pt x="211287" y="28917"/>
                </a:lnTo>
                <a:lnTo>
                  <a:pt x="216527" y="25888"/>
                </a:lnTo>
                <a:lnTo>
                  <a:pt x="211299" y="22821"/>
                </a:lnTo>
                <a:lnTo>
                  <a:pt x="0" y="22098"/>
                </a:lnTo>
                <a:close/>
              </a:path>
              <a:path w="228600" h="51435">
                <a:moveTo>
                  <a:pt x="221106" y="23241"/>
                </a:moveTo>
                <a:lnTo>
                  <a:pt x="216527" y="25888"/>
                </a:lnTo>
                <a:lnTo>
                  <a:pt x="221106" y="28575"/>
                </a:lnTo>
                <a:lnTo>
                  <a:pt x="221106" y="23241"/>
                </a:lnTo>
                <a:close/>
              </a:path>
              <a:path w="228600" h="51435">
                <a:moveTo>
                  <a:pt x="222630" y="23241"/>
                </a:moveTo>
                <a:lnTo>
                  <a:pt x="221106" y="23241"/>
                </a:lnTo>
                <a:lnTo>
                  <a:pt x="221106" y="28575"/>
                </a:lnTo>
                <a:lnTo>
                  <a:pt x="222630" y="28575"/>
                </a:lnTo>
                <a:lnTo>
                  <a:pt x="222630" y="23241"/>
                </a:lnTo>
                <a:close/>
              </a:path>
              <a:path w="228600" h="51435">
                <a:moveTo>
                  <a:pt x="211299" y="22821"/>
                </a:moveTo>
                <a:lnTo>
                  <a:pt x="216527" y="25888"/>
                </a:lnTo>
                <a:lnTo>
                  <a:pt x="221106" y="23241"/>
                </a:lnTo>
                <a:lnTo>
                  <a:pt x="222630" y="23241"/>
                </a:lnTo>
                <a:lnTo>
                  <a:pt x="222630" y="22860"/>
                </a:lnTo>
                <a:lnTo>
                  <a:pt x="211299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4DE14668-291D-7C44-8F3F-6FD257CB69A6}"/>
              </a:ext>
            </a:extLst>
          </p:cNvPr>
          <p:cNvSpPr/>
          <p:nvPr/>
        </p:nvSpPr>
        <p:spPr>
          <a:xfrm>
            <a:off x="3426713" y="2948558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753" y="508"/>
                </a:lnTo>
                <a:lnTo>
                  <a:pt x="181863" y="1905"/>
                </a:lnTo>
                <a:lnTo>
                  <a:pt x="180975" y="3429"/>
                </a:lnTo>
                <a:lnTo>
                  <a:pt x="181483" y="5334"/>
                </a:lnTo>
                <a:lnTo>
                  <a:pt x="183007" y="6096"/>
                </a:lnTo>
                <a:lnTo>
                  <a:pt x="211422" y="22822"/>
                </a:lnTo>
                <a:lnTo>
                  <a:pt x="222504" y="22860"/>
                </a:lnTo>
                <a:lnTo>
                  <a:pt x="222504" y="28956"/>
                </a:lnTo>
                <a:lnTo>
                  <a:pt x="211126" y="28956"/>
                </a:lnTo>
                <a:lnTo>
                  <a:pt x="182880" y="45339"/>
                </a:lnTo>
                <a:lnTo>
                  <a:pt x="181356" y="46101"/>
                </a:lnTo>
                <a:lnTo>
                  <a:pt x="180848" y="48006"/>
                </a:lnTo>
                <a:lnTo>
                  <a:pt x="181737" y="49530"/>
                </a:lnTo>
                <a:lnTo>
                  <a:pt x="182499" y="50927"/>
                </a:lnTo>
                <a:lnTo>
                  <a:pt x="184404" y="51435"/>
                </a:lnTo>
                <a:lnTo>
                  <a:pt x="223322" y="28956"/>
                </a:lnTo>
                <a:lnTo>
                  <a:pt x="222504" y="28956"/>
                </a:lnTo>
                <a:lnTo>
                  <a:pt x="223389" y="28917"/>
                </a:lnTo>
                <a:lnTo>
                  <a:pt x="228600" y="25908"/>
                </a:lnTo>
                <a:lnTo>
                  <a:pt x="186055" y="889"/>
                </a:lnTo>
                <a:lnTo>
                  <a:pt x="184658" y="0"/>
                </a:lnTo>
                <a:close/>
              </a:path>
              <a:path w="228600" h="51435">
                <a:moveTo>
                  <a:pt x="216524" y="25825"/>
                </a:moveTo>
                <a:lnTo>
                  <a:pt x="211193" y="28917"/>
                </a:lnTo>
                <a:lnTo>
                  <a:pt x="222504" y="28956"/>
                </a:lnTo>
                <a:lnTo>
                  <a:pt x="222504" y="28448"/>
                </a:lnTo>
                <a:lnTo>
                  <a:pt x="220980" y="28448"/>
                </a:lnTo>
                <a:lnTo>
                  <a:pt x="216524" y="25825"/>
                </a:lnTo>
                <a:close/>
              </a:path>
              <a:path w="228600" h="51435">
                <a:moveTo>
                  <a:pt x="0" y="22098"/>
                </a:moveTo>
                <a:lnTo>
                  <a:pt x="0" y="28194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2" y="22822"/>
                </a:lnTo>
                <a:lnTo>
                  <a:pt x="0" y="22098"/>
                </a:lnTo>
                <a:close/>
              </a:path>
              <a:path w="228600" h="51435">
                <a:moveTo>
                  <a:pt x="220980" y="23241"/>
                </a:moveTo>
                <a:lnTo>
                  <a:pt x="216524" y="25825"/>
                </a:lnTo>
                <a:lnTo>
                  <a:pt x="220980" y="28448"/>
                </a:lnTo>
                <a:lnTo>
                  <a:pt x="220980" y="23241"/>
                </a:lnTo>
                <a:close/>
              </a:path>
              <a:path w="228600" h="51435">
                <a:moveTo>
                  <a:pt x="222504" y="23241"/>
                </a:moveTo>
                <a:lnTo>
                  <a:pt x="220980" y="23241"/>
                </a:lnTo>
                <a:lnTo>
                  <a:pt x="220980" y="28448"/>
                </a:lnTo>
                <a:lnTo>
                  <a:pt x="222504" y="28448"/>
                </a:lnTo>
                <a:lnTo>
                  <a:pt x="222504" y="23241"/>
                </a:lnTo>
                <a:close/>
              </a:path>
              <a:path w="228600" h="51435">
                <a:moveTo>
                  <a:pt x="211422" y="22822"/>
                </a:moveTo>
                <a:lnTo>
                  <a:pt x="216524" y="25825"/>
                </a:lnTo>
                <a:lnTo>
                  <a:pt x="220980" y="23241"/>
                </a:lnTo>
                <a:lnTo>
                  <a:pt x="222504" y="23241"/>
                </a:lnTo>
                <a:lnTo>
                  <a:pt x="222504" y="22860"/>
                </a:lnTo>
                <a:lnTo>
                  <a:pt x="211422" y="2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DE517175-CBF6-AA40-989D-D3D8517B4CDA}"/>
              </a:ext>
            </a:extLst>
          </p:cNvPr>
          <p:cNvSpPr/>
          <p:nvPr/>
        </p:nvSpPr>
        <p:spPr>
          <a:xfrm>
            <a:off x="3854831" y="2950337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7" y="0"/>
                </a:moveTo>
                <a:lnTo>
                  <a:pt x="182752" y="507"/>
                </a:lnTo>
                <a:lnTo>
                  <a:pt x="181863" y="1904"/>
                </a:lnTo>
                <a:lnTo>
                  <a:pt x="181101" y="3301"/>
                </a:lnTo>
                <a:lnTo>
                  <a:pt x="181482" y="5206"/>
                </a:lnTo>
                <a:lnTo>
                  <a:pt x="211201" y="22693"/>
                </a:lnTo>
                <a:lnTo>
                  <a:pt x="222630" y="22732"/>
                </a:lnTo>
                <a:lnTo>
                  <a:pt x="222503" y="28828"/>
                </a:lnTo>
                <a:lnTo>
                  <a:pt x="211128" y="28828"/>
                </a:lnTo>
                <a:lnTo>
                  <a:pt x="181355" y="46100"/>
                </a:lnTo>
                <a:lnTo>
                  <a:pt x="180848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403" y="51435"/>
                </a:lnTo>
                <a:lnTo>
                  <a:pt x="223348" y="28828"/>
                </a:lnTo>
                <a:lnTo>
                  <a:pt x="222503" y="28828"/>
                </a:lnTo>
                <a:lnTo>
                  <a:pt x="223415" y="28790"/>
                </a:lnTo>
                <a:lnTo>
                  <a:pt x="228600" y="25780"/>
                </a:lnTo>
                <a:lnTo>
                  <a:pt x="186054" y="762"/>
                </a:lnTo>
                <a:lnTo>
                  <a:pt x="184657" y="0"/>
                </a:lnTo>
                <a:close/>
              </a:path>
              <a:path w="228600" h="51435">
                <a:moveTo>
                  <a:pt x="216415" y="25762"/>
                </a:moveTo>
                <a:lnTo>
                  <a:pt x="211195" y="28790"/>
                </a:lnTo>
                <a:lnTo>
                  <a:pt x="222503" y="28828"/>
                </a:lnTo>
                <a:lnTo>
                  <a:pt x="222511" y="28448"/>
                </a:lnTo>
                <a:lnTo>
                  <a:pt x="220979" y="28448"/>
                </a:lnTo>
                <a:lnTo>
                  <a:pt x="216415" y="25762"/>
                </a:lnTo>
                <a:close/>
              </a:path>
              <a:path w="228600" h="51435">
                <a:moveTo>
                  <a:pt x="0" y="21970"/>
                </a:moveTo>
                <a:lnTo>
                  <a:pt x="0" y="28066"/>
                </a:lnTo>
                <a:lnTo>
                  <a:pt x="211195" y="28790"/>
                </a:lnTo>
                <a:lnTo>
                  <a:pt x="216415" y="25762"/>
                </a:lnTo>
                <a:lnTo>
                  <a:pt x="211201" y="22693"/>
                </a:lnTo>
                <a:lnTo>
                  <a:pt x="0" y="21970"/>
                </a:lnTo>
                <a:close/>
              </a:path>
              <a:path w="228600" h="51435">
                <a:moveTo>
                  <a:pt x="220979" y="23113"/>
                </a:moveTo>
                <a:lnTo>
                  <a:pt x="216415" y="25762"/>
                </a:lnTo>
                <a:lnTo>
                  <a:pt x="220979" y="28448"/>
                </a:lnTo>
                <a:lnTo>
                  <a:pt x="220979" y="23113"/>
                </a:lnTo>
                <a:close/>
              </a:path>
              <a:path w="228600" h="51435">
                <a:moveTo>
                  <a:pt x="222623" y="23113"/>
                </a:moveTo>
                <a:lnTo>
                  <a:pt x="220979" y="23113"/>
                </a:lnTo>
                <a:lnTo>
                  <a:pt x="220979" y="28448"/>
                </a:lnTo>
                <a:lnTo>
                  <a:pt x="222511" y="28448"/>
                </a:lnTo>
                <a:lnTo>
                  <a:pt x="222623" y="23113"/>
                </a:lnTo>
                <a:close/>
              </a:path>
              <a:path w="228600" h="51435">
                <a:moveTo>
                  <a:pt x="211201" y="22693"/>
                </a:moveTo>
                <a:lnTo>
                  <a:pt x="216415" y="25762"/>
                </a:lnTo>
                <a:lnTo>
                  <a:pt x="220979" y="23113"/>
                </a:lnTo>
                <a:lnTo>
                  <a:pt x="222623" y="23113"/>
                </a:lnTo>
                <a:lnTo>
                  <a:pt x="222630" y="22732"/>
                </a:lnTo>
                <a:lnTo>
                  <a:pt x="211201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4">
            <a:extLst>
              <a:ext uri="{FF2B5EF4-FFF2-40B4-BE49-F238E27FC236}">
                <a16:creationId xmlns:a16="http://schemas.microsoft.com/office/drawing/2014/main" id="{DFC7D869-839C-EA4B-9020-C80868B2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57164"/>
              </p:ext>
            </p:extLst>
          </p:nvPr>
        </p:nvGraphicFramePr>
        <p:xfrm>
          <a:off x="73660" y="759205"/>
          <a:ext cx="2057400" cy="2509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object 45">
            <a:extLst>
              <a:ext uri="{FF2B5EF4-FFF2-40B4-BE49-F238E27FC236}">
                <a16:creationId xmlns:a16="http://schemas.microsoft.com/office/drawing/2014/main" id="{0FEE3373-535F-274C-91FA-0414DDDF1098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24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47">
            <a:extLst>
              <a:ext uri="{FF2B5EF4-FFF2-40B4-BE49-F238E27FC236}">
                <a16:creationId xmlns:a16="http://schemas.microsoft.com/office/drawing/2014/main" id="{E7860A7F-0B14-214F-B55E-ADBC342AD53B}"/>
              </a:ext>
            </a:extLst>
          </p:cNvPr>
          <p:cNvSpPr/>
          <p:nvPr/>
        </p:nvSpPr>
        <p:spPr>
          <a:xfrm>
            <a:off x="635" y="-147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48">
            <a:extLst>
              <a:ext uri="{FF2B5EF4-FFF2-40B4-BE49-F238E27FC236}">
                <a16:creationId xmlns:a16="http://schemas.microsoft.com/office/drawing/2014/main" id="{6DAAA46F-573D-1C44-B602-02B240E40DD5}"/>
              </a:ext>
            </a:extLst>
          </p:cNvPr>
          <p:cNvSpPr/>
          <p:nvPr/>
        </p:nvSpPr>
        <p:spPr>
          <a:xfrm>
            <a:off x="635" y="-147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49">
            <a:extLst>
              <a:ext uri="{FF2B5EF4-FFF2-40B4-BE49-F238E27FC236}">
                <a16:creationId xmlns:a16="http://schemas.microsoft.com/office/drawing/2014/main" id="{7B35631C-F89B-DE40-874E-BE854EAE8A4F}"/>
              </a:ext>
            </a:extLst>
          </p:cNvPr>
          <p:cNvSpPr txBox="1"/>
          <p:nvPr/>
        </p:nvSpPr>
        <p:spPr>
          <a:xfrm>
            <a:off x="13462" y="12192"/>
            <a:ext cx="4546600" cy="5556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Running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Time</a:t>
            </a:r>
            <a:r>
              <a:rPr sz="1800" b="1" spc="-4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Tradeoffs…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50">
            <a:extLst>
              <a:ext uri="{FF2B5EF4-FFF2-40B4-BE49-F238E27FC236}">
                <a16:creationId xmlns:a16="http://schemas.microsoft.com/office/drawing/2014/main" id="{4FE2FF6D-BF8D-204D-A01E-98566144DAAB}"/>
              </a:ext>
            </a:extLst>
          </p:cNvPr>
          <p:cNvSpPr/>
          <p:nvPr/>
        </p:nvSpPr>
        <p:spPr>
          <a:xfrm>
            <a:off x="2210435" y="684326"/>
            <a:ext cx="0" cy="2628900"/>
          </a:xfrm>
          <a:custGeom>
            <a:avLst/>
            <a:gdLst/>
            <a:ahLst/>
            <a:cxnLst/>
            <a:rect l="l" t="t" r="r" b="b"/>
            <a:pathLst>
              <a:path h="2628900">
                <a:moveTo>
                  <a:pt x="0" y="0"/>
                </a:moveTo>
                <a:lnTo>
                  <a:pt x="0" y="2628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51">
            <a:extLst>
              <a:ext uri="{FF2B5EF4-FFF2-40B4-BE49-F238E27FC236}">
                <a16:creationId xmlns:a16="http://schemas.microsoft.com/office/drawing/2014/main" id="{77EDA53B-59A8-B042-BBC1-E0D2409CDA2A}"/>
              </a:ext>
            </a:extLst>
          </p:cNvPr>
          <p:cNvSpPr txBox="1"/>
          <p:nvPr/>
        </p:nvSpPr>
        <p:spPr>
          <a:xfrm>
            <a:off x="2341244" y="804215"/>
            <a:ext cx="163893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Choices for concrete  implementation: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6" name="object 52">
            <a:extLst>
              <a:ext uri="{FF2B5EF4-FFF2-40B4-BE49-F238E27FC236}">
                <a16:creationId xmlns:a16="http://schemas.microsoft.com/office/drawing/2014/main" id="{E4D0A540-AAF4-1B43-985E-30F30869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65006"/>
              </p:ext>
            </p:extLst>
          </p:nvPr>
        </p:nvGraphicFramePr>
        <p:xfrm>
          <a:off x="2600451" y="1397304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object 53">
            <a:extLst>
              <a:ext uri="{FF2B5EF4-FFF2-40B4-BE49-F238E27FC236}">
                <a16:creationId xmlns:a16="http://schemas.microsoft.com/office/drawing/2014/main" id="{AB2A49C4-EB14-4A4D-BCE1-7DDB44F40FF2}"/>
              </a:ext>
            </a:extLst>
          </p:cNvPr>
          <p:cNvSpPr txBox="1"/>
          <p:nvPr/>
        </p:nvSpPr>
        <p:spPr>
          <a:xfrm>
            <a:off x="2957449" y="1600377"/>
            <a:ext cx="64643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Sorted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array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98" name="object 54">
            <a:extLst>
              <a:ext uri="{FF2B5EF4-FFF2-40B4-BE49-F238E27FC236}">
                <a16:creationId xmlns:a16="http://schemas.microsoft.com/office/drawing/2014/main" id="{104D5482-ECEA-5145-9A01-379DE157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18705"/>
              </p:ext>
            </p:extLst>
          </p:nvPr>
        </p:nvGraphicFramePr>
        <p:xfrm>
          <a:off x="2600451" y="1859712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object 55">
            <a:extLst>
              <a:ext uri="{FF2B5EF4-FFF2-40B4-BE49-F238E27FC236}">
                <a16:creationId xmlns:a16="http://schemas.microsoft.com/office/drawing/2014/main" id="{AF8A0D85-5791-1448-AF22-CC83D1A6939D}"/>
              </a:ext>
            </a:extLst>
          </p:cNvPr>
          <p:cNvSpPr/>
          <p:nvPr/>
        </p:nvSpPr>
        <p:spPr>
          <a:xfrm>
            <a:off x="2300350" y="23607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56">
            <a:extLst>
              <a:ext uri="{FF2B5EF4-FFF2-40B4-BE49-F238E27FC236}">
                <a16:creationId xmlns:a16="http://schemas.microsoft.com/office/drawing/2014/main" id="{1EF370F1-4979-9E44-A1D3-D58D6F20709D}"/>
              </a:ext>
            </a:extLst>
          </p:cNvPr>
          <p:cNvSpPr/>
          <p:nvPr/>
        </p:nvSpPr>
        <p:spPr>
          <a:xfrm>
            <a:off x="2300350" y="23607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57">
            <a:extLst>
              <a:ext uri="{FF2B5EF4-FFF2-40B4-BE49-F238E27FC236}">
                <a16:creationId xmlns:a16="http://schemas.microsoft.com/office/drawing/2014/main" id="{5FE076ED-ABBC-384D-BBDF-DFE513FD6CC5}"/>
              </a:ext>
            </a:extLst>
          </p:cNvPr>
          <p:cNvSpPr txBox="1"/>
          <p:nvPr/>
        </p:nvSpPr>
        <p:spPr>
          <a:xfrm>
            <a:off x="2363088" y="2370887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58">
            <a:extLst>
              <a:ext uri="{FF2B5EF4-FFF2-40B4-BE49-F238E27FC236}">
                <a16:creationId xmlns:a16="http://schemas.microsoft.com/office/drawing/2014/main" id="{A0DED709-4112-354B-92BB-EC704B831DA1}"/>
              </a:ext>
            </a:extLst>
          </p:cNvPr>
          <p:cNvSpPr/>
          <p:nvPr/>
        </p:nvSpPr>
        <p:spPr>
          <a:xfrm>
            <a:off x="2750565" y="23607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59">
            <a:extLst>
              <a:ext uri="{FF2B5EF4-FFF2-40B4-BE49-F238E27FC236}">
                <a16:creationId xmlns:a16="http://schemas.microsoft.com/office/drawing/2014/main" id="{9757A3F1-9465-4845-BD85-E627985BE47D}"/>
              </a:ext>
            </a:extLst>
          </p:cNvPr>
          <p:cNvSpPr/>
          <p:nvPr/>
        </p:nvSpPr>
        <p:spPr>
          <a:xfrm>
            <a:off x="2750565" y="23607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60">
            <a:extLst>
              <a:ext uri="{FF2B5EF4-FFF2-40B4-BE49-F238E27FC236}">
                <a16:creationId xmlns:a16="http://schemas.microsoft.com/office/drawing/2014/main" id="{35659C28-71E7-8149-BE3F-FED96AD4F843}"/>
              </a:ext>
            </a:extLst>
          </p:cNvPr>
          <p:cNvSpPr/>
          <p:nvPr/>
        </p:nvSpPr>
        <p:spPr>
          <a:xfrm>
            <a:off x="3189477" y="235894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61">
            <a:extLst>
              <a:ext uri="{FF2B5EF4-FFF2-40B4-BE49-F238E27FC236}">
                <a16:creationId xmlns:a16="http://schemas.microsoft.com/office/drawing/2014/main" id="{8B32E56F-414F-BF49-89F4-C1CBC79678F8}"/>
              </a:ext>
            </a:extLst>
          </p:cNvPr>
          <p:cNvSpPr/>
          <p:nvPr/>
        </p:nvSpPr>
        <p:spPr>
          <a:xfrm>
            <a:off x="3189477" y="235894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62">
            <a:extLst>
              <a:ext uri="{FF2B5EF4-FFF2-40B4-BE49-F238E27FC236}">
                <a16:creationId xmlns:a16="http://schemas.microsoft.com/office/drawing/2014/main" id="{1D072904-7220-F044-B955-099A9A643500}"/>
              </a:ext>
            </a:extLst>
          </p:cNvPr>
          <p:cNvSpPr/>
          <p:nvPr/>
        </p:nvSpPr>
        <p:spPr>
          <a:xfrm>
            <a:off x="3640963" y="23571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63">
            <a:extLst>
              <a:ext uri="{FF2B5EF4-FFF2-40B4-BE49-F238E27FC236}">
                <a16:creationId xmlns:a16="http://schemas.microsoft.com/office/drawing/2014/main" id="{0F30169A-39E1-234D-AE27-D812DBC2E304}"/>
              </a:ext>
            </a:extLst>
          </p:cNvPr>
          <p:cNvSpPr/>
          <p:nvPr/>
        </p:nvSpPr>
        <p:spPr>
          <a:xfrm>
            <a:off x="3640963" y="23571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64">
            <a:extLst>
              <a:ext uri="{FF2B5EF4-FFF2-40B4-BE49-F238E27FC236}">
                <a16:creationId xmlns:a16="http://schemas.microsoft.com/office/drawing/2014/main" id="{38E0D9CC-947F-EC4E-8DA2-796425636356}"/>
              </a:ext>
            </a:extLst>
          </p:cNvPr>
          <p:cNvSpPr/>
          <p:nvPr/>
        </p:nvSpPr>
        <p:spPr>
          <a:xfrm>
            <a:off x="4060063" y="23607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65">
            <a:extLst>
              <a:ext uri="{FF2B5EF4-FFF2-40B4-BE49-F238E27FC236}">
                <a16:creationId xmlns:a16="http://schemas.microsoft.com/office/drawing/2014/main" id="{2BD186B3-02C1-9A41-B1C2-5049FDE9C9AD}"/>
              </a:ext>
            </a:extLst>
          </p:cNvPr>
          <p:cNvSpPr/>
          <p:nvPr/>
        </p:nvSpPr>
        <p:spPr>
          <a:xfrm>
            <a:off x="4060063" y="23607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66">
            <a:extLst>
              <a:ext uri="{FF2B5EF4-FFF2-40B4-BE49-F238E27FC236}">
                <a16:creationId xmlns:a16="http://schemas.microsoft.com/office/drawing/2014/main" id="{04550B97-A748-344F-AD30-952E90E27EA0}"/>
              </a:ext>
            </a:extLst>
          </p:cNvPr>
          <p:cNvSpPr txBox="1"/>
          <p:nvPr/>
        </p:nvSpPr>
        <p:spPr>
          <a:xfrm>
            <a:off x="4123689" y="2370887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111" name="object 67">
            <a:extLst>
              <a:ext uri="{FF2B5EF4-FFF2-40B4-BE49-F238E27FC236}">
                <a16:creationId xmlns:a16="http://schemas.microsoft.com/office/drawing/2014/main" id="{089DBEB9-E98F-A943-8A3B-1B019F03F75E}"/>
              </a:ext>
            </a:extLst>
          </p:cNvPr>
          <p:cNvSpPr/>
          <p:nvPr/>
        </p:nvSpPr>
        <p:spPr>
          <a:xfrm>
            <a:off x="2515488" y="2426513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1101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1" y="22821"/>
                </a:lnTo>
                <a:lnTo>
                  <a:pt x="222631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1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1" y="22821"/>
                </a:lnTo>
                <a:lnTo>
                  <a:pt x="0" y="22097"/>
                </a:lnTo>
                <a:close/>
              </a:path>
              <a:path w="228600" h="51434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4">
                <a:moveTo>
                  <a:pt x="222623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14" y="28447"/>
                </a:lnTo>
                <a:lnTo>
                  <a:pt x="222623" y="23240"/>
                </a:lnTo>
                <a:close/>
              </a:path>
              <a:path w="228600" h="51434">
                <a:moveTo>
                  <a:pt x="211421" y="22821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623" y="23240"/>
                </a:lnTo>
                <a:lnTo>
                  <a:pt x="222631" y="22859"/>
                </a:lnTo>
                <a:lnTo>
                  <a:pt x="211421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68">
            <a:extLst>
              <a:ext uri="{FF2B5EF4-FFF2-40B4-BE49-F238E27FC236}">
                <a16:creationId xmlns:a16="http://schemas.microsoft.com/office/drawing/2014/main" id="{7DE1D16A-BBB6-F943-BF13-2920CD506F95}"/>
              </a:ext>
            </a:extLst>
          </p:cNvPr>
          <p:cNvSpPr/>
          <p:nvPr/>
        </p:nvSpPr>
        <p:spPr>
          <a:xfrm>
            <a:off x="2949701" y="2429179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8"/>
                </a:lnTo>
                <a:lnTo>
                  <a:pt x="181863" y="1905"/>
                </a:lnTo>
                <a:lnTo>
                  <a:pt x="180975" y="3429"/>
                </a:lnTo>
                <a:lnTo>
                  <a:pt x="181483" y="5207"/>
                </a:lnTo>
                <a:lnTo>
                  <a:pt x="211201" y="22694"/>
                </a:lnTo>
                <a:lnTo>
                  <a:pt x="222504" y="22733"/>
                </a:lnTo>
                <a:lnTo>
                  <a:pt x="222504" y="28829"/>
                </a:lnTo>
                <a:lnTo>
                  <a:pt x="211345" y="28829"/>
                </a:lnTo>
                <a:lnTo>
                  <a:pt x="182880" y="45339"/>
                </a:lnTo>
                <a:lnTo>
                  <a:pt x="181356" y="46101"/>
                </a:lnTo>
                <a:lnTo>
                  <a:pt x="180848" y="48006"/>
                </a:lnTo>
                <a:lnTo>
                  <a:pt x="181737" y="49403"/>
                </a:lnTo>
                <a:lnTo>
                  <a:pt x="182499" y="50927"/>
                </a:lnTo>
                <a:lnTo>
                  <a:pt x="184404" y="51435"/>
                </a:lnTo>
                <a:lnTo>
                  <a:pt x="223542" y="28829"/>
                </a:lnTo>
                <a:lnTo>
                  <a:pt x="222504" y="28829"/>
                </a:lnTo>
                <a:lnTo>
                  <a:pt x="223608" y="28791"/>
                </a:lnTo>
                <a:lnTo>
                  <a:pt x="228600" y="25908"/>
                </a:lnTo>
                <a:lnTo>
                  <a:pt x="186055" y="889"/>
                </a:lnTo>
                <a:lnTo>
                  <a:pt x="184658" y="0"/>
                </a:lnTo>
                <a:close/>
              </a:path>
              <a:path w="228600" h="51434">
                <a:moveTo>
                  <a:pt x="216523" y="25825"/>
                </a:moveTo>
                <a:lnTo>
                  <a:pt x="211411" y="28791"/>
                </a:lnTo>
                <a:lnTo>
                  <a:pt x="222504" y="28829"/>
                </a:lnTo>
                <a:lnTo>
                  <a:pt x="222504" y="28448"/>
                </a:lnTo>
                <a:lnTo>
                  <a:pt x="220980" y="28448"/>
                </a:lnTo>
                <a:lnTo>
                  <a:pt x="216523" y="25825"/>
                </a:lnTo>
                <a:close/>
              </a:path>
              <a:path w="228600" h="51434">
                <a:moveTo>
                  <a:pt x="0" y="21971"/>
                </a:moveTo>
                <a:lnTo>
                  <a:pt x="0" y="28067"/>
                </a:lnTo>
                <a:lnTo>
                  <a:pt x="211411" y="28791"/>
                </a:lnTo>
                <a:lnTo>
                  <a:pt x="216523" y="25825"/>
                </a:lnTo>
                <a:lnTo>
                  <a:pt x="211201" y="22694"/>
                </a:lnTo>
                <a:lnTo>
                  <a:pt x="0" y="21971"/>
                </a:lnTo>
                <a:close/>
              </a:path>
              <a:path w="228600" h="51434">
                <a:moveTo>
                  <a:pt x="220980" y="23241"/>
                </a:moveTo>
                <a:lnTo>
                  <a:pt x="216523" y="25825"/>
                </a:lnTo>
                <a:lnTo>
                  <a:pt x="220980" y="28448"/>
                </a:lnTo>
                <a:lnTo>
                  <a:pt x="220980" y="23241"/>
                </a:lnTo>
                <a:close/>
              </a:path>
              <a:path w="228600" h="51434">
                <a:moveTo>
                  <a:pt x="222504" y="23241"/>
                </a:moveTo>
                <a:lnTo>
                  <a:pt x="220980" y="23241"/>
                </a:lnTo>
                <a:lnTo>
                  <a:pt x="220980" y="28448"/>
                </a:lnTo>
                <a:lnTo>
                  <a:pt x="222504" y="28448"/>
                </a:lnTo>
                <a:lnTo>
                  <a:pt x="222504" y="23241"/>
                </a:lnTo>
                <a:close/>
              </a:path>
              <a:path w="228600" h="51434">
                <a:moveTo>
                  <a:pt x="211201" y="22694"/>
                </a:moveTo>
                <a:lnTo>
                  <a:pt x="216523" y="25825"/>
                </a:lnTo>
                <a:lnTo>
                  <a:pt x="220980" y="23241"/>
                </a:lnTo>
                <a:lnTo>
                  <a:pt x="222504" y="23241"/>
                </a:lnTo>
                <a:lnTo>
                  <a:pt x="222504" y="22733"/>
                </a:lnTo>
                <a:lnTo>
                  <a:pt x="211201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69">
            <a:extLst>
              <a:ext uri="{FF2B5EF4-FFF2-40B4-BE49-F238E27FC236}">
                <a16:creationId xmlns:a16="http://schemas.microsoft.com/office/drawing/2014/main" id="{B7D873A3-8393-B64F-92AB-D8F728476803}"/>
              </a:ext>
            </a:extLst>
          </p:cNvPr>
          <p:cNvSpPr/>
          <p:nvPr/>
        </p:nvSpPr>
        <p:spPr>
          <a:xfrm>
            <a:off x="3403345" y="2428417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2" y="507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10" y="5206"/>
                </a:lnTo>
                <a:lnTo>
                  <a:pt x="183006" y="6095"/>
                </a:lnTo>
                <a:lnTo>
                  <a:pt x="211204" y="22693"/>
                </a:lnTo>
                <a:lnTo>
                  <a:pt x="222630" y="22732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1"/>
                </a:lnTo>
                <a:lnTo>
                  <a:pt x="181483" y="46100"/>
                </a:lnTo>
                <a:lnTo>
                  <a:pt x="180975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530" y="51434"/>
                </a:lnTo>
                <a:lnTo>
                  <a:pt x="185927" y="50545"/>
                </a:lnTo>
                <a:lnTo>
                  <a:pt x="223348" y="28828"/>
                </a:lnTo>
                <a:lnTo>
                  <a:pt x="222630" y="28828"/>
                </a:lnTo>
                <a:lnTo>
                  <a:pt x="223414" y="28790"/>
                </a:lnTo>
                <a:lnTo>
                  <a:pt x="228600" y="25780"/>
                </a:lnTo>
                <a:lnTo>
                  <a:pt x="186054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471" y="25793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7"/>
                </a:lnTo>
                <a:lnTo>
                  <a:pt x="220979" y="28447"/>
                </a:lnTo>
                <a:lnTo>
                  <a:pt x="216471" y="25793"/>
                </a:lnTo>
                <a:close/>
              </a:path>
              <a:path w="228600" h="51434">
                <a:moveTo>
                  <a:pt x="0" y="21970"/>
                </a:moveTo>
                <a:lnTo>
                  <a:pt x="0" y="28066"/>
                </a:lnTo>
                <a:lnTo>
                  <a:pt x="211287" y="28790"/>
                </a:lnTo>
                <a:lnTo>
                  <a:pt x="216471" y="25793"/>
                </a:lnTo>
                <a:lnTo>
                  <a:pt x="211204" y="22693"/>
                </a:lnTo>
                <a:lnTo>
                  <a:pt x="0" y="21970"/>
                </a:lnTo>
                <a:close/>
              </a:path>
              <a:path w="228600" h="51434">
                <a:moveTo>
                  <a:pt x="221106" y="23113"/>
                </a:moveTo>
                <a:lnTo>
                  <a:pt x="216471" y="25793"/>
                </a:lnTo>
                <a:lnTo>
                  <a:pt x="220979" y="28447"/>
                </a:lnTo>
                <a:lnTo>
                  <a:pt x="221106" y="23113"/>
                </a:lnTo>
                <a:close/>
              </a:path>
              <a:path w="228600" h="51434">
                <a:moveTo>
                  <a:pt x="222630" y="23113"/>
                </a:moveTo>
                <a:lnTo>
                  <a:pt x="221106" y="23113"/>
                </a:lnTo>
                <a:lnTo>
                  <a:pt x="220979" y="28447"/>
                </a:lnTo>
                <a:lnTo>
                  <a:pt x="222630" y="28447"/>
                </a:lnTo>
                <a:lnTo>
                  <a:pt x="222630" y="23113"/>
                </a:lnTo>
                <a:close/>
              </a:path>
              <a:path w="228600" h="51434">
                <a:moveTo>
                  <a:pt x="211204" y="22693"/>
                </a:moveTo>
                <a:lnTo>
                  <a:pt x="216471" y="25793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2"/>
                </a:lnTo>
                <a:lnTo>
                  <a:pt x="211204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70">
            <a:extLst>
              <a:ext uri="{FF2B5EF4-FFF2-40B4-BE49-F238E27FC236}">
                <a16:creationId xmlns:a16="http://schemas.microsoft.com/office/drawing/2014/main" id="{279047B4-CD9F-0F43-9234-9F2FE9A4C428}"/>
              </a:ext>
            </a:extLst>
          </p:cNvPr>
          <p:cNvSpPr/>
          <p:nvPr/>
        </p:nvSpPr>
        <p:spPr>
          <a:xfrm>
            <a:off x="3831463" y="2430068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880" y="507"/>
                </a:lnTo>
                <a:lnTo>
                  <a:pt x="181991" y="2031"/>
                </a:lnTo>
                <a:lnTo>
                  <a:pt x="181101" y="3428"/>
                </a:lnTo>
                <a:lnTo>
                  <a:pt x="181610" y="5333"/>
                </a:lnTo>
                <a:lnTo>
                  <a:pt x="183007" y="6095"/>
                </a:lnTo>
                <a:lnTo>
                  <a:pt x="211355" y="22821"/>
                </a:lnTo>
                <a:lnTo>
                  <a:pt x="222631" y="22859"/>
                </a:lnTo>
                <a:lnTo>
                  <a:pt x="222631" y="28956"/>
                </a:lnTo>
                <a:lnTo>
                  <a:pt x="211220" y="28956"/>
                </a:lnTo>
                <a:lnTo>
                  <a:pt x="182880" y="45338"/>
                </a:lnTo>
                <a:lnTo>
                  <a:pt x="181483" y="46227"/>
                </a:lnTo>
                <a:lnTo>
                  <a:pt x="180975" y="48006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531" y="51434"/>
                </a:lnTo>
                <a:lnTo>
                  <a:pt x="185927" y="50672"/>
                </a:lnTo>
                <a:lnTo>
                  <a:pt x="223348" y="28956"/>
                </a:lnTo>
                <a:lnTo>
                  <a:pt x="222631" y="28956"/>
                </a:lnTo>
                <a:lnTo>
                  <a:pt x="223414" y="28917"/>
                </a:lnTo>
                <a:lnTo>
                  <a:pt x="228600" y="25907"/>
                </a:lnTo>
                <a:lnTo>
                  <a:pt x="184658" y="0"/>
                </a:lnTo>
                <a:close/>
              </a:path>
              <a:path w="228600" h="51434">
                <a:moveTo>
                  <a:pt x="216540" y="25880"/>
                </a:moveTo>
                <a:lnTo>
                  <a:pt x="211287" y="28917"/>
                </a:lnTo>
                <a:lnTo>
                  <a:pt x="222631" y="28956"/>
                </a:lnTo>
                <a:lnTo>
                  <a:pt x="222631" y="28575"/>
                </a:lnTo>
                <a:lnTo>
                  <a:pt x="221107" y="28575"/>
                </a:lnTo>
                <a:lnTo>
                  <a:pt x="216540" y="25880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287" y="28917"/>
                </a:lnTo>
                <a:lnTo>
                  <a:pt x="216540" y="25880"/>
                </a:lnTo>
                <a:lnTo>
                  <a:pt x="211355" y="22821"/>
                </a:lnTo>
                <a:lnTo>
                  <a:pt x="0" y="22097"/>
                </a:lnTo>
                <a:close/>
              </a:path>
              <a:path w="228600" h="51434">
                <a:moveTo>
                  <a:pt x="221107" y="23240"/>
                </a:moveTo>
                <a:lnTo>
                  <a:pt x="216540" y="25880"/>
                </a:lnTo>
                <a:lnTo>
                  <a:pt x="221107" y="28575"/>
                </a:lnTo>
                <a:lnTo>
                  <a:pt x="221107" y="23240"/>
                </a:lnTo>
                <a:close/>
              </a:path>
              <a:path w="228600" h="51434">
                <a:moveTo>
                  <a:pt x="222631" y="23240"/>
                </a:moveTo>
                <a:lnTo>
                  <a:pt x="221107" y="23240"/>
                </a:lnTo>
                <a:lnTo>
                  <a:pt x="221107" y="28575"/>
                </a:lnTo>
                <a:lnTo>
                  <a:pt x="222631" y="28575"/>
                </a:lnTo>
                <a:lnTo>
                  <a:pt x="222631" y="23240"/>
                </a:lnTo>
                <a:close/>
              </a:path>
              <a:path w="228600" h="51434">
                <a:moveTo>
                  <a:pt x="211355" y="22821"/>
                </a:moveTo>
                <a:lnTo>
                  <a:pt x="216540" y="25880"/>
                </a:lnTo>
                <a:lnTo>
                  <a:pt x="221107" y="23240"/>
                </a:lnTo>
                <a:lnTo>
                  <a:pt x="222631" y="23240"/>
                </a:lnTo>
                <a:lnTo>
                  <a:pt x="222631" y="22859"/>
                </a:lnTo>
                <a:lnTo>
                  <a:pt x="211355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71">
            <a:extLst>
              <a:ext uri="{FF2B5EF4-FFF2-40B4-BE49-F238E27FC236}">
                <a16:creationId xmlns:a16="http://schemas.microsoft.com/office/drawing/2014/main" id="{8E559618-2E16-F547-B914-A3149630BE18}"/>
              </a:ext>
            </a:extLst>
          </p:cNvPr>
          <p:cNvSpPr/>
          <p:nvPr/>
        </p:nvSpPr>
        <p:spPr>
          <a:xfrm>
            <a:off x="2323719" y="28778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72">
            <a:extLst>
              <a:ext uri="{FF2B5EF4-FFF2-40B4-BE49-F238E27FC236}">
                <a16:creationId xmlns:a16="http://schemas.microsoft.com/office/drawing/2014/main" id="{7F42AD00-592F-C34F-A919-A3C5D924F367}"/>
              </a:ext>
            </a:extLst>
          </p:cNvPr>
          <p:cNvSpPr/>
          <p:nvPr/>
        </p:nvSpPr>
        <p:spPr>
          <a:xfrm>
            <a:off x="2323719" y="28778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73">
            <a:extLst>
              <a:ext uri="{FF2B5EF4-FFF2-40B4-BE49-F238E27FC236}">
                <a16:creationId xmlns:a16="http://schemas.microsoft.com/office/drawing/2014/main" id="{96214AA3-0D6F-A949-9851-896064D47E45}"/>
              </a:ext>
            </a:extLst>
          </p:cNvPr>
          <p:cNvSpPr txBox="1"/>
          <p:nvPr/>
        </p:nvSpPr>
        <p:spPr>
          <a:xfrm>
            <a:off x="2386330" y="2888157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74">
            <a:extLst>
              <a:ext uri="{FF2B5EF4-FFF2-40B4-BE49-F238E27FC236}">
                <a16:creationId xmlns:a16="http://schemas.microsoft.com/office/drawing/2014/main" id="{7138905A-4E0B-BD4A-B0FF-A23C77217B8C}"/>
              </a:ext>
            </a:extLst>
          </p:cNvPr>
          <p:cNvSpPr/>
          <p:nvPr/>
        </p:nvSpPr>
        <p:spPr>
          <a:xfrm>
            <a:off x="2773933" y="28778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75">
            <a:extLst>
              <a:ext uri="{FF2B5EF4-FFF2-40B4-BE49-F238E27FC236}">
                <a16:creationId xmlns:a16="http://schemas.microsoft.com/office/drawing/2014/main" id="{6A2A1E4C-84F8-0040-8C92-ED65EB5C3828}"/>
              </a:ext>
            </a:extLst>
          </p:cNvPr>
          <p:cNvSpPr/>
          <p:nvPr/>
        </p:nvSpPr>
        <p:spPr>
          <a:xfrm>
            <a:off x="2773933" y="28778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76">
            <a:extLst>
              <a:ext uri="{FF2B5EF4-FFF2-40B4-BE49-F238E27FC236}">
                <a16:creationId xmlns:a16="http://schemas.microsoft.com/office/drawing/2014/main" id="{AFABC16C-98AB-E648-B37E-426A0A11D746}"/>
              </a:ext>
            </a:extLst>
          </p:cNvPr>
          <p:cNvSpPr/>
          <p:nvPr/>
        </p:nvSpPr>
        <p:spPr>
          <a:xfrm>
            <a:off x="3212719" y="28762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77">
            <a:extLst>
              <a:ext uri="{FF2B5EF4-FFF2-40B4-BE49-F238E27FC236}">
                <a16:creationId xmlns:a16="http://schemas.microsoft.com/office/drawing/2014/main" id="{5EFF6F83-F8CB-E84F-9BC1-2EB1856E3719}"/>
              </a:ext>
            </a:extLst>
          </p:cNvPr>
          <p:cNvSpPr/>
          <p:nvPr/>
        </p:nvSpPr>
        <p:spPr>
          <a:xfrm>
            <a:off x="3212719" y="28762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78">
            <a:extLst>
              <a:ext uri="{FF2B5EF4-FFF2-40B4-BE49-F238E27FC236}">
                <a16:creationId xmlns:a16="http://schemas.microsoft.com/office/drawing/2014/main" id="{A152FEB9-BF24-4D4E-8958-2602BB6885EE}"/>
              </a:ext>
            </a:extLst>
          </p:cNvPr>
          <p:cNvSpPr/>
          <p:nvPr/>
        </p:nvSpPr>
        <p:spPr>
          <a:xfrm>
            <a:off x="3664331" y="287431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79">
            <a:extLst>
              <a:ext uri="{FF2B5EF4-FFF2-40B4-BE49-F238E27FC236}">
                <a16:creationId xmlns:a16="http://schemas.microsoft.com/office/drawing/2014/main" id="{11FCA5AB-C4BC-C249-BFD5-07FEEB6B2A83}"/>
              </a:ext>
            </a:extLst>
          </p:cNvPr>
          <p:cNvSpPr/>
          <p:nvPr/>
        </p:nvSpPr>
        <p:spPr>
          <a:xfrm>
            <a:off x="3664331" y="287431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80">
            <a:extLst>
              <a:ext uri="{FF2B5EF4-FFF2-40B4-BE49-F238E27FC236}">
                <a16:creationId xmlns:a16="http://schemas.microsoft.com/office/drawing/2014/main" id="{C6057F7A-878E-514B-92BA-B547445F037B}"/>
              </a:ext>
            </a:extLst>
          </p:cNvPr>
          <p:cNvSpPr/>
          <p:nvPr/>
        </p:nvSpPr>
        <p:spPr>
          <a:xfrm>
            <a:off x="4083431" y="28778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81">
            <a:extLst>
              <a:ext uri="{FF2B5EF4-FFF2-40B4-BE49-F238E27FC236}">
                <a16:creationId xmlns:a16="http://schemas.microsoft.com/office/drawing/2014/main" id="{FD19EBEB-34B8-9148-ACCF-DE4BF6306D8F}"/>
              </a:ext>
            </a:extLst>
          </p:cNvPr>
          <p:cNvSpPr/>
          <p:nvPr/>
        </p:nvSpPr>
        <p:spPr>
          <a:xfrm>
            <a:off x="4083431" y="287787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82">
            <a:extLst>
              <a:ext uri="{FF2B5EF4-FFF2-40B4-BE49-F238E27FC236}">
                <a16:creationId xmlns:a16="http://schemas.microsoft.com/office/drawing/2014/main" id="{FCDEAB13-D2E2-2443-924E-A0EF00E380D5}"/>
              </a:ext>
            </a:extLst>
          </p:cNvPr>
          <p:cNvSpPr txBox="1"/>
          <p:nvPr/>
        </p:nvSpPr>
        <p:spPr>
          <a:xfrm>
            <a:off x="4146804" y="2888157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83">
            <a:extLst>
              <a:ext uri="{FF2B5EF4-FFF2-40B4-BE49-F238E27FC236}">
                <a16:creationId xmlns:a16="http://schemas.microsoft.com/office/drawing/2014/main" id="{64080CB5-D313-1344-95A4-B78B2B783462}"/>
              </a:ext>
            </a:extLst>
          </p:cNvPr>
          <p:cNvSpPr txBox="1"/>
          <p:nvPr/>
        </p:nvSpPr>
        <p:spPr>
          <a:xfrm>
            <a:off x="2563113" y="2062733"/>
            <a:ext cx="1428115" cy="11931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15"/>
              </a:spcBef>
            </a:pPr>
            <a:r>
              <a:rPr sz="900" dirty="0">
                <a:latin typeface="Arial"/>
                <a:cs typeface="Arial"/>
              </a:rPr>
              <a:t>Unsorted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array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  <a:tabLst>
                <a:tab pos="466725" algn="l"/>
                <a:tab pos="918210" algn="l"/>
              </a:tabLst>
            </a:pPr>
            <a:r>
              <a:rPr sz="900" spc="5" dirty="0">
                <a:latin typeface="Arial"/>
                <a:cs typeface="Arial"/>
              </a:rPr>
              <a:t>2	3	</a:t>
            </a:r>
            <a:r>
              <a:rPr sz="1350" spc="7" baseline="3086" dirty="0">
                <a:latin typeface="Arial"/>
                <a:cs typeface="Arial"/>
              </a:rPr>
              <a:t>5</a:t>
            </a:r>
            <a:endParaRPr sz="1350" baseline="3086">
              <a:latin typeface="Arial"/>
              <a:cs typeface="Arial"/>
            </a:endParaRPr>
          </a:p>
          <a:p>
            <a:pPr marR="67310" algn="ctr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latin typeface="Arial"/>
                <a:cs typeface="Arial"/>
              </a:rPr>
              <a:t>Sorted (doubly) linked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list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74295" algn="ctr">
              <a:lnSpc>
                <a:spcPct val="100000"/>
              </a:lnSpc>
              <a:spcBef>
                <a:spcPts val="5"/>
              </a:spcBef>
              <a:tabLst>
                <a:tab pos="513080" algn="l"/>
                <a:tab pos="965200" algn="l"/>
              </a:tabLst>
            </a:pPr>
            <a:r>
              <a:rPr sz="900" spc="5" dirty="0">
                <a:latin typeface="Arial"/>
                <a:cs typeface="Arial"/>
              </a:rPr>
              <a:t>8	1	</a:t>
            </a:r>
            <a:r>
              <a:rPr sz="1350" spc="7" baseline="3086" dirty="0">
                <a:latin typeface="Arial"/>
                <a:cs typeface="Arial"/>
              </a:rPr>
              <a:t>3</a:t>
            </a:r>
            <a:endParaRPr sz="1350" baseline="3086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Unsorted (doubly) linked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list</a:t>
            </a:r>
            <a:endParaRPr sz="900">
              <a:latin typeface="Arial"/>
              <a:cs typeface="Arial"/>
            </a:endParaRPr>
          </a:p>
        </p:txBody>
      </p:sp>
      <p:sp>
        <p:nvSpPr>
          <p:cNvPr id="128" name="object 84">
            <a:extLst>
              <a:ext uri="{FF2B5EF4-FFF2-40B4-BE49-F238E27FC236}">
                <a16:creationId xmlns:a16="http://schemas.microsoft.com/office/drawing/2014/main" id="{143C9BF3-35CF-8846-8322-E29CB3D0101F}"/>
              </a:ext>
            </a:extLst>
          </p:cNvPr>
          <p:cNvSpPr/>
          <p:nvPr/>
        </p:nvSpPr>
        <p:spPr>
          <a:xfrm>
            <a:off x="2538730" y="2943784"/>
            <a:ext cx="229235" cy="51435"/>
          </a:xfrm>
          <a:custGeom>
            <a:avLst/>
            <a:gdLst/>
            <a:ahLst/>
            <a:cxnLst/>
            <a:rect l="l" t="t" r="r" b="b"/>
            <a:pathLst>
              <a:path w="229235" h="51434">
                <a:moveTo>
                  <a:pt x="184657" y="0"/>
                </a:moveTo>
                <a:lnTo>
                  <a:pt x="182879" y="380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09" y="5206"/>
                </a:lnTo>
                <a:lnTo>
                  <a:pt x="183006" y="6095"/>
                </a:lnTo>
                <a:lnTo>
                  <a:pt x="211299" y="22694"/>
                </a:lnTo>
                <a:lnTo>
                  <a:pt x="222630" y="22732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1"/>
                </a:lnTo>
                <a:lnTo>
                  <a:pt x="181482" y="46100"/>
                </a:lnTo>
                <a:lnTo>
                  <a:pt x="180975" y="47878"/>
                </a:lnTo>
                <a:lnTo>
                  <a:pt x="181863" y="49402"/>
                </a:lnTo>
                <a:lnTo>
                  <a:pt x="182625" y="50799"/>
                </a:lnTo>
                <a:lnTo>
                  <a:pt x="184530" y="51307"/>
                </a:lnTo>
                <a:lnTo>
                  <a:pt x="185927" y="50545"/>
                </a:lnTo>
                <a:lnTo>
                  <a:pt x="223459" y="28828"/>
                </a:lnTo>
                <a:lnTo>
                  <a:pt x="222630" y="28828"/>
                </a:lnTo>
                <a:lnTo>
                  <a:pt x="223526" y="28790"/>
                </a:lnTo>
                <a:lnTo>
                  <a:pt x="228726" y="25780"/>
                </a:lnTo>
                <a:lnTo>
                  <a:pt x="186181" y="761"/>
                </a:lnTo>
                <a:lnTo>
                  <a:pt x="184657" y="0"/>
                </a:lnTo>
                <a:close/>
              </a:path>
              <a:path w="229235" h="51434">
                <a:moveTo>
                  <a:pt x="216527" y="25761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7"/>
                </a:lnTo>
                <a:lnTo>
                  <a:pt x="221106" y="28447"/>
                </a:lnTo>
                <a:lnTo>
                  <a:pt x="216527" y="25761"/>
                </a:lnTo>
                <a:close/>
              </a:path>
              <a:path w="229235" h="51434">
                <a:moveTo>
                  <a:pt x="126" y="21970"/>
                </a:moveTo>
                <a:lnTo>
                  <a:pt x="0" y="28066"/>
                </a:lnTo>
                <a:lnTo>
                  <a:pt x="211287" y="28790"/>
                </a:lnTo>
                <a:lnTo>
                  <a:pt x="216527" y="25761"/>
                </a:lnTo>
                <a:lnTo>
                  <a:pt x="211299" y="22694"/>
                </a:lnTo>
                <a:lnTo>
                  <a:pt x="126" y="21970"/>
                </a:lnTo>
                <a:close/>
              </a:path>
              <a:path w="229235" h="51434">
                <a:moveTo>
                  <a:pt x="221106" y="23113"/>
                </a:moveTo>
                <a:lnTo>
                  <a:pt x="216527" y="25761"/>
                </a:lnTo>
                <a:lnTo>
                  <a:pt x="221106" y="28447"/>
                </a:lnTo>
                <a:lnTo>
                  <a:pt x="221106" y="23113"/>
                </a:lnTo>
                <a:close/>
              </a:path>
              <a:path w="229235" h="51434">
                <a:moveTo>
                  <a:pt x="222630" y="23113"/>
                </a:moveTo>
                <a:lnTo>
                  <a:pt x="221106" y="23113"/>
                </a:lnTo>
                <a:lnTo>
                  <a:pt x="221106" y="28447"/>
                </a:lnTo>
                <a:lnTo>
                  <a:pt x="222630" y="28447"/>
                </a:lnTo>
                <a:lnTo>
                  <a:pt x="222630" y="23113"/>
                </a:lnTo>
                <a:close/>
              </a:path>
              <a:path w="229235" h="51434">
                <a:moveTo>
                  <a:pt x="211299" y="22694"/>
                </a:moveTo>
                <a:lnTo>
                  <a:pt x="216527" y="25761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2"/>
                </a:lnTo>
                <a:lnTo>
                  <a:pt x="211299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85">
            <a:extLst>
              <a:ext uri="{FF2B5EF4-FFF2-40B4-BE49-F238E27FC236}">
                <a16:creationId xmlns:a16="http://schemas.microsoft.com/office/drawing/2014/main" id="{0802595F-4F3B-3043-BE7E-6256BF106CC7}"/>
              </a:ext>
            </a:extLst>
          </p:cNvPr>
          <p:cNvSpPr/>
          <p:nvPr/>
        </p:nvSpPr>
        <p:spPr>
          <a:xfrm>
            <a:off x="2972943" y="2946324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7" y="0"/>
                </a:moveTo>
                <a:lnTo>
                  <a:pt x="182752" y="508"/>
                </a:lnTo>
                <a:lnTo>
                  <a:pt x="181990" y="2032"/>
                </a:lnTo>
                <a:lnTo>
                  <a:pt x="181101" y="3429"/>
                </a:lnTo>
                <a:lnTo>
                  <a:pt x="181609" y="5334"/>
                </a:lnTo>
                <a:lnTo>
                  <a:pt x="183006" y="6223"/>
                </a:lnTo>
                <a:lnTo>
                  <a:pt x="211299" y="22821"/>
                </a:lnTo>
                <a:lnTo>
                  <a:pt x="222630" y="22860"/>
                </a:lnTo>
                <a:lnTo>
                  <a:pt x="222630" y="28956"/>
                </a:lnTo>
                <a:lnTo>
                  <a:pt x="211220" y="28956"/>
                </a:lnTo>
                <a:lnTo>
                  <a:pt x="182879" y="45339"/>
                </a:lnTo>
                <a:lnTo>
                  <a:pt x="181482" y="46228"/>
                </a:lnTo>
                <a:lnTo>
                  <a:pt x="180975" y="48006"/>
                </a:lnTo>
                <a:lnTo>
                  <a:pt x="181737" y="49530"/>
                </a:lnTo>
                <a:lnTo>
                  <a:pt x="182625" y="50927"/>
                </a:lnTo>
                <a:lnTo>
                  <a:pt x="184530" y="51435"/>
                </a:lnTo>
                <a:lnTo>
                  <a:pt x="185927" y="50673"/>
                </a:lnTo>
                <a:lnTo>
                  <a:pt x="223348" y="28956"/>
                </a:lnTo>
                <a:lnTo>
                  <a:pt x="222630" y="28956"/>
                </a:lnTo>
                <a:lnTo>
                  <a:pt x="223414" y="28917"/>
                </a:lnTo>
                <a:lnTo>
                  <a:pt x="228600" y="25908"/>
                </a:lnTo>
                <a:lnTo>
                  <a:pt x="184657" y="0"/>
                </a:lnTo>
                <a:close/>
              </a:path>
              <a:path w="228600" h="51434">
                <a:moveTo>
                  <a:pt x="216527" y="25888"/>
                </a:moveTo>
                <a:lnTo>
                  <a:pt x="211287" y="28917"/>
                </a:lnTo>
                <a:lnTo>
                  <a:pt x="222630" y="28956"/>
                </a:lnTo>
                <a:lnTo>
                  <a:pt x="222630" y="28575"/>
                </a:lnTo>
                <a:lnTo>
                  <a:pt x="221106" y="28575"/>
                </a:lnTo>
                <a:lnTo>
                  <a:pt x="216527" y="25888"/>
                </a:lnTo>
                <a:close/>
              </a:path>
              <a:path w="228600" h="51434">
                <a:moveTo>
                  <a:pt x="0" y="22098"/>
                </a:moveTo>
                <a:lnTo>
                  <a:pt x="0" y="28194"/>
                </a:lnTo>
                <a:lnTo>
                  <a:pt x="211287" y="28917"/>
                </a:lnTo>
                <a:lnTo>
                  <a:pt x="216527" y="25888"/>
                </a:lnTo>
                <a:lnTo>
                  <a:pt x="211299" y="22821"/>
                </a:lnTo>
                <a:lnTo>
                  <a:pt x="0" y="22098"/>
                </a:lnTo>
                <a:close/>
              </a:path>
              <a:path w="228600" h="51434">
                <a:moveTo>
                  <a:pt x="221106" y="23241"/>
                </a:moveTo>
                <a:lnTo>
                  <a:pt x="216527" y="25888"/>
                </a:lnTo>
                <a:lnTo>
                  <a:pt x="221106" y="28575"/>
                </a:lnTo>
                <a:lnTo>
                  <a:pt x="221106" y="23241"/>
                </a:lnTo>
                <a:close/>
              </a:path>
              <a:path w="228600" h="51434">
                <a:moveTo>
                  <a:pt x="222630" y="23241"/>
                </a:moveTo>
                <a:lnTo>
                  <a:pt x="221106" y="23241"/>
                </a:lnTo>
                <a:lnTo>
                  <a:pt x="221106" y="28575"/>
                </a:lnTo>
                <a:lnTo>
                  <a:pt x="222630" y="28575"/>
                </a:lnTo>
                <a:lnTo>
                  <a:pt x="222630" y="23241"/>
                </a:lnTo>
                <a:close/>
              </a:path>
              <a:path w="228600" h="51434">
                <a:moveTo>
                  <a:pt x="211299" y="22821"/>
                </a:moveTo>
                <a:lnTo>
                  <a:pt x="216527" y="25888"/>
                </a:lnTo>
                <a:lnTo>
                  <a:pt x="221106" y="23241"/>
                </a:lnTo>
                <a:lnTo>
                  <a:pt x="222630" y="23241"/>
                </a:lnTo>
                <a:lnTo>
                  <a:pt x="222630" y="22860"/>
                </a:lnTo>
                <a:lnTo>
                  <a:pt x="211299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86">
            <a:extLst>
              <a:ext uri="{FF2B5EF4-FFF2-40B4-BE49-F238E27FC236}">
                <a16:creationId xmlns:a16="http://schemas.microsoft.com/office/drawing/2014/main" id="{F139CA26-E2D8-A14A-9DE4-4DC47863425B}"/>
              </a:ext>
            </a:extLst>
          </p:cNvPr>
          <p:cNvSpPr/>
          <p:nvPr/>
        </p:nvSpPr>
        <p:spPr>
          <a:xfrm>
            <a:off x="3426713" y="2945562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0975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2" y="22822"/>
                </a:lnTo>
                <a:lnTo>
                  <a:pt x="222504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499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0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2" y="22822"/>
                </a:lnTo>
                <a:lnTo>
                  <a:pt x="0" y="22097"/>
                </a:lnTo>
                <a:close/>
              </a:path>
              <a:path w="228600" h="51434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4">
                <a:moveTo>
                  <a:pt x="222504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04" y="28447"/>
                </a:lnTo>
                <a:lnTo>
                  <a:pt x="222504" y="23240"/>
                </a:lnTo>
                <a:close/>
              </a:path>
              <a:path w="228600" h="51434">
                <a:moveTo>
                  <a:pt x="211422" y="22822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504" y="23240"/>
                </a:lnTo>
                <a:lnTo>
                  <a:pt x="222504" y="22859"/>
                </a:lnTo>
                <a:lnTo>
                  <a:pt x="211422" y="2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87">
            <a:extLst>
              <a:ext uri="{FF2B5EF4-FFF2-40B4-BE49-F238E27FC236}">
                <a16:creationId xmlns:a16="http://schemas.microsoft.com/office/drawing/2014/main" id="{8C48E1A6-E07A-A841-87A9-90876AF7A0FF}"/>
              </a:ext>
            </a:extLst>
          </p:cNvPr>
          <p:cNvSpPr/>
          <p:nvPr/>
        </p:nvSpPr>
        <p:spPr>
          <a:xfrm>
            <a:off x="3854831" y="2947339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7" y="0"/>
                </a:moveTo>
                <a:lnTo>
                  <a:pt x="182752" y="507"/>
                </a:lnTo>
                <a:lnTo>
                  <a:pt x="181863" y="1904"/>
                </a:lnTo>
                <a:lnTo>
                  <a:pt x="181101" y="3301"/>
                </a:lnTo>
                <a:lnTo>
                  <a:pt x="181482" y="5206"/>
                </a:lnTo>
                <a:lnTo>
                  <a:pt x="211201" y="22693"/>
                </a:lnTo>
                <a:lnTo>
                  <a:pt x="222630" y="22732"/>
                </a:lnTo>
                <a:lnTo>
                  <a:pt x="222503" y="28828"/>
                </a:lnTo>
                <a:lnTo>
                  <a:pt x="211128" y="28828"/>
                </a:lnTo>
                <a:lnTo>
                  <a:pt x="181355" y="46100"/>
                </a:lnTo>
                <a:lnTo>
                  <a:pt x="180848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403" y="51434"/>
                </a:lnTo>
                <a:lnTo>
                  <a:pt x="223348" y="28828"/>
                </a:lnTo>
                <a:lnTo>
                  <a:pt x="222503" y="28828"/>
                </a:lnTo>
                <a:lnTo>
                  <a:pt x="223415" y="28790"/>
                </a:lnTo>
                <a:lnTo>
                  <a:pt x="228600" y="25780"/>
                </a:lnTo>
                <a:lnTo>
                  <a:pt x="186054" y="761"/>
                </a:lnTo>
                <a:lnTo>
                  <a:pt x="184657" y="0"/>
                </a:lnTo>
                <a:close/>
              </a:path>
              <a:path w="228600" h="51434">
                <a:moveTo>
                  <a:pt x="216415" y="25762"/>
                </a:moveTo>
                <a:lnTo>
                  <a:pt x="211195" y="28790"/>
                </a:lnTo>
                <a:lnTo>
                  <a:pt x="222503" y="28828"/>
                </a:lnTo>
                <a:lnTo>
                  <a:pt x="222511" y="28447"/>
                </a:lnTo>
                <a:lnTo>
                  <a:pt x="220979" y="28447"/>
                </a:lnTo>
                <a:lnTo>
                  <a:pt x="216415" y="25762"/>
                </a:lnTo>
                <a:close/>
              </a:path>
              <a:path w="228600" h="51434">
                <a:moveTo>
                  <a:pt x="0" y="21970"/>
                </a:moveTo>
                <a:lnTo>
                  <a:pt x="0" y="28066"/>
                </a:lnTo>
                <a:lnTo>
                  <a:pt x="211195" y="28790"/>
                </a:lnTo>
                <a:lnTo>
                  <a:pt x="216415" y="25762"/>
                </a:lnTo>
                <a:lnTo>
                  <a:pt x="211201" y="22693"/>
                </a:lnTo>
                <a:lnTo>
                  <a:pt x="0" y="21970"/>
                </a:lnTo>
                <a:close/>
              </a:path>
              <a:path w="228600" h="51434">
                <a:moveTo>
                  <a:pt x="220979" y="23113"/>
                </a:moveTo>
                <a:lnTo>
                  <a:pt x="216415" y="25762"/>
                </a:lnTo>
                <a:lnTo>
                  <a:pt x="220979" y="28447"/>
                </a:lnTo>
                <a:lnTo>
                  <a:pt x="220979" y="23113"/>
                </a:lnTo>
                <a:close/>
              </a:path>
              <a:path w="228600" h="51434">
                <a:moveTo>
                  <a:pt x="222623" y="23113"/>
                </a:moveTo>
                <a:lnTo>
                  <a:pt x="220979" y="23113"/>
                </a:lnTo>
                <a:lnTo>
                  <a:pt x="220979" y="28447"/>
                </a:lnTo>
                <a:lnTo>
                  <a:pt x="222511" y="28447"/>
                </a:lnTo>
                <a:lnTo>
                  <a:pt x="222623" y="23113"/>
                </a:lnTo>
                <a:close/>
              </a:path>
              <a:path w="228600" h="51434">
                <a:moveTo>
                  <a:pt x="211201" y="22693"/>
                </a:moveTo>
                <a:lnTo>
                  <a:pt x="216415" y="25762"/>
                </a:lnTo>
                <a:lnTo>
                  <a:pt x="220979" y="23113"/>
                </a:lnTo>
                <a:lnTo>
                  <a:pt x="222623" y="23113"/>
                </a:lnTo>
                <a:lnTo>
                  <a:pt x="222630" y="22732"/>
                </a:lnTo>
                <a:lnTo>
                  <a:pt x="211201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2" name="object 88">
            <a:extLst>
              <a:ext uri="{FF2B5EF4-FFF2-40B4-BE49-F238E27FC236}">
                <a16:creationId xmlns:a16="http://schemas.microsoft.com/office/drawing/2014/main" id="{0855500A-B197-654D-A9FC-EC53EC8FE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88082"/>
              </p:ext>
            </p:extLst>
          </p:nvPr>
        </p:nvGraphicFramePr>
        <p:xfrm>
          <a:off x="73660" y="756209"/>
          <a:ext cx="2057400" cy="2509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object 89">
            <a:extLst>
              <a:ext uri="{FF2B5EF4-FFF2-40B4-BE49-F238E27FC236}">
                <a16:creationId xmlns:a16="http://schemas.microsoft.com/office/drawing/2014/main" id="{0B6CC0E8-111F-954B-BFD4-8AAD4EA87F60}"/>
              </a:ext>
            </a:extLst>
          </p:cNvPr>
          <p:cNvSpPr/>
          <p:nvPr/>
        </p:nvSpPr>
        <p:spPr>
          <a:xfrm>
            <a:off x="1270" y="0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91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7F43E61-F766-474C-A88E-45D78F5B4D1E}"/>
              </a:ext>
            </a:extLst>
          </p:cNvPr>
          <p:cNvSpPr/>
          <p:nvPr/>
        </p:nvSpPr>
        <p:spPr>
          <a:xfrm>
            <a:off x="635" y="-381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DF4CE8B-C5A1-9041-8F68-1F2652DC4175}"/>
              </a:ext>
            </a:extLst>
          </p:cNvPr>
          <p:cNvSpPr/>
          <p:nvPr/>
        </p:nvSpPr>
        <p:spPr>
          <a:xfrm>
            <a:off x="635" y="-381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C53F084-A212-8941-955D-C2E02D085166}"/>
              </a:ext>
            </a:extLst>
          </p:cNvPr>
          <p:cNvSpPr txBox="1"/>
          <p:nvPr/>
        </p:nvSpPr>
        <p:spPr>
          <a:xfrm>
            <a:off x="13462" y="12192"/>
            <a:ext cx="4546600" cy="55689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Running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Time</a:t>
            </a:r>
            <a:r>
              <a:rPr sz="1800" b="1" spc="-4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Tradeoffs…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109D14-BECE-8746-9653-CE5BFF7EB039}"/>
              </a:ext>
            </a:extLst>
          </p:cNvPr>
          <p:cNvSpPr/>
          <p:nvPr/>
        </p:nvSpPr>
        <p:spPr>
          <a:xfrm>
            <a:off x="2210435" y="685418"/>
            <a:ext cx="0" cy="2628900"/>
          </a:xfrm>
          <a:custGeom>
            <a:avLst/>
            <a:gdLst/>
            <a:ahLst/>
            <a:cxnLst/>
            <a:rect l="l" t="t" r="r" b="b"/>
            <a:pathLst>
              <a:path h="2628900">
                <a:moveTo>
                  <a:pt x="0" y="0"/>
                </a:moveTo>
                <a:lnTo>
                  <a:pt x="0" y="2628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E5338BE-58DA-7847-B723-1AF69C5FFF68}"/>
              </a:ext>
            </a:extLst>
          </p:cNvPr>
          <p:cNvSpPr txBox="1"/>
          <p:nvPr/>
        </p:nvSpPr>
        <p:spPr>
          <a:xfrm>
            <a:off x="2341244" y="804036"/>
            <a:ext cx="163893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Choices for concrete  implementation: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7D52962E-4C47-284A-9556-241DFE39C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79543"/>
              </p:ext>
            </p:extLst>
          </p:nvPr>
        </p:nvGraphicFramePr>
        <p:xfrm>
          <a:off x="2600451" y="1398396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>
            <a:extLst>
              <a:ext uri="{FF2B5EF4-FFF2-40B4-BE49-F238E27FC236}">
                <a16:creationId xmlns:a16="http://schemas.microsoft.com/office/drawing/2014/main" id="{CBA0313F-12AF-E346-BBF6-AB3143290F11}"/>
              </a:ext>
            </a:extLst>
          </p:cNvPr>
          <p:cNvSpPr txBox="1"/>
          <p:nvPr/>
        </p:nvSpPr>
        <p:spPr>
          <a:xfrm>
            <a:off x="2957449" y="1600200"/>
            <a:ext cx="64643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Sorted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array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6D24AF39-3B57-7847-B984-FBD7C394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57116"/>
              </p:ext>
            </p:extLst>
          </p:nvPr>
        </p:nvGraphicFramePr>
        <p:xfrm>
          <a:off x="2600451" y="1860803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>
            <a:extLst>
              <a:ext uri="{FF2B5EF4-FFF2-40B4-BE49-F238E27FC236}">
                <a16:creationId xmlns:a16="http://schemas.microsoft.com/office/drawing/2014/main" id="{F348D10F-210A-784F-954D-23A4A784B2AF}"/>
              </a:ext>
            </a:extLst>
          </p:cNvPr>
          <p:cNvSpPr/>
          <p:nvPr/>
        </p:nvSpPr>
        <p:spPr>
          <a:xfrm>
            <a:off x="2300350" y="23618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92AF71A-D23D-1142-AC7C-0A6EBBD139D0}"/>
              </a:ext>
            </a:extLst>
          </p:cNvPr>
          <p:cNvSpPr/>
          <p:nvPr/>
        </p:nvSpPr>
        <p:spPr>
          <a:xfrm>
            <a:off x="2300350" y="23618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0A88076-8936-074D-886F-85A65BD67D21}"/>
              </a:ext>
            </a:extLst>
          </p:cNvPr>
          <p:cNvSpPr txBox="1"/>
          <p:nvPr/>
        </p:nvSpPr>
        <p:spPr>
          <a:xfrm>
            <a:off x="2363088" y="2370708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B7A3BF1-6526-DA4A-A490-554D51B8BACE}"/>
              </a:ext>
            </a:extLst>
          </p:cNvPr>
          <p:cNvSpPr/>
          <p:nvPr/>
        </p:nvSpPr>
        <p:spPr>
          <a:xfrm>
            <a:off x="2750565" y="23618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3AF71A1-4730-A146-8991-0B1A6F5B5D6E}"/>
              </a:ext>
            </a:extLst>
          </p:cNvPr>
          <p:cNvSpPr/>
          <p:nvPr/>
        </p:nvSpPr>
        <p:spPr>
          <a:xfrm>
            <a:off x="2750565" y="23618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B019EA6-C1F8-C044-9114-D7C3AAF7CF93}"/>
              </a:ext>
            </a:extLst>
          </p:cNvPr>
          <p:cNvSpPr/>
          <p:nvPr/>
        </p:nvSpPr>
        <p:spPr>
          <a:xfrm>
            <a:off x="3189477" y="236004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8EB19B0-51BB-FB40-8819-6CE991429BB4}"/>
              </a:ext>
            </a:extLst>
          </p:cNvPr>
          <p:cNvSpPr/>
          <p:nvPr/>
        </p:nvSpPr>
        <p:spPr>
          <a:xfrm>
            <a:off x="3189477" y="236004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F8C8473-64D3-3042-9BF3-890DE32CC64A}"/>
              </a:ext>
            </a:extLst>
          </p:cNvPr>
          <p:cNvSpPr/>
          <p:nvPr/>
        </p:nvSpPr>
        <p:spPr>
          <a:xfrm>
            <a:off x="3640963" y="23582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315680C-3028-AE42-A7E8-8C1C70B1B4ED}"/>
              </a:ext>
            </a:extLst>
          </p:cNvPr>
          <p:cNvSpPr/>
          <p:nvPr/>
        </p:nvSpPr>
        <p:spPr>
          <a:xfrm>
            <a:off x="3640963" y="23582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E4613FB-FD6D-5A4E-A6CC-0A5FA39C7D5A}"/>
              </a:ext>
            </a:extLst>
          </p:cNvPr>
          <p:cNvSpPr/>
          <p:nvPr/>
        </p:nvSpPr>
        <p:spPr>
          <a:xfrm>
            <a:off x="4060063" y="23618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A0D0FA6-5BF7-DB47-A1C5-7684195B98F1}"/>
              </a:ext>
            </a:extLst>
          </p:cNvPr>
          <p:cNvSpPr/>
          <p:nvPr/>
        </p:nvSpPr>
        <p:spPr>
          <a:xfrm>
            <a:off x="4060063" y="23618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BC0EDD5-A094-FE40-A195-86A57A545D25}"/>
              </a:ext>
            </a:extLst>
          </p:cNvPr>
          <p:cNvSpPr txBox="1"/>
          <p:nvPr/>
        </p:nvSpPr>
        <p:spPr>
          <a:xfrm>
            <a:off x="4123689" y="2370708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D06C3F4-47DA-1F4C-9307-0564569E7974}"/>
              </a:ext>
            </a:extLst>
          </p:cNvPr>
          <p:cNvSpPr/>
          <p:nvPr/>
        </p:nvSpPr>
        <p:spPr>
          <a:xfrm>
            <a:off x="2515488" y="2427605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1101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1" y="22821"/>
                </a:lnTo>
                <a:lnTo>
                  <a:pt x="222631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5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1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5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1" y="22821"/>
                </a:lnTo>
                <a:lnTo>
                  <a:pt x="0" y="22097"/>
                </a:lnTo>
                <a:close/>
              </a:path>
              <a:path w="228600" h="51435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5">
                <a:moveTo>
                  <a:pt x="222623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14" y="28447"/>
                </a:lnTo>
                <a:lnTo>
                  <a:pt x="222623" y="23240"/>
                </a:lnTo>
                <a:close/>
              </a:path>
              <a:path w="228600" h="51435">
                <a:moveTo>
                  <a:pt x="211421" y="22821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623" y="23240"/>
                </a:lnTo>
                <a:lnTo>
                  <a:pt x="222631" y="22859"/>
                </a:lnTo>
                <a:lnTo>
                  <a:pt x="211421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CBDA2D6-42BC-CF4F-AE7D-BB1D1507AA15}"/>
              </a:ext>
            </a:extLst>
          </p:cNvPr>
          <p:cNvSpPr/>
          <p:nvPr/>
        </p:nvSpPr>
        <p:spPr>
          <a:xfrm>
            <a:off x="2949701" y="2430271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753" y="508"/>
                </a:lnTo>
                <a:lnTo>
                  <a:pt x="181863" y="1904"/>
                </a:lnTo>
                <a:lnTo>
                  <a:pt x="180975" y="3428"/>
                </a:lnTo>
                <a:lnTo>
                  <a:pt x="181483" y="5206"/>
                </a:lnTo>
                <a:lnTo>
                  <a:pt x="211408" y="22815"/>
                </a:lnTo>
                <a:lnTo>
                  <a:pt x="222504" y="22860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402"/>
                </a:lnTo>
                <a:lnTo>
                  <a:pt x="182499" y="50926"/>
                </a:lnTo>
                <a:lnTo>
                  <a:pt x="184404" y="51435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401" y="28910"/>
                </a:lnTo>
                <a:lnTo>
                  <a:pt x="228600" y="25908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5">
                <a:moveTo>
                  <a:pt x="216523" y="25825"/>
                </a:moveTo>
                <a:lnTo>
                  <a:pt x="211204" y="28910"/>
                </a:lnTo>
                <a:lnTo>
                  <a:pt x="222504" y="28955"/>
                </a:lnTo>
                <a:lnTo>
                  <a:pt x="222504" y="28448"/>
                </a:lnTo>
                <a:lnTo>
                  <a:pt x="220980" y="28448"/>
                </a:lnTo>
                <a:lnTo>
                  <a:pt x="216523" y="25825"/>
                </a:lnTo>
                <a:close/>
              </a:path>
              <a:path w="228600" h="51435">
                <a:moveTo>
                  <a:pt x="0" y="21971"/>
                </a:moveTo>
                <a:lnTo>
                  <a:pt x="0" y="28066"/>
                </a:lnTo>
                <a:lnTo>
                  <a:pt x="211204" y="28910"/>
                </a:lnTo>
                <a:lnTo>
                  <a:pt x="216523" y="25825"/>
                </a:lnTo>
                <a:lnTo>
                  <a:pt x="211408" y="22815"/>
                </a:lnTo>
                <a:lnTo>
                  <a:pt x="0" y="21971"/>
                </a:lnTo>
                <a:close/>
              </a:path>
              <a:path w="228600" h="51435">
                <a:moveTo>
                  <a:pt x="220980" y="23240"/>
                </a:moveTo>
                <a:lnTo>
                  <a:pt x="216523" y="25825"/>
                </a:lnTo>
                <a:lnTo>
                  <a:pt x="220980" y="28448"/>
                </a:lnTo>
                <a:lnTo>
                  <a:pt x="220980" y="23240"/>
                </a:lnTo>
                <a:close/>
              </a:path>
              <a:path w="228600" h="51435">
                <a:moveTo>
                  <a:pt x="222504" y="23240"/>
                </a:moveTo>
                <a:lnTo>
                  <a:pt x="220980" y="23240"/>
                </a:lnTo>
                <a:lnTo>
                  <a:pt x="220980" y="28448"/>
                </a:lnTo>
                <a:lnTo>
                  <a:pt x="222504" y="28448"/>
                </a:lnTo>
                <a:lnTo>
                  <a:pt x="222504" y="23240"/>
                </a:lnTo>
                <a:close/>
              </a:path>
              <a:path w="228600" h="51435">
                <a:moveTo>
                  <a:pt x="211408" y="22815"/>
                </a:moveTo>
                <a:lnTo>
                  <a:pt x="216523" y="25825"/>
                </a:lnTo>
                <a:lnTo>
                  <a:pt x="220980" y="23240"/>
                </a:lnTo>
                <a:lnTo>
                  <a:pt x="222504" y="23240"/>
                </a:lnTo>
                <a:lnTo>
                  <a:pt x="222504" y="22860"/>
                </a:lnTo>
                <a:lnTo>
                  <a:pt x="211408" y="2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83B7D84-4CE5-3545-AF65-BE8798BCD50E}"/>
              </a:ext>
            </a:extLst>
          </p:cNvPr>
          <p:cNvSpPr/>
          <p:nvPr/>
        </p:nvSpPr>
        <p:spPr>
          <a:xfrm>
            <a:off x="3403345" y="2429509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752" y="508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10" y="5207"/>
                </a:lnTo>
                <a:lnTo>
                  <a:pt x="183006" y="6096"/>
                </a:lnTo>
                <a:lnTo>
                  <a:pt x="211204" y="22693"/>
                </a:lnTo>
                <a:lnTo>
                  <a:pt x="222630" y="22733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2"/>
                </a:lnTo>
                <a:lnTo>
                  <a:pt x="181483" y="46100"/>
                </a:lnTo>
                <a:lnTo>
                  <a:pt x="180975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530" y="51435"/>
                </a:lnTo>
                <a:lnTo>
                  <a:pt x="185927" y="50546"/>
                </a:lnTo>
                <a:lnTo>
                  <a:pt x="223348" y="28828"/>
                </a:lnTo>
                <a:lnTo>
                  <a:pt x="222630" y="28828"/>
                </a:lnTo>
                <a:lnTo>
                  <a:pt x="223414" y="28790"/>
                </a:lnTo>
                <a:lnTo>
                  <a:pt x="228600" y="25780"/>
                </a:lnTo>
                <a:lnTo>
                  <a:pt x="186054" y="888"/>
                </a:lnTo>
                <a:lnTo>
                  <a:pt x="184658" y="0"/>
                </a:lnTo>
                <a:close/>
              </a:path>
              <a:path w="228600" h="51435">
                <a:moveTo>
                  <a:pt x="216471" y="25793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8"/>
                </a:lnTo>
                <a:lnTo>
                  <a:pt x="220979" y="28448"/>
                </a:lnTo>
                <a:lnTo>
                  <a:pt x="216471" y="25793"/>
                </a:lnTo>
                <a:close/>
              </a:path>
              <a:path w="228600" h="51435">
                <a:moveTo>
                  <a:pt x="0" y="21971"/>
                </a:moveTo>
                <a:lnTo>
                  <a:pt x="0" y="28066"/>
                </a:lnTo>
                <a:lnTo>
                  <a:pt x="211287" y="28790"/>
                </a:lnTo>
                <a:lnTo>
                  <a:pt x="216471" y="25793"/>
                </a:lnTo>
                <a:lnTo>
                  <a:pt x="211204" y="22693"/>
                </a:lnTo>
                <a:lnTo>
                  <a:pt x="0" y="21971"/>
                </a:lnTo>
                <a:close/>
              </a:path>
              <a:path w="228600" h="51435">
                <a:moveTo>
                  <a:pt x="221106" y="23113"/>
                </a:moveTo>
                <a:lnTo>
                  <a:pt x="216471" y="25793"/>
                </a:lnTo>
                <a:lnTo>
                  <a:pt x="220979" y="28448"/>
                </a:lnTo>
                <a:lnTo>
                  <a:pt x="221106" y="23113"/>
                </a:lnTo>
                <a:close/>
              </a:path>
              <a:path w="228600" h="51435">
                <a:moveTo>
                  <a:pt x="222630" y="23113"/>
                </a:moveTo>
                <a:lnTo>
                  <a:pt x="221106" y="23113"/>
                </a:lnTo>
                <a:lnTo>
                  <a:pt x="220979" y="28448"/>
                </a:lnTo>
                <a:lnTo>
                  <a:pt x="222630" y="28448"/>
                </a:lnTo>
                <a:lnTo>
                  <a:pt x="222630" y="23113"/>
                </a:lnTo>
                <a:close/>
              </a:path>
              <a:path w="228600" h="51435">
                <a:moveTo>
                  <a:pt x="211204" y="22693"/>
                </a:moveTo>
                <a:lnTo>
                  <a:pt x="216471" y="25793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3"/>
                </a:lnTo>
                <a:lnTo>
                  <a:pt x="211204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48EBA70-01E6-1343-A27B-7E25C687FA30}"/>
              </a:ext>
            </a:extLst>
          </p:cNvPr>
          <p:cNvSpPr/>
          <p:nvPr/>
        </p:nvSpPr>
        <p:spPr>
          <a:xfrm>
            <a:off x="3831463" y="2431161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880" y="508"/>
                </a:lnTo>
                <a:lnTo>
                  <a:pt x="181991" y="2032"/>
                </a:lnTo>
                <a:lnTo>
                  <a:pt x="181101" y="3428"/>
                </a:lnTo>
                <a:lnTo>
                  <a:pt x="181610" y="5334"/>
                </a:lnTo>
                <a:lnTo>
                  <a:pt x="183007" y="6096"/>
                </a:lnTo>
                <a:lnTo>
                  <a:pt x="211355" y="22821"/>
                </a:lnTo>
                <a:lnTo>
                  <a:pt x="222631" y="22860"/>
                </a:lnTo>
                <a:lnTo>
                  <a:pt x="222631" y="28956"/>
                </a:lnTo>
                <a:lnTo>
                  <a:pt x="211220" y="28956"/>
                </a:lnTo>
                <a:lnTo>
                  <a:pt x="182880" y="45338"/>
                </a:lnTo>
                <a:lnTo>
                  <a:pt x="181483" y="46227"/>
                </a:lnTo>
                <a:lnTo>
                  <a:pt x="180975" y="48006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531" y="51435"/>
                </a:lnTo>
                <a:lnTo>
                  <a:pt x="185927" y="50673"/>
                </a:lnTo>
                <a:lnTo>
                  <a:pt x="223348" y="28956"/>
                </a:lnTo>
                <a:lnTo>
                  <a:pt x="222631" y="28956"/>
                </a:lnTo>
                <a:lnTo>
                  <a:pt x="223414" y="28917"/>
                </a:lnTo>
                <a:lnTo>
                  <a:pt x="228600" y="25908"/>
                </a:lnTo>
                <a:lnTo>
                  <a:pt x="184658" y="0"/>
                </a:lnTo>
                <a:close/>
              </a:path>
              <a:path w="228600" h="51435">
                <a:moveTo>
                  <a:pt x="216540" y="25880"/>
                </a:moveTo>
                <a:lnTo>
                  <a:pt x="211287" y="28917"/>
                </a:lnTo>
                <a:lnTo>
                  <a:pt x="222631" y="28956"/>
                </a:lnTo>
                <a:lnTo>
                  <a:pt x="222631" y="28575"/>
                </a:lnTo>
                <a:lnTo>
                  <a:pt x="221107" y="28575"/>
                </a:lnTo>
                <a:lnTo>
                  <a:pt x="216540" y="25880"/>
                </a:lnTo>
                <a:close/>
              </a:path>
              <a:path w="228600" h="51435">
                <a:moveTo>
                  <a:pt x="0" y="22098"/>
                </a:moveTo>
                <a:lnTo>
                  <a:pt x="0" y="28194"/>
                </a:lnTo>
                <a:lnTo>
                  <a:pt x="211287" y="28917"/>
                </a:lnTo>
                <a:lnTo>
                  <a:pt x="216540" y="25880"/>
                </a:lnTo>
                <a:lnTo>
                  <a:pt x="211355" y="22821"/>
                </a:lnTo>
                <a:lnTo>
                  <a:pt x="0" y="22098"/>
                </a:lnTo>
                <a:close/>
              </a:path>
              <a:path w="228600" h="51435">
                <a:moveTo>
                  <a:pt x="221107" y="23240"/>
                </a:moveTo>
                <a:lnTo>
                  <a:pt x="216540" y="25880"/>
                </a:lnTo>
                <a:lnTo>
                  <a:pt x="221107" y="28575"/>
                </a:lnTo>
                <a:lnTo>
                  <a:pt x="221107" y="23240"/>
                </a:lnTo>
                <a:close/>
              </a:path>
              <a:path w="228600" h="51435">
                <a:moveTo>
                  <a:pt x="222631" y="23240"/>
                </a:moveTo>
                <a:lnTo>
                  <a:pt x="221107" y="23240"/>
                </a:lnTo>
                <a:lnTo>
                  <a:pt x="221107" y="28575"/>
                </a:lnTo>
                <a:lnTo>
                  <a:pt x="222631" y="28575"/>
                </a:lnTo>
                <a:lnTo>
                  <a:pt x="222631" y="23240"/>
                </a:lnTo>
                <a:close/>
              </a:path>
              <a:path w="228600" h="51435">
                <a:moveTo>
                  <a:pt x="211355" y="22821"/>
                </a:moveTo>
                <a:lnTo>
                  <a:pt x="216540" y="25880"/>
                </a:lnTo>
                <a:lnTo>
                  <a:pt x="221107" y="23240"/>
                </a:lnTo>
                <a:lnTo>
                  <a:pt x="222631" y="23240"/>
                </a:lnTo>
                <a:lnTo>
                  <a:pt x="222631" y="22860"/>
                </a:lnTo>
                <a:lnTo>
                  <a:pt x="211355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081D8393-B311-8F4B-B034-124D5EB51739}"/>
              </a:ext>
            </a:extLst>
          </p:cNvPr>
          <p:cNvSpPr/>
          <p:nvPr/>
        </p:nvSpPr>
        <p:spPr>
          <a:xfrm>
            <a:off x="2323719" y="28789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6644324-57AE-7945-B9D1-D98D76E780CE}"/>
              </a:ext>
            </a:extLst>
          </p:cNvPr>
          <p:cNvSpPr/>
          <p:nvPr/>
        </p:nvSpPr>
        <p:spPr>
          <a:xfrm>
            <a:off x="2323719" y="28789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9BD028C-2C6C-D343-80BD-4B4D073D8F02}"/>
              </a:ext>
            </a:extLst>
          </p:cNvPr>
          <p:cNvSpPr txBox="1"/>
          <p:nvPr/>
        </p:nvSpPr>
        <p:spPr>
          <a:xfrm>
            <a:off x="2386330" y="2887980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14C31F4-F399-484C-A1B1-A845AEFF693E}"/>
              </a:ext>
            </a:extLst>
          </p:cNvPr>
          <p:cNvSpPr/>
          <p:nvPr/>
        </p:nvSpPr>
        <p:spPr>
          <a:xfrm>
            <a:off x="2773933" y="28789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4E48FFC-E3F5-2C43-9999-1098EA6F5D60}"/>
              </a:ext>
            </a:extLst>
          </p:cNvPr>
          <p:cNvSpPr/>
          <p:nvPr/>
        </p:nvSpPr>
        <p:spPr>
          <a:xfrm>
            <a:off x="2773933" y="28789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224A84C-ABF9-4A49-8FF3-D476A0B128D0}"/>
              </a:ext>
            </a:extLst>
          </p:cNvPr>
          <p:cNvSpPr/>
          <p:nvPr/>
        </p:nvSpPr>
        <p:spPr>
          <a:xfrm>
            <a:off x="3212719" y="287731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34CB4189-54D3-014C-87CF-94EC925D78EA}"/>
              </a:ext>
            </a:extLst>
          </p:cNvPr>
          <p:cNvSpPr/>
          <p:nvPr/>
        </p:nvSpPr>
        <p:spPr>
          <a:xfrm>
            <a:off x="3212719" y="287731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E98E604-D8F1-A749-AECC-B784B22C5E4E}"/>
              </a:ext>
            </a:extLst>
          </p:cNvPr>
          <p:cNvSpPr/>
          <p:nvPr/>
        </p:nvSpPr>
        <p:spPr>
          <a:xfrm>
            <a:off x="3664331" y="287540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844A0B3-7831-CE47-9738-A803E533583E}"/>
              </a:ext>
            </a:extLst>
          </p:cNvPr>
          <p:cNvSpPr/>
          <p:nvPr/>
        </p:nvSpPr>
        <p:spPr>
          <a:xfrm>
            <a:off x="3664331" y="287540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31708AD-6C6F-2F40-94DB-672312FA50CB}"/>
              </a:ext>
            </a:extLst>
          </p:cNvPr>
          <p:cNvSpPr/>
          <p:nvPr/>
        </p:nvSpPr>
        <p:spPr>
          <a:xfrm>
            <a:off x="4083431" y="28789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9734EC4-CA75-C34E-80D8-AA8034286B5E}"/>
              </a:ext>
            </a:extLst>
          </p:cNvPr>
          <p:cNvSpPr/>
          <p:nvPr/>
        </p:nvSpPr>
        <p:spPr>
          <a:xfrm>
            <a:off x="4083431" y="287896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FFE19223-F652-1344-8AD0-B8239DBC7292}"/>
              </a:ext>
            </a:extLst>
          </p:cNvPr>
          <p:cNvSpPr txBox="1"/>
          <p:nvPr/>
        </p:nvSpPr>
        <p:spPr>
          <a:xfrm>
            <a:off x="4146804" y="2887980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D3CB0A1E-4BD1-4F43-8160-1DCC9DE2B3CD}"/>
              </a:ext>
            </a:extLst>
          </p:cNvPr>
          <p:cNvSpPr txBox="1"/>
          <p:nvPr/>
        </p:nvSpPr>
        <p:spPr>
          <a:xfrm>
            <a:off x="2563113" y="2062607"/>
            <a:ext cx="1428115" cy="1193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Unsorted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array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  <a:tabLst>
                <a:tab pos="466725" algn="l"/>
                <a:tab pos="918210" algn="l"/>
              </a:tabLst>
            </a:pPr>
            <a:r>
              <a:rPr sz="900" spc="5" dirty="0">
                <a:latin typeface="Arial"/>
                <a:cs typeface="Arial"/>
              </a:rPr>
              <a:t>2	3	</a:t>
            </a:r>
            <a:r>
              <a:rPr sz="1350" spc="7" baseline="3086" dirty="0">
                <a:latin typeface="Arial"/>
                <a:cs typeface="Arial"/>
              </a:rPr>
              <a:t>5</a:t>
            </a:r>
            <a:endParaRPr sz="1350" baseline="3086">
              <a:latin typeface="Arial"/>
              <a:cs typeface="Arial"/>
            </a:endParaRPr>
          </a:p>
          <a:p>
            <a:pPr marR="67310" algn="ctr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latin typeface="Arial"/>
                <a:cs typeface="Arial"/>
              </a:rPr>
              <a:t>Sorted (doubly) linked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list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74295" algn="ctr">
              <a:lnSpc>
                <a:spcPct val="100000"/>
              </a:lnSpc>
              <a:tabLst>
                <a:tab pos="513080" algn="l"/>
                <a:tab pos="965200" algn="l"/>
              </a:tabLst>
            </a:pPr>
            <a:r>
              <a:rPr sz="900" spc="5" dirty="0">
                <a:latin typeface="Arial"/>
                <a:cs typeface="Arial"/>
              </a:rPr>
              <a:t>8	1	</a:t>
            </a:r>
            <a:r>
              <a:rPr sz="1350" spc="7" baseline="3086" dirty="0">
                <a:latin typeface="Arial"/>
                <a:cs typeface="Arial"/>
              </a:rPr>
              <a:t>3</a:t>
            </a:r>
            <a:endParaRPr sz="1350" baseline="3086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latin typeface="Arial"/>
                <a:cs typeface="Arial"/>
              </a:rPr>
              <a:t>Unsorted (doubly) linked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list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9BFE837-1A14-274B-A208-85BE47FE306F}"/>
              </a:ext>
            </a:extLst>
          </p:cNvPr>
          <p:cNvSpPr/>
          <p:nvPr/>
        </p:nvSpPr>
        <p:spPr>
          <a:xfrm>
            <a:off x="2538730" y="2944876"/>
            <a:ext cx="229235" cy="51435"/>
          </a:xfrm>
          <a:custGeom>
            <a:avLst/>
            <a:gdLst/>
            <a:ahLst/>
            <a:cxnLst/>
            <a:rect l="l" t="t" r="r" b="b"/>
            <a:pathLst>
              <a:path w="229235" h="51435">
                <a:moveTo>
                  <a:pt x="184657" y="0"/>
                </a:moveTo>
                <a:lnTo>
                  <a:pt x="182879" y="381"/>
                </a:lnTo>
                <a:lnTo>
                  <a:pt x="181990" y="1905"/>
                </a:lnTo>
                <a:lnTo>
                  <a:pt x="181101" y="3301"/>
                </a:lnTo>
                <a:lnTo>
                  <a:pt x="181609" y="5207"/>
                </a:lnTo>
                <a:lnTo>
                  <a:pt x="183006" y="6096"/>
                </a:lnTo>
                <a:lnTo>
                  <a:pt x="211299" y="22694"/>
                </a:lnTo>
                <a:lnTo>
                  <a:pt x="222630" y="22733"/>
                </a:lnTo>
                <a:lnTo>
                  <a:pt x="222630" y="28829"/>
                </a:lnTo>
                <a:lnTo>
                  <a:pt x="211220" y="28829"/>
                </a:lnTo>
                <a:lnTo>
                  <a:pt x="182879" y="45212"/>
                </a:lnTo>
                <a:lnTo>
                  <a:pt x="181482" y="46100"/>
                </a:lnTo>
                <a:lnTo>
                  <a:pt x="180975" y="47879"/>
                </a:lnTo>
                <a:lnTo>
                  <a:pt x="181863" y="49402"/>
                </a:lnTo>
                <a:lnTo>
                  <a:pt x="182625" y="50800"/>
                </a:lnTo>
                <a:lnTo>
                  <a:pt x="184530" y="51308"/>
                </a:lnTo>
                <a:lnTo>
                  <a:pt x="185927" y="50546"/>
                </a:lnTo>
                <a:lnTo>
                  <a:pt x="223459" y="28829"/>
                </a:lnTo>
                <a:lnTo>
                  <a:pt x="222630" y="28829"/>
                </a:lnTo>
                <a:lnTo>
                  <a:pt x="223526" y="28790"/>
                </a:lnTo>
                <a:lnTo>
                  <a:pt x="228726" y="25781"/>
                </a:lnTo>
                <a:lnTo>
                  <a:pt x="186181" y="762"/>
                </a:lnTo>
                <a:lnTo>
                  <a:pt x="184657" y="0"/>
                </a:lnTo>
                <a:close/>
              </a:path>
              <a:path w="229235" h="51435">
                <a:moveTo>
                  <a:pt x="216527" y="25761"/>
                </a:moveTo>
                <a:lnTo>
                  <a:pt x="211287" y="28790"/>
                </a:lnTo>
                <a:lnTo>
                  <a:pt x="222630" y="28829"/>
                </a:lnTo>
                <a:lnTo>
                  <a:pt x="222630" y="28448"/>
                </a:lnTo>
                <a:lnTo>
                  <a:pt x="221106" y="28448"/>
                </a:lnTo>
                <a:lnTo>
                  <a:pt x="216527" y="25761"/>
                </a:lnTo>
                <a:close/>
              </a:path>
              <a:path w="229235" h="51435">
                <a:moveTo>
                  <a:pt x="126" y="21971"/>
                </a:moveTo>
                <a:lnTo>
                  <a:pt x="0" y="28067"/>
                </a:lnTo>
                <a:lnTo>
                  <a:pt x="211287" y="28790"/>
                </a:lnTo>
                <a:lnTo>
                  <a:pt x="216527" y="25761"/>
                </a:lnTo>
                <a:lnTo>
                  <a:pt x="211299" y="22694"/>
                </a:lnTo>
                <a:lnTo>
                  <a:pt x="126" y="21971"/>
                </a:lnTo>
                <a:close/>
              </a:path>
              <a:path w="229235" h="51435">
                <a:moveTo>
                  <a:pt x="221106" y="23113"/>
                </a:moveTo>
                <a:lnTo>
                  <a:pt x="216527" y="25761"/>
                </a:lnTo>
                <a:lnTo>
                  <a:pt x="221106" y="28448"/>
                </a:lnTo>
                <a:lnTo>
                  <a:pt x="221106" y="23113"/>
                </a:lnTo>
                <a:close/>
              </a:path>
              <a:path w="229235" h="51435">
                <a:moveTo>
                  <a:pt x="222630" y="23113"/>
                </a:moveTo>
                <a:lnTo>
                  <a:pt x="221106" y="23113"/>
                </a:lnTo>
                <a:lnTo>
                  <a:pt x="221106" y="28448"/>
                </a:lnTo>
                <a:lnTo>
                  <a:pt x="222630" y="28448"/>
                </a:lnTo>
                <a:lnTo>
                  <a:pt x="222630" y="23113"/>
                </a:lnTo>
                <a:close/>
              </a:path>
              <a:path w="229235" h="51435">
                <a:moveTo>
                  <a:pt x="211299" y="22694"/>
                </a:moveTo>
                <a:lnTo>
                  <a:pt x="216527" y="25761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3"/>
                </a:lnTo>
                <a:lnTo>
                  <a:pt x="211299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F1D25094-7A4B-6342-9612-43670FCBD052}"/>
              </a:ext>
            </a:extLst>
          </p:cNvPr>
          <p:cNvSpPr/>
          <p:nvPr/>
        </p:nvSpPr>
        <p:spPr>
          <a:xfrm>
            <a:off x="2972943" y="2947415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7" y="0"/>
                </a:moveTo>
                <a:lnTo>
                  <a:pt x="182752" y="508"/>
                </a:lnTo>
                <a:lnTo>
                  <a:pt x="181990" y="2032"/>
                </a:lnTo>
                <a:lnTo>
                  <a:pt x="181101" y="3429"/>
                </a:lnTo>
                <a:lnTo>
                  <a:pt x="181609" y="5334"/>
                </a:lnTo>
                <a:lnTo>
                  <a:pt x="183006" y="6223"/>
                </a:lnTo>
                <a:lnTo>
                  <a:pt x="211299" y="22821"/>
                </a:lnTo>
                <a:lnTo>
                  <a:pt x="222630" y="22860"/>
                </a:lnTo>
                <a:lnTo>
                  <a:pt x="222630" y="28956"/>
                </a:lnTo>
                <a:lnTo>
                  <a:pt x="211220" y="28956"/>
                </a:lnTo>
                <a:lnTo>
                  <a:pt x="182879" y="45339"/>
                </a:lnTo>
                <a:lnTo>
                  <a:pt x="181482" y="46228"/>
                </a:lnTo>
                <a:lnTo>
                  <a:pt x="180975" y="48006"/>
                </a:lnTo>
                <a:lnTo>
                  <a:pt x="181737" y="49530"/>
                </a:lnTo>
                <a:lnTo>
                  <a:pt x="182625" y="50927"/>
                </a:lnTo>
                <a:lnTo>
                  <a:pt x="184530" y="51435"/>
                </a:lnTo>
                <a:lnTo>
                  <a:pt x="185927" y="50673"/>
                </a:lnTo>
                <a:lnTo>
                  <a:pt x="223348" y="28956"/>
                </a:lnTo>
                <a:lnTo>
                  <a:pt x="222630" y="28956"/>
                </a:lnTo>
                <a:lnTo>
                  <a:pt x="223414" y="28917"/>
                </a:lnTo>
                <a:lnTo>
                  <a:pt x="228600" y="25908"/>
                </a:lnTo>
                <a:lnTo>
                  <a:pt x="184657" y="0"/>
                </a:lnTo>
                <a:close/>
              </a:path>
              <a:path w="228600" h="51435">
                <a:moveTo>
                  <a:pt x="216527" y="25888"/>
                </a:moveTo>
                <a:lnTo>
                  <a:pt x="211287" y="28917"/>
                </a:lnTo>
                <a:lnTo>
                  <a:pt x="222630" y="28956"/>
                </a:lnTo>
                <a:lnTo>
                  <a:pt x="222630" y="28575"/>
                </a:lnTo>
                <a:lnTo>
                  <a:pt x="221106" y="28575"/>
                </a:lnTo>
                <a:lnTo>
                  <a:pt x="216527" y="25888"/>
                </a:lnTo>
                <a:close/>
              </a:path>
              <a:path w="228600" h="51435">
                <a:moveTo>
                  <a:pt x="0" y="22098"/>
                </a:moveTo>
                <a:lnTo>
                  <a:pt x="0" y="28194"/>
                </a:lnTo>
                <a:lnTo>
                  <a:pt x="211287" y="28917"/>
                </a:lnTo>
                <a:lnTo>
                  <a:pt x="216527" y="25888"/>
                </a:lnTo>
                <a:lnTo>
                  <a:pt x="211299" y="22821"/>
                </a:lnTo>
                <a:lnTo>
                  <a:pt x="0" y="22098"/>
                </a:lnTo>
                <a:close/>
              </a:path>
              <a:path w="228600" h="51435">
                <a:moveTo>
                  <a:pt x="221106" y="23241"/>
                </a:moveTo>
                <a:lnTo>
                  <a:pt x="216527" y="25888"/>
                </a:lnTo>
                <a:lnTo>
                  <a:pt x="221106" y="28575"/>
                </a:lnTo>
                <a:lnTo>
                  <a:pt x="221106" y="23241"/>
                </a:lnTo>
                <a:close/>
              </a:path>
              <a:path w="228600" h="51435">
                <a:moveTo>
                  <a:pt x="222630" y="23241"/>
                </a:moveTo>
                <a:lnTo>
                  <a:pt x="221106" y="23241"/>
                </a:lnTo>
                <a:lnTo>
                  <a:pt x="221106" y="28575"/>
                </a:lnTo>
                <a:lnTo>
                  <a:pt x="222630" y="28575"/>
                </a:lnTo>
                <a:lnTo>
                  <a:pt x="222630" y="23241"/>
                </a:lnTo>
                <a:close/>
              </a:path>
              <a:path w="228600" h="51435">
                <a:moveTo>
                  <a:pt x="211299" y="22821"/>
                </a:moveTo>
                <a:lnTo>
                  <a:pt x="216527" y="25888"/>
                </a:lnTo>
                <a:lnTo>
                  <a:pt x="221106" y="23241"/>
                </a:lnTo>
                <a:lnTo>
                  <a:pt x="222630" y="23241"/>
                </a:lnTo>
                <a:lnTo>
                  <a:pt x="222630" y="22860"/>
                </a:lnTo>
                <a:lnTo>
                  <a:pt x="211299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AB892EA9-4B9F-6B4F-8E97-9D0E3AEC7BB2}"/>
              </a:ext>
            </a:extLst>
          </p:cNvPr>
          <p:cNvSpPr/>
          <p:nvPr/>
        </p:nvSpPr>
        <p:spPr>
          <a:xfrm>
            <a:off x="3426713" y="2946653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8" y="0"/>
                </a:moveTo>
                <a:lnTo>
                  <a:pt x="182753" y="508"/>
                </a:lnTo>
                <a:lnTo>
                  <a:pt x="181863" y="1905"/>
                </a:lnTo>
                <a:lnTo>
                  <a:pt x="180975" y="3429"/>
                </a:lnTo>
                <a:lnTo>
                  <a:pt x="181483" y="5334"/>
                </a:lnTo>
                <a:lnTo>
                  <a:pt x="183007" y="6096"/>
                </a:lnTo>
                <a:lnTo>
                  <a:pt x="211422" y="22822"/>
                </a:lnTo>
                <a:lnTo>
                  <a:pt x="222504" y="22860"/>
                </a:lnTo>
                <a:lnTo>
                  <a:pt x="222504" y="28956"/>
                </a:lnTo>
                <a:lnTo>
                  <a:pt x="211126" y="28956"/>
                </a:lnTo>
                <a:lnTo>
                  <a:pt x="182880" y="45339"/>
                </a:lnTo>
                <a:lnTo>
                  <a:pt x="181356" y="46101"/>
                </a:lnTo>
                <a:lnTo>
                  <a:pt x="180848" y="48006"/>
                </a:lnTo>
                <a:lnTo>
                  <a:pt x="181737" y="49530"/>
                </a:lnTo>
                <a:lnTo>
                  <a:pt x="182499" y="50927"/>
                </a:lnTo>
                <a:lnTo>
                  <a:pt x="184404" y="51435"/>
                </a:lnTo>
                <a:lnTo>
                  <a:pt x="223322" y="28956"/>
                </a:lnTo>
                <a:lnTo>
                  <a:pt x="222504" y="28956"/>
                </a:lnTo>
                <a:lnTo>
                  <a:pt x="223389" y="28917"/>
                </a:lnTo>
                <a:lnTo>
                  <a:pt x="228600" y="25908"/>
                </a:lnTo>
                <a:lnTo>
                  <a:pt x="186055" y="889"/>
                </a:lnTo>
                <a:lnTo>
                  <a:pt x="184658" y="0"/>
                </a:lnTo>
                <a:close/>
              </a:path>
              <a:path w="228600" h="51435">
                <a:moveTo>
                  <a:pt x="216524" y="25825"/>
                </a:moveTo>
                <a:lnTo>
                  <a:pt x="211193" y="28917"/>
                </a:lnTo>
                <a:lnTo>
                  <a:pt x="222504" y="28956"/>
                </a:lnTo>
                <a:lnTo>
                  <a:pt x="222504" y="28448"/>
                </a:lnTo>
                <a:lnTo>
                  <a:pt x="220980" y="28448"/>
                </a:lnTo>
                <a:lnTo>
                  <a:pt x="216524" y="25825"/>
                </a:lnTo>
                <a:close/>
              </a:path>
              <a:path w="228600" h="51435">
                <a:moveTo>
                  <a:pt x="0" y="22098"/>
                </a:moveTo>
                <a:lnTo>
                  <a:pt x="0" y="28194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2" y="22822"/>
                </a:lnTo>
                <a:lnTo>
                  <a:pt x="0" y="22098"/>
                </a:lnTo>
                <a:close/>
              </a:path>
              <a:path w="228600" h="51435">
                <a:moveTo>
                  <a:pt x="220980" y="23241"/>
                </a:moveTo>
                <a:lnTo>
                  <a:pt x="216524" y="25825"/>
                </a:lnTo>
                <a:lnTo>
                  <a:pt x="220980" y="28448"/>
                </a:lnTo>
                <a:lnTo>
                  <a:pt x="220980" y="23241"/>
                </a:lnTo>
                <a:close/>
              </a:path>
              <a:path w="228600" h="51435">
                <a:moveTo>
                  <a:pt x="222504" y="23241"/>
                </a:moveTo>
                <a:lnTo>
                  <a:pt x="220980" y="23241"/>
                </a:lnTo>
                <a:lnTo>
                  <a:pt x="220980" y="28448"/>
                </a:lnTo>
                <a:lnTo>
                  <a:pt x="222504" y="28448"/>
                </a:lnTo>
                <a:lnTo>
                  <a:pt x="222504" y="23241"/>
                </a:lnTo>
                <a:close/>
              </a:path>
              <a:path w="228600" h="51435">
                <a:moveTo>
                  <a:pt x="211422" y="22822"/>
                </a:moveTo>
                <a:lnTo>
                  <a:pt x="216524" y="25825"/>
                </a:lnTo>
                <a:lnTo>
                  <a:pt x="220980" y="23241"/>
                </a:lnTo>
                <a:lnTo>
                  <a:pt x="222504" y="23241"/>
                </a:lnTo>
                <a:lnTo>
                  <a:pt x="222504" y="22860"/>
                </a:lnTo>
                <a:lnTo>
                  <a:pt x="211422" y="2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58682E5-E58E-624C-AFF8-12593521C1D0}"/>
              </a:ext>
            </a:extLst>
          </p:cNvPr>
          <p:cNvSpPr/>
          <p:nvPr/>
        </p:nvSpPr>
        <p:spPr>
          <a:xfrm>
            <a:off x="3854831" y="2948432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5">
                <a:moveTo>
                  <a:pt x="184657" y="0"/>
                </a:moveTo>
                <a:lnTo>
                  <a:pt x="182752" y="507"/>
                </a:lnTo>
                <a:lnTo>
                  <a:pt x="181863" y="1904"/>
                </a:lnTo>
                <a:lnTo>
                  <a:pt x="181101" y="3301"/>
                </a:lnTo>
                <a:lnTo>
                  <a:pt x="181482" y="5206"/>
                </a:lnTo>
                <a:lnTo>
                  <a:pt x="211201" y="22693"/>
                </a:lnTo>
                <a:lnTo>
                  <a:pt x="222630" y="22732"/>
                </a:lnTo>
                <a:lnTo>
                  <a:pt x="222503" y="28828"/>
                </a:lnTo>
                <a:lnTo>
                  <a:pt x="211128" y="28828"/>
                </a:lnTo>
                <a:lnTo>
                  <a:pt x="181355" y="46100"/>
                </a:lnTo>
                <a:lnTo>
                  <a:pt x="180848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403" y="51435"/>
                </a:lnTo>
                <a:lnTo>
                  <a:pt x="223348" y="28828"/>
                </a:lnTo>
                <a:lnTo>
                  <a:pt x="222503" y="28828"/>
                </a:lnTo>
                <a:lnTo>
                  <a:pt x="223415" y="28790"/>
                </a:lnTo>
                <a:lnTo>
                  <a:pt x="228600" y="25780"/>
                </a:lnTo>
                <a:lnTo>
                  <a:pt x="186054" y="762"/>
                </a:lnTo>
                <a:lnTo>
                  <a:pt x="184657" y="0"/>
                </a:lnTo>
                <a:close/>
              </a:path>
              <a:path w="228600" h="51435">
                <a:moveTo>
                  <a:pt x="216415" y="25762"/>
                </a:moveTo>
                <a:lnTo>
                  <a:pt x="211195" y="28790"/>
                </a:lnTo>
                <a:lnTo>
                  <a:pt x="222503" y="28828"/>
                </a:lnTo>
                <a:lnTo>
                  <a:pt x="222511" y="28448"/>
                </a:lnTo>
                <a:lnTo>
                  <a:pt x="220979" y="28448"/>
                </a:lnTo>
                <a:lnTo>
                  <a:pt x="216415" y="25762"/>
                </a:lnTo>
                <a:close/>
              </a:path>
              <a:path w="228600" h="51435">
                <a:moveTo>
                  <a:pt x="0" y="21970"/>
                </a:moveTo>
                <a:lnTo>
                  <a:pt x="0" y="28066"/>
                </a:lnTo>
                <a:lnTo>
                  <a:pt x="211195" y="28790"/>
                </a:lnTo>
                <a:lnTo>
                  <a:pt x="216415" y="25762"/>
                </a:lnTo>
                <a:lnTo>
                  <a:pt x="211201" y="22693"/>
                </a:lnTo>
                <a:lnTo>
                  <a:pt x="0" y="21970"/>
                </a:lnTo>
                <a:close/>
              </a:path>
              <a:path w="228600" h="51435">
                <a:moveTo>
                  <a:pt x="220979" y="23113"/>
                </a:moveTo>
                <a:lnTo>
                  <a:pt x="216415" y="25762"/>
                </a:lnTo>
                <a:lnTo>
                  <a:pt x="220979" y="28448"/>
                </a:lnTo>
                <a:lnTo>
                  <a:pt x="220979" y="23113"/>
                </a:lnTo>
                <a:close/>
              </a:path>
              <a:path w="228600" h="51435">
                <a:moveTo>
                  <a:pt x="222623" y="23113"/>
                </a:moveTo>
                <a:lnTo>
                  <a:pt x="220979" y="23113"/>
                </a:lnTo>
                <a:lnTo>
                  <a:pt x="220979" y="28448"/>
                </a:lnTo>
                <a:lnTo>
                  <a:pt x="222511" y="28448"/>
                </a:lnTo>
                <a:lnTo>
                  <a:pt x="222623" y="23113"/>
                </a:lnTo>
                <a:close/>
              </a:path>
              <a:path w="228600" h="51435">
                <a:moveTo>
                  <a:pt x="211201" y="22693"/>
                </a:moveTo>
                <a:lnTo>
                  <a:pt x="216415" y="25762"/>
                </a:lnTo>
                <a:lnTo>
                  <a:pt x="220979" y="23113"/>
                </a:lnTo>
                <a:lnTo>
                  <a:pt x="222623" y="23113"/>
                </a:lnTo>
                <a:lnTo>
                  <a:pt x="222630" y="22732"/>
                </a:lnTo>
                <a:lnTo>
                  <a:pt x="211201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>
            <a:extLst>
              <a:ext uri="{FF2B5EF4-FFF2-40B4-BE49-F238E27FC236}">
                <a16:creationId xmlns:a16="http://schemas.microsoft.com/office/drawing/2014/main" id="{E8AE6A60-BD1C-2246-8FF3-EFFAB351C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24184"/>
              </p:ext>
            </p:extLst>
          </p:nvPr>
        </p:nvGraphicFramePr>
        <p:xfrm>
          <a:off x="73660" y="757300"/>
          <a:ext cx="2057400" cy="2509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object 45">
            <a:extLst>
              <a:ext uri="{FF2B5EF4-FFF2-40B4-BE49-F238E27FC236}">
                <a16:creationId xmlns:a16="http://schemas.microsoft.com/office/drawing/2014/main" id="{540999B9-A352-6C4D-984D-63CE45BC3740}"/>
              </a:ext>
            </a:extLst>
          </p:cNvPr>
          <p:cNvSpPr/>
          <p:nvPr/>
        </p:nvSpPr>
        <p:spPr>
          <a:xfrm>
            <a:off x="1270" y="0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46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7">
            <a:extLst>
              <a:ext uri="{FF2B5EF4-FFF2-40B4-BE49-F238E27FC236}">
                <a16:creationId xmlns:a16="http://schemas.microsoft.com/office/drawing/2014/main" id="{CE92910E-CE1F-2D40-A773-F6035F9A51DA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8">
            <a:extLst>
              <a:ext uri="{FF2B5EF4-FFF2-40B4-BE49-F238E27FC236}">
                <a16:creationId xmlns:a16="http://schemas.microsoft.com/office/drawing/2014/main" id="{69BEF6BB-560F-6E4C-BCA0-8B84E6EDB527}"/>
              </a:ext>
            </a:extLst>
          </p:cNvPr>
          <p:cNvSpPr/>
          <p:nvPr/>
        </p:nvSpPr>
        <p:spPr>
          <a:xfrm>
            <a:off x="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9">
            <a:extLst>
              <a:ext uri="{FF2B5EF4-FFF2-40B4-BE49-F238E27FC236}">
                <a16:creationId xmlns:a16="http://schemas.microsoft.com/office/drawing/2014/main" id="{09F4D044-F0D6-1D4D-9F37-F5C9F7765C7C}"/>
              </a:ext>
            </a:extLst>
          </p:cNvPr>
          <p:cNvSpPr txBox="1"/>
          <p:nvPr/>
        </p:nvSpPr>
        <p:spPr>
          <a:xfrm>
            <a:off x="13462" y="13666"/>
            <a:ext cx="4546600" cy="55562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solidFill>
                  <a:srgbClr val="004F89"/>
                </a:solidFill>
                <a:latin typeface="Arial"/>
                <a:cs typeface="Arial"/>
              </a:rPr>
              <a:t>Running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Time</a:t>
            </a:r>
            <a:r>
              <a:rPr sz="1800" b="1" spc="-40" dirty="0">
                <a:solidFill>
                  <a:srgbClr val="004F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F89"/>
                </a:solidFill>
                <a:latin typeface="Arial"/>
                <a:cs typeface="Arial"/>
              </a:rPr>
              <a:t>Tradeoffs…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50">
            <a:extLst>
              <a:ext uri="{FF2B5EF4-FFF2-40B4-BE49-F238E27FC236}">
                <a16:creationId xmlns:a16="http://schemas.microsoft.com/office/drawing/2014/main" id="{2C5B50F5-1351-5141-B010-A172F7CAF12E}"/>
              </a:ext>
            </a:extLst>
          </p:cNvPr>
          <p:cNvSpPr/>
          <p:nvPr/>
        </p:nvSpPr>
        <p:spPr>
          <a:xfrm>
            <a:off x="2210435" y="685800"/>
            <a:ext cx="0" cy="2628900"/>
          </a:xfrm>
          <a:custGeom>
            <a:avLst/>
            <a:gdLst/>
            <a:ahLst/>
            <a:cxnLst/>
            <a:rect l="l" t="t" r="r" b="b"/>
            <a:pathLst>
              <a:path h="2628900">
                <a:moveTo>
                  <a:pt x="0" y="0"/>
                </a:moveTo>
                <a:lnTo>
                  <a:pt x="0" y="26289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1">
            <a:extLst>
              <a:ext uri="{FF2B5EF4-FFF2-40B4-BE49-F238E27FC236}">
                <a16:creationId xmlns:a16="http://schemas.microsoft.com/office/drawing/2014/main" id="{EF75225B-EAAB-5147-B267-344E13BC0935}"/>
              </a:ext>
            </a:extLst>
          </p:cNvPr>
          <p:cNvSpPr txBox="1"/>
          <p:nvPr/>
        </p:nvSpPr>
        <p:spPr>
          <a:xfrm>
            <a:off x="2341244" y="805689"/>
            <a:ext cx="163893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Choices for concrete  implementation: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52">
            <a:extLst>
              <a:ext uri="{FF2B5EF4-FFF2-40B4-BE49-F238E27FC236}">
                <a16:creationId xmlns:a16="http://schemas.microsoft.com/office/drawing/2014/main" id="{A3B914B8-1086-314B-A118-BE419022A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9359"/>
              </p:ext>
            </p:extLst>
          </p:nvPr>
        </p:nvGraphicFramePr>
        <p:xfrm>
          <a:off x="2600451" y="1398778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53">
            <a:extLst>
              <a:ext uri="{FF2B5EF4-FFF2-40B4-BE49-F238E27FC236}">
                <a16:creationId xmlns:a16="http://schemas.microsoft.com/office/drawing/2014/main" id="{3AF5B7F9-337D-6944-B930-D577530310DA}"/>
              </a:ext>
            </a:extLst>
          </p:cNvPr>
          <p:cNvSpPr txBox="1"/>
          <p:nvPr/>
        </p:nvSpPr>
        <p:spPr>
          <a:xfrm>
            <a:off x="2957449" y="1601851"/>
            <a:ext cx="64643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Sorted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array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0" name="object 54">
            <a:extLst>
              <a:ext uri="{FF2B5EF4-FFF2-40B4-BE49-F238E27FC236}">
                <a16:creationId xmlns:a16="http://schemas.microsoft.com/office/drawing/2014/main" id="{0E0944FE-FA5A-3146-9F27-7EA3E97D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87618"/>
              </p:ext>
            </p:extLst>
          </p:nvPr>
        </p:nvGraphicFramePr>
        <p:xfrm>
          <a:off x="2600451" y="1861186"/>
          <a:ext cx="1333500" cy="19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8A3A7"/>
                      </a:solidFill>
                      <a:prstDash val="solid"/>
                    </a:lnL>
                    <a:lnR w="12700">
                      <a:solidFill>
                        <a:srgbClr val="88A3A7"/>
                      </a:solidFill>
                      <a:prstDash val="solid"/>
                    </a:lnR>
                    <a:lnT w="12700">
                      <a:solidFill>
                        <a:srgbClr val="88A3A7"/>
                      </a:solidFill>
                      <a:prstDash val="solid"/>
                    </a:lnT>
                    <a:lnB w="12700">
                      <a:solidFill>
                        <a:srgbClr val="88A3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55">
            <a:extLst>
              <a:ext uri="{FF2B5EF4-FFF2-40B4-BE49-F238E27FC236}">
                <a16:creationId xmlns:a16="http://schemas.microsoft.com/office/drawing/2014/main" id="{D9FF9A66-9D08-4F44-8925-137FB384E4A9}"/>
              </a:ext>
            </a:extLst>
          </p:cNvPr>
          <p:cNvSpPr/>
          <p:nvPr/>
        </p:nvSpPr>
        <p:spPr>
          <a:xfrm>
            <a:off x="2300350" y="236220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6">
            <a:extLst>
              <a:ext uri="{FF2B5EF4-FFF2-40B4-BE49-F238E27FC236}">
                <a16:creationId xmlns:a16="http://schemas.microsoft.com/office/drawing/2014/main" id="{2AEEBCC1-AFFB-C94E-9EE5-C1A4F66A4B85}"/>
              </a:ext>
            </a:extLst>
          </p:cNvPr>
          <p:cNvSpPr/>
          <p:nvPr/>
        </p:nvSpPr>
        <p:spPr>
          <a:xfrm>
            <a:off x="2300350" y="236220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7">
            <a:extLst>
              <a:ext uri="{FF2B5EF4-FFF2-40B4-BE49-F238E27FC236}">
                <a16:creationId xmlns:a16="http://schemas.microsoft.com/office/drawing/2014/main" id="{BAEC0CA0-50F4-0E4C-8BEE-688D94D3E93B}"/>
              </a:ext>
            </a:extLst>
          </p:cNvPr>
          <p:cNvSpPr txBox="1"/>
          <p:nvPr/>
        </p:nvSpPr>
        <p:spPr>
          <a:xfrm>
            <a:off x="2363088" y="2372361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58">
            <a:extLst>
              <a:ext uri="{FF2B5EF4-FFF2-40B4-BE49-F238E27FC236}">
                <a16:creationId xmlns:a16="http://schemas.microsoft.com/office/drawing/2014/main" id="{C73FDEF0-8F20-4942-AE8B-1B5DA10D9CD7}"/>
              </a:ext>
            </a:extLst>
          </p:cNvPr>
          <p:cNvSpPr/>
          <p:nvPr/>
        </p:nvSpPr>
        <p:spPr>
          <a:xfrm>
            <a:off x="2750565" y="236220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9">
            <a:extLst>
              <a:ext uri="{FF2B5EF4-FFF2-40B4-BE49-F238E27FC236}">
                <a16:creationId xmlns:a16="http://schemas.microsoft.com/office/drawing/2014/main" id="{89B22BA4-4AFA-984A-83AC-DF36637F28B2}"/>
              </a:ext>
            </a:extLst>
          </p:cNvPr>
          <p:cNvSpPr/>
          <p:nvPr/>
        </p:nvSpPr>
        <p:spPr>
          <a:xfrm>
            <a:off x="2750565" y="236220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0">
            <a:extLst>
              <a:ext uri="{FF2B5EF4-FFF2-40B4-BE49-F238E27FC236}">
                <a16:creationId xmlns:a16="http://schemas.microsoft.com/office/drawing/2014/main" id="{3201FA3A-5D0B-2E43-BC51-4839733823D8}"/>
              </a:ext>
            </a:extLst>
          </p:cNvPr>
          <p:cNvSpPr/>
          <p:nvPr/>
        </p:nvSpPr>
        <p:spPr>
          <a:xfrm>
            <a:off x="3189477" y="236042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1">
            <a:extLst>
              <a:ext uri="{FF2B5EF4-FFF2-40B4-BE49-F238E27FC236}">
                <a16:creationId xmlns:a16="http://schemas.microsoft.com/office/drawing/2014/main" id="{F42AAB44-D742-5348-965D-61FCF2A94542}"/>
              </a:ext>
            </a:extLst>
          </p:cNvPr>
          <p:cNvSpPr/>
          <p:nvPr/>
        </p:nvSpPr>
        <p:spPr>
          <a:xfrm>
            <a:off x="3189477" y="236042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2">
            <a:extLst>
              <a:ext uri="{FF2B5EF4-FFF2-40B4-BE49-F238E27FC236}">
                <a16:creationId xmlns:a16="http://schemas.microsoft.com/office/drawing/2014/main" id="{53EACA67-B181-C849-B465-A528DAC8F7F2}"/>
              </a:ext>
            </a:extLst>
          </p:cNvPr>
          <p:cNvSpPr/>
          <p:nvPr/>
        </p:nvSpPr>
        <p:spPr>
          <a:xfrm>
            <a:off x="3640963" y="23586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3">
            <a:extLst>
              <a:ext uri="{FF2B5EF4-FFF2-40B4-BE49-F238E27FC236}">
                <a16:creationId xmlns:a16="http://schemas.microsoft.com/office/drawing/2014/main" id="{CF325729-7300-C246-A5AD-E7E33D674CBF}"/>
              </a:ext>
            </a:extLst>
          </p:cNvPr>
          <p:cNvSpPr/>
          <p:nvPr/>
        </p:nvSpPr>
        <p:spPr>
          <a:xfrm>
            <a:off x="3640963" y="23586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4">
            <a:extLst>
              <a:ext uri="{FF2B5EF4-FFF2-40B4-BE49-F238E27FC236}">
                <a16:creationId xmlns:a16="http://schemas.microsoft.com/office/drawing/2014/main" id="{5598B02A-6193-6147-9335-C17C3F36D92F}"/>
              </a:ext>
            </a:extLst>
          </p:cNvPr>
          <p:cNvSpPr/>
          <p:nvPr/>
        </p:nvSpPr>
        <p:spPr>
          <a:xfrm>
            <a:off x="4060063" y="236220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5">
            <a:extLst>
              <a:ext uri="{FF2B5EF4-FFF2-40B4-BE49-F238E27FC236}">
                <a16:creationId xmlns:a16="http://schemas.microsoft.com/office/drawing/2014/main" id="{5C58569F-B184-0D48-B6B7-BD4AE94BE71B}"/>
              </a:ext>
            </a:extLst>
          </p:cNvPr>
          <p:cNvSpPr/>
          <p:nvPr/>
        </p:nvSpPr>
        <p:spPr>
          <a:xfrm>
            <a:off x="4060063" y="236220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6">
            <a:extLst>
              <a:ext uri="{FF2B5EF4-FFF2-40B4-BE49-F238E27FC236}">
                <a16:creationId xmlns:a16="http://schemas.microsoft.com/office/drawing/2014/main" id="{B8A14675-8E08-A44F-9554-84C671D421D6}"/>
              </a:ext>
            </a:extLst>
          </p:cNvPr>
          <p:cNvSpPr txBox="1"/>
          <p:nvPr/>
        </p:nvSpPr>
        <p:spPr>
          <a:xfrm>
            <a:off x="4123689" y="2372361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67">
            <a:extLst>
              <a:ext uri="{FF2B5EF4-FFF2-40B4-BE49-F238E27FC236}">
                <a16:creationId xmlns:a16="http://schemas.microsoft.com/office/drawing/2014/main" id="{7A7F1135-988B-8F4F-A117-8722B2223699}"/>
              </a:ext>
            </a:extLst>
          </p:cNvPr>
          <p:cNvSpPr/>
          <p:nvPr/>
        </p:nvSpPr>
        <p:spPr>
          <a:xfrm>
            <a:off x="2515488" y="2427987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1101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1" y="22821"/>
                </a:lnTo>
                <a:lnTo>
                  <a:pt x="222631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1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1" y="22821"/>
                </a:lnTo>
                <a:lnTo>
                  <a:pt x="0" y="22097"/>
                </a:lnTo>
                <a:close/>
              </a:path>
              <a:path w="228600" h="51434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4">
                <a:moveTo>
                  <a:pt x="222623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14" y="28447"/>
                </a:lnTo>
                <a:lnTo>
                  <a:pt x="222623" y="23240"/>
                </a:lnTo>
                <a:close/>
              </a:path>
              <a:path w="228600" h="51434">
                <a:moveTo>
                  <a:pt x="211421" y="22821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623" y="23240"/>
                </a:lnTo>
                <a:lnTo>
                  <a:pt x="222631" y="22859"/>
                </a:lnTo>
                <a:lnTo>
                  <a:pt x="211421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8">
            <a:extLst>
              <a:ext uri="{FF2B5EF4-FFF2-40B4-BE49-F238E27FC236}">
                <a16:creationId xmlns:a16="http://schemas.microsoft.com/office/drawing/2014/main" id="{7062E4E4-4204-A044-A7A9-7FDAE149C142}"/>
              </a:ext>
            </a:extLst>
          </p:cNvPr>
          <p:cNvSpPr/>
          <p:nvPr/>
        </p:nvSpPr>
        <p:spPr>
          <a:xfrm>
            <a:off x="2949701" y="2430653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8"/>
                </a:lnTo>
                <a:lnTo>
                  <a:pt x="181863" y="1905"/>
                </a:lnTo>
                <a:lnTo>
                  <a:pt x="180975" y="3429"/>
                </a:lnTo>
                <a:lnTo>
                  <a:pt x="181483" y="5207"/>
                </a:lnTo>
                <a:lnTo>
                  <a:pt x="211201" y="22694"/>
                </a:lnTo>
                <a:lnTo>
                  <a:pt x="222504" y="22733"/>
                </a:lnTo>
                <a:lnTo>
                  <a:pt x="222504" y="28829"/>
                </a:lnTo>
                <a:lnTo>
                  <a:pt x="211345" y="28829"/>
                </a:lnTo>
                <a:lnTo>
                  <a:pt x="182880" y="45339"/>
                </a:lnTo>
                <a:lnTo>
                  <a:pt x="181356" y="46101"/>
                </a:lnTo>
                <a:lnTo>
                  <a:pt x="180848" y="48006"/>
                </a:lnTo>
                <a:lnTo>
                  <a:pt x="181737" y="49403"/>
                </a:lnTo>
                <a:lnTo>
                  <a:pt x="182499" y="50927"/>
                </a:lnTo>
                <a:lnTo>
                  <a:pt x="184404" y="51435"/>
                </a:lnTo>
                <a:lnTo>
                  <a:pt x="223542" y="28829"/>
                </a:lnTo>
                <a:lnTo>
                  <a:pt x="222504" y="28829"/>
                </a:lnTo>
                <a:lnTo>
                  <a:pt x="223608" y="28791"/>
                </a:lnTo>
                <a:lnTo>
                  <a:pt x="228600" y="25908"/>
                </a:lnTo>
                <a:lnTo>
                  <a:pt x="186055" y="889"/>
                </a:lnTo>
                <a:lnTo>
                  <a:pt x="184658" y="0"/>
                </a:lnTo>
                <a:close/>
              </a:path>
              <a:path w="228600" h="51434">
                <a:moveTo>
                  <a:pt x="216523" y="25825"/>
                </a:moveTo>
                <a:lnTo>
                  <a:pt x="211411" y="28791"/>
                </a:lnTo>
                <a:lnTo>
                  <a:pt x="222504" y="28829"/>
                </a:lnTo>
                <a:lnTo>
                  <a:pt x="222504" y="28448"/>
                </a:lnTo>
                <a:lnTo>
                  <a:pt x="220980" y="28448"/>
                </a:lnTo>
                <a:lnTo>
                  <a:pt x="216523" y="25825"/>
                </a:lnTo>
                <a:close/>
              </a:path>
              <a:path w="228600" h="51434">
                <a:moveTo>
                  <a:pt x="0" y="21971"/>
                </a:moveTo>
                <a:lnTo>
                  <a:pt x="0" y="28067"/>
                </a:lnTo>
                <a:lnTo>
                  <a:pt x="211411" y="28791"/>
                </a:lnTo>
                <a:lnTo>
                  <a:pt x="216523" y="25825"/>
                </a:lnTo>
                <a:lnTo>
                  <a:pt x="211201" y="22694"/>
                </a:lnTo>
                <a:lnTo>
                  <a:pt x="0" y="21971"/>
                </a:lnTo>
                <a:close/>
              </a:path>
              <a:path w="228600" h="51434">
                <a:moveTo>
                  <a:pt x="220980" y="23241"/>
                </a:moveTo>
                <a:lnTo>
                  <a:pt x="216523" y="25825"/>
                </a:lnTo>
                <a:lnTo>
                  <a:pt x="220980" y="28448"/>
                </a:lnTo>
                <a:lnTo>
                  <a:pt x="220980" y="23241"/>
                </a:lnTo>
                <a:close/>
              </a:path>
              <a:path w="228600" h="51434">
                <a:moveTo>
                  <a:pt x="222504" y="23241"/>
                </a:moveTo>
                <a:lnTo>
                  <a:pt x="220980" y="23241"/>
                </a:lnTo>
                <a:lnTo>
                  <a:pt x="220980" y="28448"/>
                </a:lnTo>
                <a:lnTo>
                  <a:pt x="222504" y="28448"/>
                </a:lnTo>
                <a:lnTo>
                  <a:pt x="222504" y="23241"/>
                </a:lnTo>
                <a:close/>
              </a:path>
              <a:path w="228600" h="51434">
                <a:moveTo>
                  <a:pt x="211201" y="22694"/>
                </a:moveTo>
                <a:lnTo>
                  <a:pt x="216523" y="25825"/>
                </a:lnTo>
                <a:lnTo>
                  <a:pt x="220980" y="23241"/>
                </a:lnTo>
                <a:lnTo>
                  <a:pt x="222504" y="23241"/>
                </a:lnTo>
                <a:lnTo>
                  <a:pt x="222504" y="22733"/>
                </a:lnTo>
                <a:lnTo>
                  <a:pt x="211201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9">
            <a:extLst>
              <a:ext uri="{FF2B5EF4-FFF2-40B4-BE49-F238E27FC236}">
                <a16:creationId xmlns:a16="http://schemas.microsoft.com/office/drawing/2014/main" id="{033145F6-6273-B241-BA74-49E996DB9A05}"/>
              </a:ext>
            </a:extLst>
          </p:cNvPr>
          <p:cNvSpPr/>
          <p:nvPr/>
        </p:nvSpPr>
        <p:spPr>
          <a:xfrm>
            <a:off x="3403345" y="2429891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2" y="507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10" y="5206"/>
                </a:lnTo>
                <a:lnTo>
                  <a:pt x="183006" y="6095"/>
                </a:lnTo>
                <a:lnTo>
                  <a:pt x="211204" y="22693"/>
                </a:lnTo>
                <a:lnTo>
                  <a:pt x="222630" y="22732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1"/>
                </a:lnTo>
                <a:lnTo>
                  <a:pt x="181483" y="46100"/>
                </a:lnTo>
                <a:lnTo>
                  <a:pt x="180975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530" y="51434"/>
                </a:lnTo>
                <a:lnTo>
                  <a:pt x="185927" y="50545"/>
                </a:lnTo>
                <a:lnTo>
                  <a:pt x="223348" y="28828"/>
                </a:lnTo>
                <a:lnTo>
                  <a:pt x="222630" y="28828"/>
                </a:lnTo>
                <a:lnTo>
                  <a:pt x="223414" y="28790"/>
                </a:lnTo>
                <a:lnTo>
                  <a:pt x="228600" y="25780"/>
                </a:lnTo>
                <a:lnTo>
                  <a:pt x="186054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471" y="25793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7"/>
                </a:lnTo>
                <a:lnTo>
                  <a:pt x="220979" y="28447"/>
                </a:lnTo>
                <a:lnTo>
                  <a:pt x="216471" y="25793"/>
                </a:lnTo>
                <a:close/>
              </a:path>
              <a:path w="228600" h="51434">
                <a:moveTo>
                  <a:pt x="0" y="21970"/>
                </a:moveTo>
                <a:lnTo>
                  <a:pt x="0" y="28066"/>
                </a:lnTo>
                <a:lnTo>
                  <a:pt x="211287" y="28790"/>
                </a:lnTo>
                <a:lnTo>
                  <a:pt x="216471" y="25793"/>
                </a:lnTo>
                <a:lnTo>
                  <a:pt x="211204" y="22693"/>
                </a:lnTo>
                <a:lnTo>
                  <a:pt x="0" y="21970"/>
                </a:lnTo>
                <a:close/>
              </a:path>
              <a:path w="228600" h="51434">
                <a:moveTo>
                  <a:pt x="221106" y="23113"/>
                </a:moveTo>
                <a:lnTo>
                  <a:pt x="216471" y="25793"/>
                </a:lnTo>
                <a:lnTo>
                  <a:pt x="220979" y="28447"/>
                </a:lnTo>
                <a:lnTo>
                  <a:pt x="221106" y="23113"/>
                </a:lnTo>
                <a:close/>
              </a:path>
              <a:path w="228600" h="51434">
                <a:moveTo>
                  <a:pt x="222630" y="23113"/>
                </a:moveTo>
                <a:lnTo>
                  <a:pt x="221106" y="23113"/>
                </a:lnTo>
                <a:lnTo>
                  <a:pt x="220979" y="28447"/>
                </a:lnTo>
                <a:lnTo>
                  <a:pt x="222630" y="28447"/>
                </a:lnTo>
                <a:lnTo>
                  <a:pt x="222630" y="23113"/>
                </a:lnTo>
                <a:close/>
              </a:path>
              <a:path w="228600" h="51434">
                <a:moveTo>
                  <a:pt x="211204" y="22693"/>
                </a:moveTo>
                <a:lnTo>
                  <a:pt x="216471" y="25793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2"/>
                </a:lnTo>
                <a:lnTo>
                  <a:pt x="211204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70">
            <a:extLst>
              <a:ext uri="{FF2B5EF4-FFF2-40B4-BE49-F238E27FC236}">
                <a16:creationId xmlns:a16="http://schemas.microsoft.com/office/drawing/2014/main" id="{02E35E7A-1A68-034B-B71B-E65D484FA713}"/>
              </a:ext>
            </a:extLst>
          </p:cNvPr>
          <p:cNvSpPr/>
          <p:nvPr/>
        </p:nvSpPr>
        <p:spPr>
          <a:xfrm>
            <a:off x="3831463" y="2431542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880" y="507"/>
                </a:lnTo>
                <a:lnTo>
                  <a:pt x="181991" y="2031"/>
                </a:lnTo>
                <a:lnTo>
                  <a:pt x="181101" y="3428"/>
                </a:lnTo>
                <a:lnTo>
                  <a:pt x="181610" y="5333"/>
                </a:lnTo>
                <a:lnTo>
                  <a:pt x="183007" y="6095"/>
                </a:lnTo>
                <a:lnTo>
                  <a:pt x="211355" y="22821"/>
                </a:lnTo>
                <a:lnTo>
                  <a:pt x="222631" y="22859"/>
                </a:lnTo>
                <a:lnTo>
                  <a:pt x="222631" y="28956"/>
                </a:lnTo>
                <a:lnTo>
                  <a:pt x="211220" y="28956"/>
                </a:lnTo>
                <a:lnTo>
                  <a:pt x="182880" y="45338"/>
                </a:lnTo>
                <a:lnTo>
                  <a:pt x="181483" y="46227"/>
                </a:lnTo>
                <a:lnTo>
                  <a:pt x="180975" y="48006"/>
                </a:lnTo>
                <a:lnTo>
                  <a:pt x="181737" y="49529"/>
                </a:lnTo>
                <a:lnTo>
                  <a:pt x="182625" y="50926"/>
                </a:lnTo>
                <a:lnTo>
                  <a:pt x="184531" y="51434"/>
                </a:lnTo>
                <a:lnTo>
                  <a:pt x="185927" y="50672"/>
                </a:lnTo>
                <a:lnTo>
                  <a:pt x="223348" y="28956"/>
                </a:lnTo>
                <a:lnTo>
                  <a:pt x="222631" y="28956"/>
                </a:lnTo>
                <a:lnTo>
                  <a:pt x="223414" y="28917"/>
                </a:lnTo>
                <a:lnTo>
                  <a:pt x="228600" y="25907"/>
                </a:lnTo>
                <a:lnTo>
                  <a:pt x="184658" y="0"/>
                </a:lnTo>
                <a:close/>
              </a:path>
              <a:path w="228600" h="51434">
                <a:moveTo>
                  <a:pt x="216540" y="25880"/>
                </a:moveTo>
                <a:lnTo>
                  <a:pt x="211287" y="28917"/>
                </a:lnTo>
                <a:lnTo>
                  <a:pt x="222631" y="28956"/>
                </a:lnTo>
                <a:lnTo>
                  <a:pt x="222631" y="28575"/>
                </a:lnTo>
                <a:lnTo>
                  <a:pt x="221107" y="28575"/>
                </a:lnTo>
                <a:lnTo>
                  <a:pt x="216540" y="25880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287" y="28917"/>
                </a:lnTo>
                <a:lnTo>
                  <a:pt x="216540" y="25880"/>
                </a:lnTo>
                <a:lnTo>
                  <a:pt x="211355" y="22821"/>
                </a:lnTo>
                <a:lnTo>
                  <a:pt x="0" y="22097"/>
                </a:lnTo>
                <a:close/>
              </a:path>
              <a:path w="228600" h="51434">
                <a:moveTo>
                  <a:pt x="221107" y="23240"/>
                </a:moveTo>
                <a:lnTo>
                  <a:pt x="216540" y="25880"/>
                </a:lnTo>
                <a:lnTo>
                  <a:pt x="221107" y="28575"/>
                </a:lnTo>
                <a:lnTo>
                  <a:pt x="221107" y="23240"/>
                </a:lnTo>
                <a:close/>
              </a:path>
              <a:path w="228600" h="51434">
                <a:moveTo>
                  <a:pt x="222631" y="23240"/>
                </a:moveTo>
                <a:lnTo>
                  <a:pt x="221107" y="23240"/>
                </a:lnTo>
                <a:lnTo>
                  <a:pt x="221107" y="28575"/>
                </a:lnTo>
                <a:lnTo>
                  <a:pt x="222631" y="28575"/>
                </a:lnTo>
                <a:lnTo>
                  <a:pt x="222631" y="23240"/>
                </a:lnTo>
                <a:close/>
              </a:path>
              <a:path w="228600" h="51434">
                <a:moveTo>
                  <a:pt x="211355" y="22821"/>
                </a:moveTo>
                <a:lnTo>
                  <a:pt x="216540" y="25880"/>
                </a:lnTo>
                <a:lnTo>
                  <a:pt x="221107" y="23240"/>
                </a:lnTo>
                <a:lnTo>
                  <a:pt x="222631" y="23240"/>
                </a:lnTo>
                <a:lnTo>
                  <a:pt x="222631" y="22859"/>
                </a:lnTo>
                <a:lnTo>
                  <a:pt x="211355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71">
            <a:extLst>
              <a:ext uri="{FF2B5EF4-FFF2-40B4-BE49-F238E27FC236}">
                <a16:creationId xmlns:a16="http://schemas.microsoft.com/office/drawing/2014/main" id="{2E561A5E-BEA3-6A43-B613-AF49EE314C40}"/>
              </a:ext>
            </a:extLst>
          </p:cNvPr>
          <p:cNvSpPr/>
          <p:nvPr/>
        </p:nvSpPr>
        <p:spPr>
          <a:xfrm>
            <a:off x="2323719" y="28793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2">
            <a:extLst>
              <a:ext uri="{FF2B5EF4-FFF2-40B4-BE49-F238E27FC236}">
                <a16:creationId xmlns:a16="http://schemas.microsoft.com/office/drawing/2014/main" id="{F9BEE0F4-D626-D041-802C-CC71354CD007}"/>
              </a:ext>
            </a:extLst>
          </p:cNvPr>
          <p:cNvSpPr/>
          <p:nvPr/>
        </p:nvSpPr>
        <p:spPr>
          <a:xfrm>
            <a:off x="2323719" y="28793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3">
            <a:extLst>
              <a:ext uri="{FF2B5EF4-FFF2-40B4-BE49-F238E27FC236}">
                <a16:creationId xmlns:a16="http://schemas.microsoft.com/office/drawing/2014/main" id="{BBA5F0AA-3A30-804A-80E6-755693E8C8FA}"/>
              </a:ext>
            </a:extLst>
          </p:cNvPr>
          <p:cNvSpPr txBox="1"/>
          <p:nvPr/>
        </p:nvSpPr>
        <p:spPr>
          <a:xfrm>
            <a:off x="2386330" y="2889631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74">
            <a:extLst>
              <a:ext uri="{FF2B5EF4-FFF2-40B4-BE49-F238E27FC236}">
                <a16:creationId xmlns:a16="http://schemas.microsoft.com/office/drawing/2014/main" id="{A820334D-757F-DF46-941D-1CD5591FA871}"/>
              </a:ext>
            </a:extLst>
          </p:cNvPr>
          <p:cNvSpPr/>
          <p:nvPr/>
        </p:nvSpPr>
        <p:spPr>
          <a:xfrm>
            <a:off x="2773933" y="28793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5">
            <a:extLst>
              <a:ext uri="{FF2B5EF4-FFF2-40B4-BE49-F238E27FC236}">
                <a16:creationId xmlns:a16="http://schemas.microsoft.com/office/drawing/2014/main" id="{44AEEB44-541E-6A4C-8CBA-8F1554618CDC}"/>
              </a:ext>
            </a:extLst>
          </p:cNvPr>
          <p:cNvSpPr/>
          <p:nvPr/>
        </p:nvSpPr>
        <p:spPr>
          <a:xfrm>
            <a:off x="2773933" y="28793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76">
            <a:extLst>
              <a:ext uri="{FF2B5EF4-FFF2-40B4-BE49-F238E27FC236}">
                <a16:creationId xmlns:a16="http://schemas.microsoft.com/office/drawing/2014/main" id="{E326E5BC-4A6B-BB41-9223-ACD59AF24250}"/>
              </a:ext>
            </a:extLst>
          </p:cNvPr>
          <p:cNvSpPr/>
          <p:nvPr/>
        </p:nvSpPr>
        <p:spPr>
          <a:xfrm>
            <a:off x="3212719" y="287769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77">
            <a:extLst>
              <a:ext uri="{FF2B5EF4-FFF2-40B4-BE49-F238E27FC236}">
                <a16:creationId xmlns:a16="http://schemas.microsoft.com/office/drawing/2014/main" id="{4BD481BD-82BC-C649-BEC6-3674A901E2AB}"/>
              </a:ext>
            </a:extLst>
          </p:cNvPr>
          <p:cNvSpPr/>
          <p:nvPr/>
        </p:nvSpPr>
        <p:spPr>
          <a:xfrm>
            <a:off x="3212719" y="287769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78">
            <a:extLst>
              <a:ext uri="{FF2B5EF4-FFF2-40B4-BE49-F238E27FC236}">
                <a16:creationId xmlns:a16="http://schemas.microsoft.com/office/drawing/2014/main" id="{0E2FE720-5CED-024B-BCCA-F9F7E71DEBFA}"/>
              </a:ext>
            </a:extLst>
          </p:cNvPr>
          <p:cNvSpPr/>
          <p:nvPr/>
        </p:nvSpPr>
        <p:spPr>
          <a:xfrm>
            <a:off x="3664331" y="287578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79">
            <a:extLst>
              <a:ext uri="{FF2B5EF4-FFF2-40B4-BE49-F238E27FC236}">
                <a16:creationId xmlns:a16="http://schemas.microsoft.com/office/drawing/2014/main" id="{867027F3-8994-954D-93E2-32DA49F16F67}"/>
              </a:ext>
            </a:extLst>
          </p:cNvPr>
          <p:cNvSpPr/>
          <p:nvPr/>
        </p:nvSpPr>
        <p:spPr>
          <a:xfrm>
            <a:off x="3664331" y="287578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499"/>
                </a:moveTo>
                <a:lnTo>
                  <a:pt x="190500" y="190499"/>
                </a:lnTo>
                <a:lnTo>
                  <a:pt x="1905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80">
            <a:extLst>
              <a:ext uri="{FF2B5EF4-FFF2-40B4-BE49-F238E27FC236}">
                <a16:creationId xmlns:a16="http://schemas.microsoft.com/office/drawing/2014/main" id="{2726F9A9-0948-014C-8AFA-754710548B03}"/>
              </a:ext>
            </a:extLst>
          </p:cNvPr>
          <p:cNvSpPr/>
          <p:nvPr/>
        </p:nvSpPr>
        <p:spPr>
          <a:xfrm>
            <a:off x="4083431" y="28793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81">
            <a:extLst>
              <a:ext uri="{FF2B5EF4-FFF2-40B4-BE49-F238E27FC236}">
                <a16:creationId xmlns:a16="http://schemas.microsoft.com/office/drawing/2014/main" id="{76A93340-2A5F-9141-94EE-AF904A292F76}"/>
              </a:ext>
            </a:extLst>
          </p:cNvPr>
          <p:cNvSpPr/>
          <p:nvPr/>
        </p:nvSpPr>
        <p:spPr>
          <a:xfrm>
            <a:off x="4083431" y="287934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2">
            <a:extLst>
              <a:ext uri="{FF2B5EF4-FFF2-40B4-BE49-F238E27FC236}">
                <a16:creationId xmlns:a16="http://schemas.microsoft.com/office/drawing/2014/main" id="{93291A7D-F8C7-C847-8763-2D26081AFAFE}"/>
              </a:ext>
            </a:extLst>
          </p:cNvPr>
          <p:cNvSpPr txBox="1"/>
          <p:nvPr/>
        </p:nvSpPr>
        <p:spPr>
          <a:xfrm>
            <a:off x="4146804" y="2889631"/>
            <a:ext cx="77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83">
            <a:extLst>
              <a:ext uri="{FF2B5EF4-FFF2-40B4-BE49-F238E27FC236}">
                <a16:creationId xmlns:a16="http://schemas.microsoft.com/office/drawing/2014/main" id="{E4ECB9AC-E84B-1D4E-B4EA-47848F48FA94}"/>
              </a:ext>
            </a:extLst>
          </p:cNvPr>
          <p:cNvSpPr txBox="1"/>
          <p:nvPr/>
        </p:nvSpPr>
        <p:spPr>
          <a:xfrm>
            <a:off x="2563113" y="2064207"/>
            <a:ext cx="1428115" cy="11931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15"/>
              </a:spcBef>
            </a:pPr>
            <a:r>
              <a:rPr sz="900" dirty="0">
                <a:latin typeface="Arial"/>
                <a:cs typeface="Arial"/>
              </a:rPr>
              <a:t>Unsorted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array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7940" algn="ctr">
              <a:lnSpc>
                <a:spcPct val="100000"/>
              </a:lnSpc>
              <a:tabLst>
                <a:tab pos="466725" algn="l"/>
                <a:tab pos="918210" algn="l"/>
              </a:tabLst>
            </a:pPr>
            <a:r>
              <a:rPr sz="900" spc="5" dirty="0">
                <a:latin typeface="Arial"/>
                <a:cs typeface="Arial"/>
              </a:rPr>
              <a:t>2	3	</a:t>
            </a:r>
            <a:r>
              <a:rPr sz="1350" spc="7" baseline="3086" dirty="0">
                <a:latin typeface="Arial"/>
                <a:cs typeface="Arial"/>
              </a:rPr>
              <a:t>5</a:t>
            </a:r>
            <a:endParaRPr sz="1350" baseline="3086">
              <a:latin typeface="Arial"/>
              <a:cs typeface="Arial"/>
            </a:endParaRPr>
          </a:p>
          <a:p>
            <a:pPr marR="67310" algn="ctr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latin typeface="Arial"/>
                <a:cs typeface="Arial"/>
              </a:rPr>
              <a:t>Sorted (doubly) linked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list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74295" algn="ctr">
              <a:lnSpc>
                <a:spcPct val="100000"/>
              </a:lnSpc>
              <a:spcBef>
                <a:spcPts val="5"/>
              </a:spcBef>
              <a:tabLst>
                <a:tab pos="513080" algn="l"/>
                <a:tab pos="965200" algn="l"/>
              </a:tabLst>
            </a:pPr>
            <a:r>
              <a:rPr sz="900" spc="5" dirty="0">
                <a:latin typeface="Arial"/>
                <a:cs typeface="Arial"/>
              </a:rPr>
              <a:t>8	1	</a:t>
            </a:r>
            <a:r>
              <a:rPr sz="1350" spc="7" baseline="3086" dirty="0">
                <a:latin typeface="Arial"/>
                <a:cs typeface="Arial"/>
              </a:rPr>
              <a:t>3</a:t>
            </a:r>
            <a:endParaRPr sz="1350" baseline="3086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Unsorted (doubly) linked</a:t>
            </a:r>
            <a:r>
              <a:rPr sz="900" spc="-1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list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84">
            <a:extLst>
              <a:ext uri="{FF2B5EF4-FFF2-40B4-BE49-F238E27FC236}">
                <a16:creationId xmlns:a16="http://schemas.microsoft.com/office/drawing/2014/main" id="{4D93945E-62D5-4E4F-AF60-E63716038C99}"/>
              </a:ext>
            </a:extLst>
          </p:cNvPr>
          <p:cNvSpPr/>
          <p:nvPr/>
        </p:nvSpPr>
        <p:spPr>
          <a:xfrm>
            <a:off x="2538730" y="2945258"/>
            <a:ext cx="229235" cy="51435"/>
          </a:xfrm>
          <a:custGeom>
            <a:avLst/>
            <a:gdLst/>
            <a:ahLst/>
            <a:cxnLst/>
            <a:rect l="l" t="t" r="r" b="b"/>
            <a:pathLst>
              <a:path w="229235" h="51434">
                <a:moveTo>
                  <a:pt x="184657" y="0"/>
                </a:moveTo>
                <a:lnTo>
                  <a:pt x="182879" y="380"/>
                </a:lnTo>
                <a:lnTo>
                  <a:pt x="181990" y="1904"/>
                </a:lnTo>
                <a:lnTo>
                  <a:pt x="181101" y="3301"/>
                </a:lnTo>
                <a:lnTo>
                  <a:pt x="181609" y="5206"/>
                </a:lnTo>
                <a:lnTo>
                  <a:pt x="183006" y="6095"/>
                </a:lnTo>
                <a:lnTo>
                  <a:pt x="211299" y="22694"/>
                </a:lnTo>
                <a:lnTo>
                  <a:pt x="222630" y="22732"/>
                </a:lnTo>
                <a:lnTo>
                  <a:pt x="222630" y="28828"/>
                </a:lnTo>
                <a:lnTo>
                  <a:pt x="211220" y="28828"/>
                </a:lnTo>
                <a:lnTo>
                  <a:pt x="182879" y="45211"/>
                </a:lnTo>
                <a:lnTo>
                  <a:pt x="181482" y="46100"/>
                </a:lnTo>
                <a:lnTo>
                  <a:pt x="180975" y="47878"/>
                </a:lnTo>
                <a:lnTo>
                  <a:pt x="181863" y="49402"/>
                </a:lnTo>
                <a:lnTo>
                  <a:pt x="182625" y="50799"/>
                </a:lnTo>
                <a:lnTo>
                  <a:pt x="184530" y="51307"/>
                </a:lnTo>
                <a:lnTo>
                  <a:pt x="185927" y="50545"/>
                </a:lnTo>
                <a:lnTo>
                  <a:pt x="223459" y="28828"/>
                </a:lnTo>
                <a:lnTo>
                  <a:pt x="222630" y="28828"/>
                </a:lnTo>
                <a:lnTo>
                  <a:pt x="223526" y="28790"/>
                </a:lnTo>
                <a:lnTo>
                  <a:pt x="228726" y="25780"/>
                </a:lnTo>
                <a:lnTo>
                  <a:pt x="186181" y="761"/>
                </a:lnTo>
                <a:lnTo>
                  <a:pt x="184657" y="0"/>
                </a:lnTo>
                <a:close/>
              </a:path>
              <a:path w="229235" h="51434">
                <a:moveTo>
                  <a:pt x="216527" y="25761"/>
                </a:moveTo>
                <a:lnTo>
                  <a:pt x="211287" y="28790"/>
                </a:lnTo>
                <a:lnTo>
                  <a:pt x="222630" y="28828"/>
                </a:lnTo>
                <a:lnTo>
                  <a:pt x="222630" y="28447"/>
                </a:lnTo>
                <a:lnTo>
                  <a:pt x="221106" y="28447"/>
                </a:lnTo>
                <a:lnTo>
                  <a:pt x="216527" y="25761"/>
                </a:lnTo>
                <a:close/>
              </a:path>
              <a:path w="229235" h="51434">
                <a:moveTo>
                  <a:pt x="126" y="21970"/>
                </a:moveTo>
                <a:lnTo>
                  <a:pt x="0" y="28066"/>
                </a:lnTo>
                <a:lnTo>
                  <a:pt x="211287" y="28790"/>
                </a:lnTo>
                <a:lnTo>
                  <a:pt x="216527" y="25761"/>
                </a:lnTo>
                <a:lnTo>
                  <a:pt x="211299" y="22694"/>
                </a:lnTo>
                <a:lnTo>
                  <a:pt x="126" y="21970"/>
                </a:lnTo>
                <a:close/>
              </a:path>
              <a:path w="229235" h="51434">
                <a:moveTo>
                  <a:pt x="221106" y="23113"/>
                </a:moveTo>
                <a:lnTo>
                  <a:pt x="216527" y="25761"/>
                </a:lnTo>
                <a:lnTo>
                  <a:pt x="221106" y="28447"/>
                </a:lnTo>
                <a:lnTo>
                  <a:pt x="221106" y="23113"/>
                </a:lnTo>
                <a:close/>
              </a:path>
              <a:path w="229235" h="51434">
                <a:moveTo>
                  <a:pt x="222630" y="23113"/>
                </a:moveTo>
                <a:lnTo>
                  <a:pt x="221106" y="23113"/>
                </a:lnTo>
                <a:lnTo>
                  <a:pt x="221106" y="28447"/>
                </a:lnTo>
                <a:lnTo>
                  <a:pt x="222630" y="28447"/>
                </a:lnTo>
                <a:lnTo>
                  <a:pt x="222630" y="23113"/>
                </a:lnTo>
                <a:close/>
              </a:path>
              <a:path w="229235" h="51434">
                <a:moveTo>
                  <a:pt x="211299" y="22694"/>
                </a:moveTo>
                <a:lnTo>
                  <a:pt x="216527" y="25761"/>
                </a:lnTo>
                <a:lnTo>
                  <a:pt x="221106" y="23113"/>
                </a:lnTo>
                <a:lnTo>
                  <a:pt x="222630" y="23113"/>
                </a:lnTo>
                <a:lnTo>
                  <a:pt x="222630" y="22732"/>
                </a:lnTo>
                <a:lnTo>
                  <a:pt x="211299" y="2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85">
            <a:extLst>
              <a:ext uri="{FF2B5EF4-FFF2-40B4-BE49-F238E27FC236}">
                <a16:creationId xmlns:a16="http://schemas.microsoft.com/office/drawing/2014/main" id="{651F643C-3EC2-534F-BB4C-FEDFD53AAE65}"/>
              </a:ext>
            </a:extLst>
          </p:cNvPr>
          <p:cNvSpPr/>
          <p:nvPr/>
        </p:nvSpPr>
        <p:spPr>
          <a:xfrm>
            <a:off x="2972943" y="2947798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7" y="0"/>
                </a:moveTo>
                <a:lnTo>
                  <a:pt x="182752" y="508"/>
                </a:lnTo>
                <a:lnTo>
                  <a:pt x="181990" y="2032"/>
                </a:lnTo>
                <a:lnTo>
                  <a:pt x="181101" y="3429"/>
                </a:lnTo>
                <a:lnTo>
                  <a:pt x="181609" y="5334"/>
                </a:lnTo>
                <a:lnTo>
                  <a:pt x="183006" y="6223"/>
                </a:lnTo>
                <a:lnTo>
                  <a:pt x="211299" y="22821"/>
                </a:lnTo>
                <a:lnTo>
                  <a:pt x="222630" y="22860"/>
                </a:lnTo>
                <a:lnTo>
                  <a:pt x="222630" y="28956"/>
                </a:lnTo>
                <a:lnTo>
                  <a:pt x="211220" y="28956"/>
                </a:lnTo>
                <a:lnTo>
                  <a:pt x="182879" y="45339"/>
                </a:lnTo>
                <a:lnTo>
                  <a:pt x="181482" y="46228"/>
                </a:lnTo>
                <a:lnTo>
                  <a:pt x="180975" y="48006"/>
                </a:lnTo>
                <a:lnTo>
                  <a:pt x="181737" y="49530"/>
                </a:lnTo>
                <a:lnTo>
                  <a:pt x="182625" y="50927"/>
                </a:lnTo>
                <a:lnTo>
                  <a:pt x="184530" y="51435"/>
                </a:lnTo>
                <a:lnTo>
                  <a:pt x="185927" y="50673"/>
                </a:lnTo>
                <a:lnTo>
                  <a:pt x="223348" y="28956"/>
                </a:lnTo>
                <a:lnTo>
                  <a:pt x="222630" y="28956"/>
                </a:lnTo>
                <a:lnTo>
                  <a:pt x="223414" y="28917"/>
                </a:lnTo>
                <a:lnTo>
                  <a:pt x="228600" y="25908"/>
                </a:lnTo>
                <a:lnTo>
                  <a:pt x="184657" y="0"/>
                </a:lnTo>
                <a:close/>
              </a:path>
              <a:path w="228600" h="51434">
                <a:moveTo>
                  <a:pt x="216527" y="25888"/>
                </a:moveTo>
                <a:lnTo>
                  <a:pt x="211287" y="28917"/>
                </a:lnTo>
                <a:lnTo>
                  <a:pt x="222630" y="28956"/>
                </a:lnTo>
                <a:lnTo>
                  <a:pt x="222630" y="28575"/>
                </a:lnTo>
                <a:lnTo>
                  <a:pt x="221106" y="28575"/>
                </a:lnTo>
                <a:lnTo>
                  <a:pt x="216527" y="25888"/>
                </a:lnTo>
                <a:close/>
              </a:path>
              <a:path w="228600" h="51434">
                <a:moveTo>
                  <a:pt x="0" y="22098"/>
                </a:moveTo>
                <a:lnTo>
                  <a:pt x="0" y="28194"/>
                </a:lnTo>
                <a:lnTo>
                  <a:pt x="211287" y="28917"/>
                </a:lnTo>
                <a:lnTo>
                  <a:pt x="216527" y="25888"/>
                </a:lnTo>
                <a:lnTo>
                  <a:pt x="211299" y="22821"/>
                </a:lnTo>
                <a:lnTo>
                  <a:pt x="0" y="22098"/>
                </a:lnTo>
                <a:close/>
              </a:path>
              <a:path w="228600" h="51434">
                <a:moveTo>
                  <a:pt x="221106" y="23241"/>
                </a:moveTo>
                <a:lnTo>
                  <a:pt x="216527" y="25888"/>
                </a:lnTo>
                <a:lnTo>
                  <a:pt x="221106" y="28575"/>
                </a:lnTo>
                <a:lnTo>
                  <a:pt x="221106" y="23241"/>
                </a:lnTo>
                <a:close/>
              </a:path>
              <a:path w="228600" h="51434">
                <a:moveTo>
                  <a:pt x="222630" y="23241"/>
                </a:moveTo>
                <a:lnTo>
                  <a:pt x="221106" y="23241"/>
                </a:lnTo>
                <a:lnTo>
                  <a:pt x="221106" y="28575"/>
                </a:lnTo>
                <a:lnTo>
                  <a:pt x="222630" y="28575"/>
                </a:lnTo>
                <a:lnTo>
                  <a:pt x="222630" y="23241"/>
                </a:lnTo>
                <a:close/>
              </a:path>
              <a:path w="228600" h="51434">
                <a:moveTo>
                  <a:pt x="211299" y="22821"/>
                </a:moveTo>
                <a:lnTo>
                  <a:pt x="216527" y="25888"/>
                </a:lnTo>
                <a:lnTo>
                  <a:pt x="221106" y="23241"/>
                </a:lnTo>
                <a:lnTo>
                  <a:pt x="222630" y="23241"/>
                </a:lnTo>
                <a:lnTo>
                  <a:pt x="222630" y="22860"/>
                </a:lnTo>
                <a:lnTo>
                  <a:pt x="211299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86">
            <a:extLst>
              <a:ext uri="{FF2B5EF4-FFF2-40B4-BE49-F238E27FC236}">
                <a16:creationId xmlns:a16="http://schemas.microsoft.com/office/drawing/2014/main" id="{8534F907-F902-F54E-967C-8E98CE089C13}"/>
              </a:ext>
            </a:extLst>
          </p:cNvPr>
          <p:cNvSpPr/>
          <p:nvPr/>
        </p:nvSpPr>
        <p:spPr>
          <a:xfrm>
            <a:off x="3426713" y="2947036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8" y="0"/>
                </a:moveTo>
                <a:lnTo>
                  <a:pt x="182753" y="507"/>
                </a:lnTo>
                <a:lnTo>
                  <a:pt x="181863" y="1904"/>
                </a:lnTo>
                <a:lnTo>
                  <a:pt x="180975" y="3428"/>
                </a:lnTo>
                <a:lnTo>
                  <a:pt x="181483" y="5333"/>
                </a:lnTo>
                <a:lnTo>
                  <a:pt x="183007" y="6095"/>
                </a:lnTo>
                <a:lnTo>
                  <a:pt x="211422" y="22822"/>
                </a:lnTo>
                <a:lnTo>
                  <a:pt x="222504" y="22859"/>
                </a:lnTo>
                <a:lnTo>
                  <a:pt x="222504" y="28955"/>
                </a:lnTo>
                <a:lnTo>
                  <a:pt x="211126" y="28955"/>
                </a:lnTo>
                <a:lnTo>
                  <a:pt x="182880" y="45338"/>
                </a:lnTo>
                <a:lnTo>
                  <a:pt x="181356" y="46100"/>
                </a:lnTo>
                <a:lnTo>
                  <a:pt x="180848" y="48005"/>
                </a:lnTo>
                <a:lnTo>
                  <a:pt x="181737" y="49529"/>
                </a:lnTo>
                <a:lnTo>
                  <a:pt x="182499" y="50926"/>
                </a:lnTo>
                <a:lnTo>
                  <a:pt x="184404" y="51434"/>
                </a:lnTo>
                <a:lnTo>
                  <a:pt x="223322" y="28955"/>
                </a:lnTo>
                <a:lnTo>
                  <a:pt x="222504" y="28955"/>
                </a:lnTo>
                <a:lnTo>
                  <a:pt x="223389" y="28917"/>
                </a:lnTo>
                <a:lnTo>
                  <a:pt x="228600" y="25907"/>
                </a:lnTo>
                <a:lnTo>
                  <a:pt x="186055" y="888"/>
                </a:lnTo>
                <a:lnTo>
                  <a:pt x="184658" y="0"/>
                </a:lnTo>
                <a:close/>
              </a:path>
              <a:path w="228600" h="51434">
                <a:moveTo>
                  <a:pt x="216524" y="25825"/>
                </a:moveTo>
                <a:lnTo>
                  <a:pt x="211193" y="28917"/>
                </a:lnTo>
                <a:lnTo>
                  <a:pt x="222504" y="28955"/>
                </a:lnTo>
                <a:lnTo>
                  <a:pt x="222504" y="28447"/>
                </a:lnTo>
                <a:lnTo>
                  <a:pt x="220980" y="28447"/>
                </a:lnTo>
                <a:lnTo>
                  <a:pt x="216524" y="25825"/>
                </a:lnTo>
                <a:close/>
              </a:path>
              <a:path w="228600" h="51434">
                <a:moveTo>
                  <a:pt x="0" y="22097"/>
                </a:moveTo>
                <a:lnTo>
                  <a:pt x="0" y="28193"/>
                </a:lnTo>
                <a:lnTo>
                  <a:pt x="211193" y="28917"/>
                </a:lnTo>
                <a:lnTo>
                  <a:pt x="216524" y="25825"/>
                </a:lnTo>
                <a:lnTo>
                  <a:pt x="211422" y="22822"/>
                </a:lnTo>
                <a:lnTo>
                  <a:pt x="0" y="22097"/>
                </a:lnTo>
                <a:close/>
              </a:path>
              <a:path w="228600" h="51434">
                <a:moveTo>
                  <a:pt x="220980" y="23240"/>
                </a:moveTo>
                <a:lnTo>
                  <a:pt x="216524" y="25825"/>
                </a:lnTo>
                <a:lnTo>
                  <a:pt x="220980" y="28447"/>
                </a:lnTo>
                <a:lnTo>
                  <a:pt x="220980" y="23240"/>
                </a:lnTo>
                <a:close/>
              </a:path>
              <a:path w="228600" h="51434">
                <a:moveTo>
                  <a:pt x="222504" y="23240"/>
                </a:moveTo>
                <a:lnTo>
                  <a:pt x="220980" y="23240"/>
                </a:lnTo>
                <a:lnTo>
                  <a:pt x="220980" y="28447"/>
                </a:lnTo>
                <a:lnTo>
                  <a:pt x="222504" y="28447"/>
                </a:lnTo>
                <a:lnTo>
                  <a:pt x="222504" y="23240"/>
                </a:lnTo>
                <a:close/>
              </a:path>
              <a:path w="228600" h="51434">
                <a:moveTo>
                  <a:pt x="211422" y="22822"/>
                </a:moveTo>
                <a:lnTo>
                  <a:pt x="216524" y="25825"/>
                </a:lnTo>
                <a:lnTo>
                  <a:pt x="220980" y="23240"/>
                </a:lnTo>
                <a:lnTo>
                  <a:pt x="222504" y="23240"/>
                </a:lnTo>
                <a:lnTo>
                  <a:pt x="222504" y="22859"/>
                </a:lnTo>
                <a:lnTo>
                  <a:pt x="211422" y="2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87">
            <a:extLst>
              <a:ext uri="{FF2B5EF4-FFF2-40B4-BE49-F238E27FC236}">
                <a16:creationId xmlns:a16="http://schemas.microsoft.com/office/drawing/2014/main" id="{5B1AC663-F453-C541-847A-B69A824E25B7}"/>
              </a:ext>
            </a:extLst>
          </p:cNvPr>
          <p:cNvSpPr/>
          <p:nvPr/>
        </p:nvSpPr>
        <p:spPr>
          <a:xfrm>
            <a:off x="3854831" y="2948813"/>
            <a:ext cx="228600" cy="51435"/>
          </a:xfrm>
          <a:custGeom>
            <a:avLst/>
            <a:gdLst/>
            <a:ahLst/>
            <a:cxnLst/>
            <a:rect l="l" t="t" r="r" b="b"/>
            <a:pathLst>
              <a:path w="228600" h="51434">
                <a:moveTo>
                  <a:pt x="184657" y="0"/>
                </a:moveTo>
                <a:lnTo>
                  <a:pt x="182752" y="507"/>
                </a:lnTo>
                <a:lnTo>
                  <a:pt x="181863" y="1904"/>
                </a:lnTo>
                <a:lnTo>
                  <a:pt x="181101" y="3301"/>
                </a:lnTo>
                <a:lnTo>
                  <a:pt x="181482" y="5206"/>
                </a:lnTo>
                <a:lnTo>
                  <a:pt x="211201" y="22693"/>
                </a:lnTo>
                <a:lnTo>
                  <a:pt x="222630" y="22732"/>
                </a:lnTo>
                <a:lnTo>
                  <a:pt x="222503" y="28828"/>
                </a:lnTo>
                <a:lnTo>
                  <a:pt x="211128" y="28828"/>
                </a:lnTo>
                <a:lnTo>
                  <a:pt x="181355" y="46100"/>
                </a:lnTo>
                <a:lnTo>
                  <a:pt x="180848" y="48005"/>
                </a:lnTo>
                <a:lnTo>
                  <a:pt x="181737" y="49402"/>
                </a:lnTo>
                <a:lnTo>
                  <a:pt x="182625" y="50926"/>
                </a:lnTo>
                <a:lnTo>
                  <a:pt x="184403" y="51434"/>
                </a:lnTo>
                <a:lnTo>
                  <a:pt x="223348" y="28828"/>
                </a:lnTo>
                <a:lnTo>
                  <a:pt x="222503" y="28828"/>
                </a:lnTo>
                <a:lnTo>
                  <a:pt x="223415" y="28790"/>
                </a:lnTo>
                <a:lnTo>
                  <a:pt x="228600" y="25780"/>
                </a:lnTo>
                <a:lnTo>
                  <a:pt x="186054" y="761"/>
                </a:lnTo>
                <a:lnTo>
                  <a:pt x="184657" y="0"/>
                </a:lnTo>
                <a:close/>
              </a:path>
              <a:path w="228600" h="51434">
                <a:moveTo>
                  <a:pt x="216415" y="25762"/>
                </a:moveTo>
                <a:lnTo>
                  <a:pt x="211195" y="28790"/>
                </a:lnTo>
                <a:lnTo>
                  <a:pt x="222503" y="28828"/>
                </a:lnTo>
                <a:lnTo>
                  <a:pt x="222511" y="28447"/>
                </a:lnTo>
                <a:lnTo>
                  <a:pt x="220979" y="28447"/>
                </a:lnTo>
                <a:lnTo>
                  <a:pt x="216415" y="25762"/>
                </a:lnTo>
                <a:close/>
              </a:path>
              <a:path w="228600" h="51434">
                <a:moveTo>
                  <a:pt x="0" y="21970"/>
                </a:moveTo>
                <a:lnTo>
                  <a:pt x="0" y="28066"/>
                </a:lnTo>
                <a:lnTo>
                  <a:pt x="211195" y="28790"/>
                </a:lnTo>
                <a:lnTo>
                  <a:pt x="216415" y="25762"/>
                </a:lnTo>
                <a:lnTo>
                  <a:pt x="211201" y="22693"/>
                </a:lnTo>
                <a:lnTo>
                  <a:pt x="0" y="21970"/>
                </a:lnTo>
                <a:close/>
              </a:path>
              <a:path w="228600" h="51434">
                <a:moveTo>
                  <a:pt x="220979" y="23113"/>
                </a:moveTo>
                <a:lnTo>
                  <a:pt x="216415" y="25762"/>
                </a:lnTo>
                <a:lnTo>
                  <a:pt x="220979" y="28447"/>
                </a:lnTo>
                <a:lnTo>
                  <a:pt x="220979" y="23113"/>
                </a:lnTo>
                <a:close/>
              </a:path>
              <a:path w="228600" h="51434">
                <a:moveTo>
                  <a:pt x="222623" y="23113"/>
                </a:moveTo>
                <a:lnTo>
                  <a:pt x="220979" y="23113"/>
                </a:lnTo>
                <a:lnTo>
                  <a:pt x="220979" y="28447"/>
                </a:lnTo>
                <a:lnTo>
                  <a:pt x="222511" y="28447"/>
                </a:lnTo>
                <a:lnTo>
                  <a:pt x="222623" y="23113"/>
                </a:lnTo>
                <a:close/>
              </a:path>
              <a:path w="228600" h="51434">
                <a:moveTo>
                  <a:pt x="211201" y="22693"/>
                </a:moveTo>
                <a:lnTo>
                  <a:pt x="216415" y="25762"/>
                </a:lnTo>
                <a:lnTo>
                  <a:pt x="220979" y="23113"/>
                </a:lnTo>
                <a:lnTo>
                  <a:pt x="222623" y="23113"/>
                </a:lnTo>
                <a:lnTo>
                  <a:pt x="222630" y="22732"/>
                </a:lnTo>
                <a:lnTo>
                  <a:pt x="211201" y="22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88">
            <a:extLst>
              <a:ext uri="{FF2B5EF4-FFF2-40B4-BE49-F238E27FC236}">
                <a16:creationId xmlns:a16="http://schemas.microsoft.com/office/drawing/2014/main" id="{EFE89956-9054-7243-BD5C-C21975302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01383"/>
              </p:ext>
            </p:extLst>
          </p:nvPr>
        </p:nvGraphicFramePr>
        <p:xfrm>
          <a:off x="73660" y="757683"/>
          <a:ext cx="2057400" cy="2509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O(log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O(1),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post-find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O(n)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object 89">
            <a:extLst>
              <a:ext uri="{FF2B5EF4-FFF2-40B4-BE49-F238E27FC236}">
                <a16:creationId xmlns:a16="http://schemas.microsoft.com/office/drawing/2014/main" id="{BD63269E-30A9-194C-A67A-52EBFB15CA89}"/>
              </a:ext>
            </a:extLst>
          </p:cNvPr>
          <p:cNvSpPr/>
          <p:nvPr/>
        </p:nvSpPr>
        <p:spPr>
          <a:xfrm>
            <a:off x="127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1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4C777F3-7A20-5E42-B376-572D30453764}"/>
              </a:ext>
            </a:extLst>
          </p:cNvPr>
          <p:cNvSpPr/>
          <p:nvPr/>
        </p:nvSpPr>
        <p:spPr>
          <a:xfrm>
            <a:off x="0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86C1A8-A8D9-E64F-B07E-547573A25EA0}"/>
              </a:ext>
            </a:extLst>
          </p:cNvPr>
          <p:cNvSpPr/>
          <p:nvPr/>
        </p:nvSpPr>
        <p:spPr>
          <a:xfrm>
            <a:off x="0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30431C0-FAAE-ED45-882A-D2CA6723E739}"/>
              </a:ext>
            </a:extLst>
          </p:cNvPr>
          <p:cNvSpPr txBox="1"/>
          <p:nvPr/>
        </p:nvSpPr>
        <p:spPr>
          <a:xfrm>
            <a:off x="12827" y="14097"/>
            <a:ext cx="4546600" cy="40844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341630" algn="ctr">
              <a:lnSpc>
                <a:spcPct val="100000"/>
              </a:lnSpc>
              <a:spcBef>
                <a:spcPts val="1025"/>
              </a:spcBef>
            </a:pPr>
            <a:r>
              <a:rPr lang="en-US" sz="1800" b="1" spc="-5" dirty="0">
                <a:solidFill>
                  <a:srgbClr val="004F89"/>
                </a:solidFill>
                <a:latin typeface="Arial"/>
                <a:cs typeface="Arial"/>
              </a:rPr>
              <a:t>When Set Abstraction is Useful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B56A856-E855-BA48-8976-BD143140BF5A}"/>
              </a:ext>
            </a:extLst>
          </p:cNvPr>
          <p:cNvSpPr txBox="1"/>
          <p:nvPr/>
        </p:nvSpPr>
        <p:spPr>
          <a:xfrm>
            <a:off x="177672" y="653922"/>
            <a:ext cx="364362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105"/>
              </a:spcBef>
              <a:buChar char="•"/>
              <a:tabLst>
                <a:tab pos="170815" algn="l"/>
              </a:tabLst>
            </a:pP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strings, find </a:t>
            </a:r>
            <a:r>
              <a:rPr sz="1600" spc="-5" dirty="0">
                <a:latin typeface="Arial"/>
                <a:cs typeface="Arial"/>
              </a:rPr>
              <a:t>all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duplicates.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00744DD-D209-D64E-A8FB-78B06FE1D123}"/>
              </a:ext>
            </a:extLst>
          </p:cNvPr>
          <p:cNvSpPr/>
          <p:nvPr/>
        </p:nvSpPr>
        <p:spPr>
          <a:xfrm>
            <a:off x="635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83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9">
            <a:extLst>
              <a:ext uri="{FF2B5EF4-FFF2-40B4-BE49-F238E27FC236}">
                <a16:creationId xmlns:a16="http://schemas.microsoft.com/office/drawing/2014/main" id="{C6BA617B-D7D3-1E49-AD8D-E491DEDFEF64}"/>
              </a:ext>
            </a:extLst>
          </p:cNvPr>
          <p:cNvSpPr/>
          <p:nvPr/>
        </p:nvSpPr>
        <p:spPr>
          <a:xfrm>
            <a:off x="-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B1629BC5-19A9-B548-B603-E8BADD8546A1}"/>
              </a:ext>
            </a:extLst>
          </p:cNvPr>
          <p:cNvSpPr/>
          <p:nvPr/>
        </p:nvSpPr>
        <p:spPr>
          <a:xfrm>
            <a:off x="-635" y="0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E6AD47F-ED99-C248-9F62-0753D3928975}"/>
              </a:ext>
            </a:extLst>
          </p:cNvPr>
          <p:cNvSpPr txBox="1"/>
          <p:nvPr/>
        </p:nvSpPr>
        <p:spPr>
          <a:xfrm>
            <a:off x="12192" y="13666"/>
            <a:ext cx="4546600" cy="40844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341630" algn="ctr">
              <a:lnSpc>
                <a:spcPct val="100000"/>
              </a:lnSpc>
              <a:spcBef>
                <a:spcPts val="1025"/>
              </a:spcBef>
            </a:pPr>
            <a:r>
              <a:rPr lang="en-US" sz="1800" b="1" spc="-5" dirty="0">
                <a:solidFill>
                  <a:srgbClr val="004F89"/>
                </a:solidFill>
                <a:latin typeface="Arial"/>
                <a:cs typeface="Arial"/>
              </a:rPr>
              <a:t>When Set Abstraction is Useful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F7B00378-4E5B-9A48-A5AE-D6FB58C6FA4C}"/>
              </a:ext>
            </a:extLst>
          </p:cNvPr>
          <p:cNvSpPr txBox="1"/>
          <p:nvPr/>
        </p:nvSpPr>
        <p:spPr>
          <a:xfrm>
            <a:off x="177037" y="605994"/>
            <a:ext cx="3881754" cy="85534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80"/>
              </a:spcBef>
              <a:buChar char="•"/>
              <a:tabLst>
                <a:tab pos="170815" algn="l"/>
              </a:tabLst>
            </a:pP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strings, find </a:t>
            </a:r>
            <a:r>
              <a:rPr sz="1600" spc="-5" dirty="0">
                <a:latin typeface="Arial"/>
                <a:cs typeface="Arial"/>
              </a:rPr>
              <a:t>all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duplicates.</a:t>
            </a:r>
            <a:endParaRPr sz="16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85"/>
              </a:spcBef>
              <a:buChar char="•"/>
              <a:tabLst>
                <a:tab pos="170815" algn="l"/>
              </a:tabLst>
            </a:pPr>
            <a:r>
              <a:rPr sz="1600" dirty="0">
                <a:latin typeface="Arial"/>
                <a:cs typeface="Arial"/>
              </a:rPr>
              <a:t>Using set abstraction </a:t>
            </a:r>
            <a:r>
              <a:rPr sz="1600" spc="5" dirty="0">
                <a:latin typeface="Arial"/>
                <a:cs typeface="Arial"/>
              </a:rPr>
              <a:t>makes </a:t>
            </a:r>
            <a:r>
              <a:rPr sz="1600" dirty="0">
                <a:latin typeface="Arial"/>
                <a:cs typeface="Arial"/>
              </a:rPr>
              <a:t>solution</a:t>
            </a:r>
            <a:r>
              <a:rPr sz="1600" spc="-2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running </a:t>
            </a:r>
            <a:r>
              <a:rPr sz="1600" spc="10" dirty="0">
                <a:latin typeface="Arial"/>
                <a:cs typeface="Arial"/>
              </a:rPr>
              <a:t>time </a:t>
            </a:r>
            <a:r>
              <a:rPr sz="1600" spc="-5" dirty="0">
                <a:latin typeface="Arial"/>
                <a:cs typeface="Arial"/>
              </a:rPr>
              <a:t>analysis </a:t>
            </a:r>
            <a:r>
              <a:rPr sz="1600" spc="10" dirty="0">
                <a:latin typeface="Arial"/>
                <a:cs typeface="Arial"/>
              </a:rPr>
              <a:t>much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easier!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85F6E166-23CF-4449-9B21-6D1392DB845E}"/>
              </a:ext>
            </a:extLst>
          </p:cNvPr>
          <p:cNvSpPr txBox="1"/>
          <p:nvPr/>
        </p:nvSpPr>
        <p:spPr>
          <a:xfrm>
            <a:off x="177037" y="1718894"/>
            <a:ext cx="3672204" cy="1458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48715">
              <a:lnSpc>
                <a:spcPct val="12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Stringset entire_set,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duplicates;  </a:t>
            </a:r>
            <a:r>
              <a:rPr sz="1000" dirty="0">
                <a:latin typeface="Courier New"/>
                <a:cs typeface="Courier New"/>
              </a:rPr>
              <a:t>string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ourier New"/>
                <a:cs typeface="Courier New"/>
              </a:rPr>
              <a:t>while (cin &gt;&gt; s)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245"/>
              </a:spcBef>
            </a:pPr>
            <a:r>
              <a:rPr sz="1000" dirty="0">
                <a:latin typeface="Courier New"/>
                <a:cs typeface="Courier New"/>
              </a:rPr>
              <a:t>if </a:t>
            </a:r>
            <a:r>
              <a:rPr sz="1000" spc="-5" dirty="0">
                <a:latin typeface="Courier New"/>
                <a:cs typeface="Courier New"/>
              </a:rPr>
              <a:t>(entire_set.find(s) </a:t>
            </a:r>
            <a:r>
              <a:rPr sz="1000" dirty="0">
                <a:latin typeface="Courier New"/>
                <a:cs typeface="Courier New"/>
              </a:rPr>
              <a:t>&amp;&amp;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!duplicates.find(s))</a:t>
            </a:r>
            <a:endParaRPr sz="1000">
              <a:latin typeface="Courier New"/>
              <a:cs typeface="Courier New"/>
            </a:endParaRPr>
          </a:p>
          <a:p>
            <a:pPr marL="152400" marR="1682114" indent="228600">
              <a:lnSpc>
                <a:spcPct val="120000"/>
              </a:lnSpc>
            </a:pPr>
            <a:r>
              <a:rPr sz="1000" spc="-5" dirty="0">
                <a:latin typeface="Courier New"/>
                <a:cs typeface="Courier New"/>
              </a:rPr>
              <a:t>duplicates.insert(s);  </a:t>
            </a:r>
            <a:r>
              <a:rPr sz="1000" dirty="0">
                <a:latin typeface="Courier New"/>
                <a:cs typeface="Courier New"/>
              </a:rPr>
              <a:t>entire_set.insert(s);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ourier New"/>
                <a:cs typeface="Courier New"/>
              </a:rPr>
              <a:t>duplicates.print_contents();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6CA2D5D7-04A0-D440-AC12-976CC79A3E1F}"/>
              </a:ext>
            </a:extLst>
          </p:cNvPr>
          <p:cNvSpPr/>
          <p:nvPr/>
        </p:nvSpPr>
        <p:spPr>
          <a:xfrm>
            <a:off x="0" y="1474"/>
            <a:ext cx="4570730" cy="3427729"/>
          </a:xfrm>
          <a:custGeom>
            <a:avLst/>
            <a:gdLst/>
            <a:ahLst/>
            <a:cxnLst/>
            <a:rect l="l" t="t" r="r" b="b"/>
            <a:pathLst>
              <a:path w="4570730" h="3427729">
                <a:moveTo>
                  <a:pt x="0" y="3427222"/>
                </a:moveTo>
                <a:lnTo>
                  <a:pt x="4570730" y="3427222"/>
                </a:lnTo>
                <a:lnTo>
                  <a:pt x="4570730" y="0"/>
                </a:lnTo>
                <a:lnTo>
                  <a:pt x="0" y="0"/>
                </a:lnTo>
                <a:lnTo>
                  <a:pt x="0" y="34272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71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AE20005-3A96-0F4E-B1F3-B64263C96A3F}"/>
              </a:ext>
            </a:extLst>
          </p:cNvPr>
          <p:cNvSpPr/>
          <p:nvPr/>
        </p:nvSpPr>
        <p:spPr>
          <a:xfrm>
            <a:off x="635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93FFBDA-0DB3-BD42-ADAE-7D9CEC62B794}"/>
              </a:ext>
            </a:extLst>
          </p:cNvPr>
          <p:cNvSpPr/>
          <p:nvPr/>
        </p:nvSpPr>
        <p:spPr>
          <a:xfrm>
            <a:off x="635" y="1524"/>
            <a:ext cx="4572000" cy="571500"/>
          </a:xfrm>
          <a:custGeom>
            <a:avLst/>
            <a:gdLst/>
            <a:ahLst/>
            <a:cxnLst/>
            <a:rect l="l" t="t" r="r" b="b"/>
            <a:pathLst>
              <a:path w="4572000" h="571500">
                <a:moveTo>
                  <a:pt x="0" y="571500"/>
                </a:moveTo>
                <a:lnTo>
                  <a:pt x="4572000" y="571500"/>
                </a:lnTo>
                <a:lnTo>
                  <a:pt x="4572000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5492F4D-006E-7D4F-9B18-F38300B367D3}"/>
              </a:ext>
            </a:extLst>
          </p:cNvPr>
          <p:cNvSpPr txBox="1"/>
          <p:nvPr/>
        </p:nvSpPr>
        <p:spPr>
          <a:xfrm>
            <a:off x="13462" y="14097"/>
            <a:ext cx="4546600" cy="40844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30175" rIns="0" bIns="0" rtlCol="0">
            <a:spAutoFit/>
          </a:bodyPr>
          <a:lstStyle/>
          <a:p>
            <a:pPr marL="341630" algn="ctr">
              <a:lnSpc>
                <a:spcPct val="100000"/>
              </a:lnSpc>
              <a:spcBef>
                <a:spcPts val="1025"/>
              </a:spcBef>
            </a:pPr>
            <a:r>
              <a:rPr lang="en-US" sz="1800" b="1" spc="-5" dirty="0">
                <a:solidFill>
                  <a:srgbClr val="004F89"/>
                </a:solidFill>
                <a:latin typeface="Arial"/>
                <a:cs typeface="Arial"/>
              </a:rPr>
              <a:t>When Set Abstraction is Useful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F499352-10DF-414D-B90F-DAFA43FF5D47}"/>
              </a:ext>
            </a:extLst>
          </p:cNvPr>
          <p:cNvSpPr txBox="1"/>
          <p:nvPr/>
        </p:nvSpPr>
        <p:spPr>
          <a:xfrm>
            <a:off x="178307" y="606374"/>
            <a:ext cx="4293870" cy="854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70180" indent="-170180">
              <a:lnSpc>
                <a:spcPct val="100000"/>
              </a:lnSpc>
              <a:spcBef>
                <a:spcPts val="480"/>
              </a:spcBef>
              <a:buChar char="•"/>
              <a:tabLst>
                <a:tab pos="170815" algn="l"/>
              </a:tabLst>
            </a:pPr>
            <a:r>
              <a:rPr sz="1600" spc="-5" dirty="0">
                <a:latin typeface="Arial"/>
                <a:cs typeface="Arial"/>
              </a:rPr>
              <a:t>Given </a:t>
            </a:r>
            <a:r>
              <a:rPr sz="1600" spc="5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strings, find </a:t>
            </a:r>
            <a:r>
              <a:rPr sz="1600" spc="-5" dirty="0">
                <a:latin typeface="Arial"/>
                <a:cs typeface="Arial"/>
              </a:rPr>
              <a:t>all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duplicates.</a:t>
            </a:r>
            <a:endParaRPr sz="1600">
              <a:latin typeface="Arial"/>
              <a:cs typeface="Arial"/>
            </a:endParaRPr>
          </a:p>
          <a:p>
            <a:pPr marL="170180" indent="-170180">
              <a:lnSpc>
                <a:spcPct val="100000"/>
              </a:lnSpc>
              <a:spcBef>
                <a:spcPts val="385"/>
              </a:spcBef>
              <a:buChar char="•"/>
              <a:tabLst>
                <a:tab pos="170815" algn="l"/>
              </a:tabLst>
            </a:pPr>
            <a:r>
              <a:rPr sz="1600" dirty="0">
                <a:latin typeface="Arial"/>
                <a:cs typeface="Arial"/>
              </a:rPr>
              <a:t>The code </a:t>
            </a:r>
            <a:r>
              <a:rPr sz="1600" spc="-5" dirty="0">
                <a:latin typeface="Arial"/>
                <a:cs typeface="Arial"/>
              </a:rPr>
              <a:t>below </a:t>
            </a:r>
            <a:r>
              <a:rPr sz="1600" spc="5" dirty="0">
                <a:latin typeface="Arial"/>
                <a:cs typeface="Arial"/>
              </a:rPr>
              <a:t>makes </a:t>
            </a:r>
            <a:r>
              <a:rPr sz="1600" dirty="0">
                <a:latin typeface="Arial"/>
                <a:cs typeface="Arial"/>
              </a:rPr>
              <a:t>N…2N = </a:t>
            </a:r>
            <a:r>
              <a:rPr sz="1600" spc="-5" dirty="0">
                <a:latin typeface="Arial"/>
                <a:cs typeface="Arial"/>
              </a:rPr>
              <a:t>O(N) </a:t>
            </a:r>
            <a:r>
              <a:rPr sz="1600" dirty="0">
                <a:latin typeface="Arial"/>
                <a:cs typeface="Arial"/>
              </a:rPr>
              <a:t>calls</a:t>
            </a:r>
            <a:r>
              <a:rPr sz="1600" spc="-2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  <a:p>
            <a:pPr marL="170180">
              <a:lnSpc>
                <a:spcPct val="100000"/>
              </a:lnSpc>
            </a:pPr>
            <a:r>
              <a:rPr sz="1600" i="1" dirty="0">
                <a:latin typeface="Arial"/>
                <a:cs typeface="Arial"/>
              </a:rPr>
              <a:t>find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dirty="0">
                <a:latin typeface="Arial"/>
                <a:cs typeface="Arial"/>
              </a:rPr>
              <a:t>N…2N = </a:t>
            </a:r>
            <a:r>
              <a:rPr sz="1600" spc="-5" dirty="0">
                <a:latin typeface="Arial"/>
                <a:cs typeface="Arial"/>
              </a:rPr>
              <a:t>O(N) </a:t>
            </a:r>
            <a:r>
              <a:rPr sz="1600" dirty="0">
                <a:latin typeface="Arial"/>
                <a:cs typeface="Arial"/>
              </a:rPr>
              <a:t>calls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insert</a:t>
            </a:r>
            <a:r>
              <a:rPr sz="160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36268E0-4778-4146-9C89-43FFF798F34C}"/>
              </a:ext>
            </a:extLst>
          </p:cNvPr>
          <p:cNvSpPr txBox="1"/>
          <p:nvPr/>
        </p:nvSpPr>
        <p:spPr>
          <a:xfrm>
            <a:off x="178307" y="1719147"/>
            <a:ext cx="3672204" cy="1458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48715">
              <a:lnSpc>
                <a:spcPct val="12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Stringset entire_set,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duplicates;  </a:t>
            </a:r>
            <a:r>
              <a:rPr sz="1000" dirty="0">
                <a:latin typeface="Courier New"/>
                <a:cs typeface="Courier New"/>
              </a:rPr>
              <a:t>string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ourier New"/>
                <a:cs typeface="Courier New"/>
              </a:rPr>
              <a:t>while (cin &gt;&gt; s)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ourier New"/>
                <a:cs typeface="Courier New"/>
              </a:rPr>
              <a:t>if (entire_set.find(s) &amp;&amp;</a:t>
            </a:r>
            <a:r>
              <a:rPr sz="1000" spc="-114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!duplicates.find(s))</a:t>
            </a:r>
            <a:endParaRPr sz="10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45"/>
              </a:spcBef>
            </a:pPr>
            <a:r>
              <a:rPr sz="1000" spc="-5" dirty="0">
                <a:latin typeface="Courier New"/>
                <a:cs typeface="Courier New"/>
              </a:rPr>
              <a:t>duplicates.insert(s);</a:t>
            </a:r>
            <a:endParaRPr sz="10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ourier New"/>
                <a:cs typeface="Courier New"/>
              </a:rPr>
              <a:t>entire_set.insert(s);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dirty="0">
                <a:latin typeface="Courier New"/>
                <a:cs typeface="Courier New"/>
              </a:rPr>
              <a:t>duplicates.print_contents();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59FE7EA-91F2-244B-B815-60FD4E810A20}"/>
              </a:ext>
            </a:extLst>
          </p:cNvPr>
          <p:cNvSpPr/>
          <p:nvPr/>
        </p:nvSpPr>
        <p:spPr>
          <a:xfrm>
            <a:off x="1270" y="1905"/>
            <a:ext cx="4570730" cy="3427095"/>
          </a:xfrm>
          <a:custGeom>
            <a:avLst/>
            <a:gdLst/>
            <a:ahLst/>
            <a:cxnLst/>
            <a:rect l="l" t="t" r="r" b="b"/>
            <a:pathLst>
              <a:path w="4570730" h="3427095">
                <a:moveTo>
                  <a:pt x="0" y="3426841"/>
                </a:moveTo>
                <a:lnTo>
                  <a:pt x="4570730" y="3426841"/>
                </a:lnTo>
                <a:lnTo>
                  <a:pt x="4570730" y="0"/>
                </a:lnTo>
                <a:lnTo>
                  <a:pt x="0" y="0"/>
                </a:lnTo>
                <a:lnTo>
                  <a:pt x="0" y="342684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0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1772</Words>
  <Application>Microsoft Macintosh PowerPoint</Application>
  <PresentationFormat>Custom</PresentationFormat>
  <Paragraphs>641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2019-09-29T21:12:38Z</dcterms:created>
  <dcterms:modified xsi:type="dcterms:W3CDTF">2019-10-01T00:24:18Z</dcterms:modified>
</cp:coreProperties>
</file>