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678" r:id="rId3"/>
    <p:sldId id="679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677" r:id="rId3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2" autoAdjust="0"/>
    <p:restoredTop sz="87694" autoAdjust="0"/>
  </p:normalViewPr>
  <p:slideViewPr>
    <p:cSldViewPr>
      <p:cViewPr varScale="1">
        <p:scale>
          <a:sx n="86" d="100"/>
          <a:sy n="86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B4837D-D532-4E1A-9DB1-D690BBB13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AD72B5-785C-4317-A1E3-BA75C66912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DDD4F0-5B4F-4D4D-BC7E-CD3E659AF6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5807E7-433C-4817-9AF3-E179674E23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AB5933C-FA31-4A6B-AC3D-5D5C5ED5C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BC6046-8AC8-4979-AFAC-25C05EDE8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ECB455-ABF9-45DB-9F3C-17B2397DC6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2D6C98-F198-433A-9D9A-775372CA6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00310BC-61B9-4B7B-AEA6-6ED9C72618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863A96D-71F8-480E-88D0-E18BAE550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0E31932-C66A-4176-980D-F3CA4C2EF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4E00595-87AB-4AF2-86D9-EF99B75BE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188EA6-AE68-4209-A78C-40510A168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6540E-5D8E-4F75-A910-56FE1EE0984D}" type="slidenum">
              <a:rPr lang="en-AU" altLang="en-US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AU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4BCE8-53BB-4523-B3BC-26FCB20BA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D71F984-FD1D-453B-8189-8B3F6949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19785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21691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7935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60121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8664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353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3909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06282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3121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19426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75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26687-88B1-4FD2-B276-83A2C40F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" cy="914400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27" name="Picture 3" descr="Picture1">
            <a:extLst>
              <a:ext uri="{FF2B5EF4-FFF2-40B4-BE49-F238E27FC236}">
                <a16:creationId xmlns:a16="http://schemas.microsoft.com/office/drawing/2014/main" id="{47CAFBA6-0443-4280-AB66-87EB178A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9D0631FC-5979-49A4-A31E-8810256A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" cy="327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0066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E6FEFDCB-6431-450C-97AA-909B808A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0C33F15-44AC-41D7-BFB6-69F389371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1" name="AutoShape 9">
            <a:extLst>
              <a:ext uri="{FF2B5EF4-FFF2-40B4-BE49-F238E27FC236}">
                <a16:creationId xmlns:a16="http://schemas.microsoft.com/office/drawing/2014/main" id="{263EB19E-C670-45C4-8C64-604B464126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990600"/>
            <a:ext cx="822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>
            <a:extLst>
              <a:ext uri="{FF2B5EF4-FFF2-40B4-BE49-F238E27FC236}">
                <a16:creationId xmlns:a16="http://schemas.microsoft.com/office/drawing/2014/main" id="{5E62514E-3C2E-4729-8B42-6D5BEA06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64008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EA2B5AF-7668-4F65-9C3C-46D24318F430}" type="slidenum">
              <a:rPr lang="en-US" altLang="en-US" sz="20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2BD78-687B-4CE9-B095-71DD222AE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5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>
    <p:wipe/>
  </p:transition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5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C89285-0C26-410C-9AEF-B9F4264584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Lab 4</a:t>
            </a:r>
            <a:endParaRPr lang="en-US" altLang="en-US" dirty="0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7724D25F-C4BE-4094-ABAF-1DE483B017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9700" y="4038600"/>
            <a:ext cx="6400800" cy="2133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FC6B59F8-68B6-4A11-AE46-D51750BF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04800"/>
            <a:ext cx="4368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,14,8,6,10,2,22,16</a:t>
            </a:r>
            <a:r>
              <a:rPr lang="en-US" b="0" dirty="0"/>
              <a:t>}</a:t>
            </a:r>
          </a:p>
          <a:p>
            <a:r>
              <a:rPr lang="en-US" b="0" dirty="0"/>
              <a:t>Swap that value with the first value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0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5775E6C-DCB0-4AE6-BD33-BFB3351682A8}"/>
              </a:ext>
            </a:extLst>
          </p:cNvPr>
          <p:cNvSpPr/>
          <p:nvPr/>
        </p:nvSpPr>
        <p:spPr>
          <a:xfrm>
            <a:off x="15240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502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,14,8,6,10,2,22,16</a:t>
            </a:r>
            <a:r>
              <a:rPr lang="en-US" b="0" dirty="0"/>
              <a:t>}</a:t>
            </a:r>
          </a:p>
          <a:p>
            <a:r>
              <a:rPr lang="en-US" b="0" dirty="0"/>
              <a:t>Loop through the rest of the vector starting with the value after the pivot index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0</a:t>
            </a:r>
          </a:p>
          <a:p>
            <a:r>
              <a:rPr lang="en-US" b="0" dirty="0"/>
              <a:t>If a value is less than the pivot value, then increase the </a:t>
            </a:r>
            <a:r>
              <a:rPr lang="en-US" b="0" dirty="0" err="1"/>
              <a:t>pivotIndex</a:t>
            </a:r>
            <a:r>
              <a:rPr lang="en-US" b="0" dirty="0"/>
              <a:t> and swap the value at the new </a:t>
            </a:r>
            <a:r>
              <a:rPr lang="en-US" b="0" dirty="0" err="1"/>
              <a:t>pivotIndex</a:t>
            </a:r>
            <a:r>
              <a:rPr lang="en-US" b="0" dirty="0"/>
              <a:t> with the value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6F261DA-7CD3-4DFE-8A46-DDF3FD1E512E}"/>
              </a:ext>
            </a:extLst>
          </p:cNvPr>
          <p:cNvSpPr/>
          <p:nvPr/>
        </p:nvSpPr>
        <p:spPr>
          <a:xfrm>
            <a:off x="1600200" y="762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51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</a:t>
            </a:r>
            <a:r>
              <a:rPr lang="en-US" b="0" dirty="0">
                <a:solidFill>
                  <a:srgbClr val="92D050"/>
                </a:solidFill>
              </a:rPr>
              <a:t>14</a:t>
            </a:r>
            <a:r>
              <a:rPr lang="en-US" b="0" dirty="0">
                <a:solidFill>
                  <a:schemeClr val="tx1"/>
                </a:solidFill>
              </a:rPr>
              <a:t>,8,6,10,2,22,16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0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14</a:t>
            </a:r>
          </a:p>
          <a:p>
            <a:r>
              <a:rPr lang="en-US" b="0" dirty="0"/>
              <a:t>14 is greater than 12 so 14 stays where it is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425D112-087A-4C15-805D-271327B610AE}"/>
              </a:ext>
            </a:extLst>
          </p:cNvPr>
          <p:cNvSpPr/>
          <p:nvPr/>
        </p:nvSpPr>
        <p:spPr>
          <a:xfrm>
            <a:off x="1600200" y="762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11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</a:t>
            </a:r>
            <a:r>
              <a:rPr lang="en-US" b="0" dirty="0">
                <a:solidFill>
                  <a:srgbClr val="92D050"/>
                </a:solidFill>
              </a:rPr>
              <a:t>8</a:t>
            </a:r>
            <a:r>
              <a:rPr lang="en-US" b="0" dirty="0">
                <a:solidFill>
                  <a:schemeClr val="tx1"/>
                </a:solidFill>
              </a:rPr>
              <a:t>,6,10,2,22,16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0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8</a:t>
            </a:r>
          </a:p>
          <a:p>
            <a:r>
              <a:rPr lang="en-US" b="0" dirty="0"/>
              <a:t>8 is less than 12 so increase the </a:t>
            </a:r>
            <a:r>
              <a:rPr lang="en-US" b="0" dirty="0" err="1"/>
              <a:t>pivotIndex</a:t>
            </a:r>
            <a:r>
              <a:rPr lang="en-US" b="0" dirty="0"/>
              <a:t> and swap 8 with the value at </a:t>
            </a:r>
            <a:r>
              <a:rPr lang="en-US" b="0" dirty="0" err="1"/>
              <a:t>pivotIndex</a:t>
            </a:r>
            <a:endParaRPr lang="en-US" b="0" dirty="0"/>
          </a:p>
          <a:p>
            <a:r>
              <a:rPr lang="en-US" b="0" dirty="0" err="1"/>
              <a:t>pivotIndex</a:t>
            </a:r>
            <a:r>
              <a:rPr lang="en-US" b="0" dirty="0"/>
              <a:t> = 0 + 1 = 1</a:t>
            </a:r>
          </a:p>
          <a:p>
            <a:endParaRPr lang="en-US" b="0" dirty="0"/>
          </a:p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</a:t>
            </a:r>
            <a:r>
              <a:rPr lang="en-US" b="0" dirty="0">
                <a:solidFill>
                  <a:srgbClr val="92D050"/>
                </a:solidFill>
              </a:rPr>
              <a:t>8</a:t>
            </a:r>
            <a:r>
              <a:rPr lang="en-US" b="0" dirty="0">
                <a:solidFill>
                  <a:schemeClr val="tx1"/>
                </a:solidFill>
              </a:rPr>
              <a:t>,6,10,2,22,16</a:t>
            </a:r>
            <a:r>
              <a:rPr lang="en-US" b="0" dirty="0"/>
              <a:t>} -&gt; 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</a:t>
            </a:r>
            <a:r>
              <a:rPr lang="en-US" b="0" dirty="0">
                <a:solidFill>
                  <a:srgbClr val="92D050"/>
                </a:solidFill>
              </a:rPr>
              <a:t>14</a:t>
            </a:r>
            <a:r>
              <a:rPr lang="en-US" b="0" dirty="0">
                <a:solidFill>
                  <a:schemeClr val="tx1"/>
                </a:solidFill>
              </a:rPr>
              <a:t>,6,10,2,22,16</a:t>
            </a:r>
            <a:r>
              <a:rPr lang="en-US" b="0" dirty="0"/>
              <a:t>}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772545F-742F-4952-AD38-76E756F85B90}"/>
              </a:ext>
            </a:extLst>
          </p:cNvPr>
          <p:cNvSpPr/>
          <p:nvPr/>
        </p:nvSpPr>
        <p:spPr>
          <a:xfrm>
            <a:off x="15240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BB7D6E4-7B2E-45C6-BD22-C68140A18BE4}"/>
              </a:ext>
            </a:extLst>
          </p:cNvPr>
          <p:cNvSpPr/>
          <p:nvPr/>
        </p:nvSpPr>
        <p:spPr>
          <a:xfrm>
            <a:off x="1981200" y="4876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A5B5663-DFD0-4948-8823-3627FCE8859D}"/>
              </a:ext>
            </a:extLst>
          </p:cNvPr>
          <p:cNvSpPr/>
          <p:nvPr/>
        </p:nvSpPr>
        <p:spPr>
          <a:xfrm>
            <a:off x="5638800" y="490537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809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,8,14,</a:t>
            </a:r>
            <a:r>
              <a:rPr lang="en-US" b="0" dirty="0">
                <a:solidFill>
                  <a:srgbClr val="92D050"/>
                </a:solidFill>
              </a:rPr>
              <a:t>6</a:t>
            </a:r>
            <a:r>
              <a:rPr lang="en-US" b="0" dirty="0">
                <a:solidFill>
                  <a:schemeClr val="tx1"/>
                </a:solidFill>
              </a:rPr>
              <a:t>,10,2,22,16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1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6</a:t>
            </a:r>
          </a:p>
          <a:p>
            <a:r>
              <a:rPr lang="en-US" b="0" dirty="0"/>
              <a:t>6 is less than 12 so increase the </a:t>
            </a:r>
            <a:r>
              <a:rPr lang="en-US" b="0" dirty="0" err="1"/>
              <a:t>pivotIndex</a:t>
            </a:r>
            <a:r>
              <a:rPr lang="en-US" b="0" dirty="0"/>
              <a:t> and swap 6 with the value at </a:t>
            </a:r>
            <a:r>
              <a:rPr lang="en-US" b="0" dirty="0" err="1"/>
              <a:t>pivotIndex</a:t>
            </a:r>
            <a:endParaRPr lang="en-US" b="0" dirty="0"/>
          </a:p>
          <a:p>
            <a:r>
              <a:rPr lang="en-US" b="0" dirty="0" err="1"/>
              <a:t>pivotIndex</a:t>
            </a:r>
            <a:r>
              <a:rPr lang="en-US" b="0" dirty="0"/>
              <a:t> = 1 + 1 = 2</a:t>
            </a:r>
          </a:p>
          <a:p>
            <a:endParaRPr lang="en-US" b="0" dirty="0"/>
          </a:p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,8,14,</a:t>
            </a:r>
            <a:r>
              <a:rPr lang="en-US" b="0" dirty="0">
                <a:solidFill>
                  <a:srgbClr val="92D050"/>
                </a:solidFill>
              </a:rPr>
              <a:t>6</a:t>
            </a:r>
            <a:r>
              <a:rPr lang="en-US" b="0" dirty="0">
                <a:solidFill>
                  <a:schemeClr val="tx1"/>
                </a:solidFill>
              </a:rPr>
              <a:t>,10,2,22,16</a:t>
            </a:r>
            <a:r>
              <a:rPr lang="en-US" b="0" dirty="0"/>
              <a:t>} -&gt; 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</a:t>
            </a:r>
            <a:r>
              <a:rPr lang="en-US" b="0" dirty="0">
                <a:solidFill>
                  <a:srgbClr val="92D050"/>
                </a:solidFill>
              </a:rPr>
              <a:t>14</a:t>
            </a:r>
            <a:r>
              <a:rPr lang="en-US" b="0" dirty="0">
                <a:solidFill>
                  <a:schemeClr val="tx1"/>
                </a:solidFill>
              </a:rPr>
              <a:t>,10,2,22,16</a:t>
            </a:r>
            <a:r>
              <a:rPr lang="en-US" b="0" dirty="0"/>
              <a:t>}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FEB49CA-CD8D-4E78-90F4-21816BF00456}"/>
              </a:ext>
            </a:extLst>
          </p:cNvPr>
          <p:cNvSpPr/>
          <p:nvPr/>
        </p:nvSpPr>
        <p:spPr>
          <a:xfrm>
            <a:off x="19050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04A15D8-00D1-44D0-A4F2-70579C8FD02A}"/>
              </a:ext>
            </a:extLst>
          </p:cNvPr>
          <p:cNvSpPr/>
          <p:nvPr/>
        </p:nvSpPr>
        <p:spPr>
          <a:xfrm>
            <a:off x="2286000" y="4953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C12FCE-748A-4C78-ACBE-205EB0B65EBB}"/>
              </a:ext>
            </a:extLst>
          </p:cNvPr>
          <p:cNvSpPr/>
          <p:nvPr/>
        </p:nvSpPr>
        <p:spPr>
          <a:xfrm>
            <a:off x="5867400" y="4953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998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,8,6,14,</a:t>
            </a:r>
            <a:r>
              <a:rPr lang="en-US" b="0" dirty="0">
                <a:solidFill>
                  <a:srgbClr val="92D050"/>
                </a:solidFill>
              </a:rPr>
              <a:t>10</a:t>
            </a:r>
            <a:r>
              <a:rPr lang="en-US" b="0" dirty="0">
                <a:solidFill>
                  <a:schemeClr val="tx1"/>
                </a:solidFill>
              </a:rPr>
              <a:t>,2,22,16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2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10</a:t>
            </a:r>
          </a:p>
          <a:p>
            <a:r>
              <a:rPr lang="en-US" b="0" dirty="0"/>
              <a:t>10 is less than 12 so increase the </a:t>
            </a:r>
            <a:r>
              <a:rPr lang="en-US" b="0" dirty="0" err="1"/>
              <a:t>pivotIndex</a:t>
            </a:r>
            <a:r>
              <a:rPr lang="en-US" b="0" dirty="0"/>
              <a:t> and swap 10 with the value at </a:t>
            </a:r>
            <a:r>
              <a:rPr lang="en-US" b="0" dirty="0" err="1"/>
              <a:t>pivotIndex</a:t>
            </a:r>
            <a:endParaRPr lang="en-US" b="0" dirty="0"/>
          </a:p>
          <a:p>
            <a:r>
              <a:rPr lang="en-US" b="0" dirty="0" err="1"/>
              <a:t>pivotIndex</a:t>
            </a:r>
            <a:r>
              <a:rPr lang="en-US" b="0" dirty="0"/>
              <a:t> = 2 + 1 = 3</a:t>
            </a:r>
          </a:p>
          <a:p>
            <a:endParaRPr lang="en-US" b="0" dirty="0"/>
          </a:p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,8,6,14,</a:t>
            </a:r>
            <a:r>
              <a:rPr lang="en-US" b="0" dirty="0">
                <a:solidFill>
                  <a:srgbClr val="92D050"/>
                </a:solidFill>
              </a:rPr>
              <a:t>10</a:t>
            </a:r>
            <a:r>
              <a:rPr lang="en-US" b="0" dirty="0">
                <a:solidFill>
                  <a:schemeClr val="tx1"/>
                </a:solidFill>
              </a:rPr>
              <a:t>,2,22,16</a:t>
            </a:r>
            <a:r>
              <a:rPr lang="en-US" b="0" dirty="0"/>
              <a:t>} -&gt; 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</a:t>
            </a:r>
            <a:r>
              <a:rPr lang="en-US" b="0" dirty="0">
                <a:solidFill>
                  <a:srgbClr val="92D050"/>
                </a:solidFill>
              </a:rPr>
              <a:t>14</a:t>
            </a:r>
            <a:r>
              <a:rPr lang="en-US" b="0" dirty="0">
                <a:solidFill>
                  <a:schemeClr val="tx1"/>
                </a:solidFill>
              </a:rPr>
              <a:t>,2,22,16</a:t>
            </a:r>
            <a:r>
              <a:rPr lang="en-US" b="0" dirty="0"/>
              <a:t>}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1226CAA-C68D-4D37-A89F-BB7512D4F866}"/>
              </a:ext>
            </a:extLst>
          </p:cNvPr>
          <p:cNvSpPr/>
          <p:nvPr/>
        </p:nvSpPr>
        <p:spPr>
          <a:xfrm>
            <a:off x="21336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4D2E155-FF68-4CDE-9A77-E5AEA2204394}"/>
              </a:ext>
            </a:extLst>
          </p:cNvPr>
          <p:cNvSpPr/>
          <p:nvPr/>
        </p:nvSpPr>
        <p:spPr>
          <a:xfrm>
            <a:off x="2590800" y="4953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AFBDF91-E184-4EEF-849F-6216E072FEDB}"/>
              </a:ext>
            </a:extLst>
          </p:cNvPr>
          <p:cNvSpPr/>
          <p:nvPr/>
        </p:nvSpPr>
        <p:spPr>
          <a:xfrm>
            <a:off x="6324600" y="4953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409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,8,6,10,14,</a:t>
            </a:r>
            <a:r>
              <a:rPr lang="en-US" b="0" dirty="0">
                <a:solidFill>
                  <a:srgbClr val="92D050"/>
                </a:solidFill>
              </a:rPr>
              <a:t>2</a:t>
            </a:r>
            <a:r>
              <a:rPr lang="en-US" b="0" dirty="0">
                <a:solidFill>
                  <a:schemeClr val="tx1"/>
                </a:solidFill>
              </a:rPr>
              <a:t>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3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2</a:t>
            </a:r>
          </a:p>
          <a:p>
            <a:r>
              <a:rPr lang="en-US" b="0" dirty="0"/>
              <a:t>2 is less than 12 so increase the </a:t>
            </a:r>
            <a:r>
              <a:rPr lang="en-US" b="0" dirty="0" err="1"/>
              <a:t>pivotIndex</a:t>
            </a:r>
            <a:r>
              <a:rPr lang="en-US" b="0" dirty="0"/>
              <a:t> and swap 2 with the value at </a:t>
            </a:r>
            <a:r>
              <a:rPr lang="en-US" b="0" dirty="0" err="1"/>
              <a:t>pivotIndex</a:t>
            </a:r>
            <a:endParaRPr lang="en-US" b="0" dirty="0"/>
          </a:p>
          <a:p>
            <a:r>
              <a:rPr lang="en-US" b="0" dirty="0" err="1"/>
              <a:t>pivotIndex</a:t>
            </a:r>
            <a:r>
              <a:rPr lang="en-US" b="0" dirty="0"/>
              <a:t> = 3 + 1 = 4</a:t>
            </a:r>
          </a:p>
          <a:p>
            <a:endParaRPr lang="en-US" b="0" dirty="0"/>
          </a:p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,8,6,10,14,</a:t>
            </a:r>
            <a:r>
              <a:rPr lang="en-US" b="0" dirty="0">
                <a:solidFill>
                  <a:srgbClr val="92D050"/>
                </a:solidFill>
              </a:rPr>
              <a:t>2</a:t>
            </a:r>
            <a:r>
              <a:rPr lang="en-US" b="0" dirty="0">
                <a:solidFill>
                  <a:schemeClr val="tx1"/>
                </a:solidFill>
              </a:rPr>
              <a:t>,22,16</a:t>
            </a:r>
            <a:r>
              <a:rPr lang="en-US" b="0" dirty="0"/>
              <a:t>} -&gt; 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,8,6,10,2,</a:t>
            </a:r>
            <a:r>
              <a:rPr lang="en-US" b="0" dirty="0">
                <a:solidFill>
                  <a:srgbClr val="92D050"/>
                </a:solidFill>
              </a:rPr>
              <a:t>14</a:t>
            </a:r>
            <a:r>
              <a:rPr lang="en-US" b="0" dirty="0">
                <a:solidFill>
                  <a:schemeClr val="tx1"/>
                </a:solidFill>
              </a:rPr>
              <a:t>,22,16</a:t>
            </a:r>
            <a:r>
              <a:rPr lang="en-US" b="0" dirty="0"/>
              <a:t>}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75EAEF-BE9A-4CEC-B7C7-7B32C8AAA870}"/>
              </a:ext>
            </a:extLst>
          </p:cNvPr>
          <p:cNvSpPr/>
          <p:nvPr/>
        </p:nvSpPr>
        <p:spPr>
          <a:xfrm>
            <a:off x="25908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6700D25-448A-4C02-B9FD-428F26D78D7B}"/>
              </a:ext>
            </a:extLst>
          </p:cNvPr>
          <p:cNvSpPr/>
          <p:nvPr/>
        </p:nvSpPr>
        <p:spPr>
          <a:xfrm>
            <a:off x="3048000" y="5029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B7C0F8E-778C-4481-9E28-51F4A77846EE}"/>
              </a:ext>
            </a:extLst>
          </p:cNvPr>
          <p:cNvSpPr/>
          <p:nvPr/>
        </p:nvSpPr>
        <p:spPr>
          <a:xfrm>
            <a:off x="6629400" y="501967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691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,8,6,10,2,14,</a:t>
            </a:r>
            <a:r>
              <a:rPr lang="en-US" b="0" dirty="0">
                <a:solidFill>
                  <a:srgbClr val="92D050"/>
                </a:solidFill>
              </a:rPr>
              <a:t>22</a:t>
            </a:r>
            <a:r>
              <a:rPr lang="en-US" b="0" dirty="0">
                <a:solidFill>
                  <a:schemeClr val="tx1"/>
                </a:solidFill>
              </a:rPr>
              <a:t>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4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22</a:t>
            </a:r>
          </a:p>
          <a:p>
            <a:r>
              <a:rPr lang="en-US" b="0" dirty="0"/>
              <a:t>22 is greater than 12 so value stays where it is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10569C-B127-4663-A009-0A4B4C3F1F21}"/>
              </a:ext>
            </a:extLst>
          </p:cNvPr>
          <p:cNvSpPr/>
          <p:nvPr/>
        </p:nvSpPr>
        <p:spPr>
          <a:xfrm>
            <a:off x="2895600" y="76041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8534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,8,6,10,2,14,22,</a:t>
            </a:r>
            <a:r>
              <a:rPr lang="en-US" b="0" dirty="0">
                <a:solidFill>
                  <a:srgbClr val="92D050"/>
                </a:solidFill>
              </a:rPr>
              <a:t>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4</a:t>
            </a:r>
          </a:p>
          <a:p>
            <a:r>
              <a:rPr lang="en-US" b="0" dirty="0" err="1"/>
              <a:t>currentValue</a:t>
            </a:r>
            <a:r>
              <a:rPr lang="en-US" b="0" dirty="0"/>
              <a:t> = 16</a:t>
            </a:r>
          </a:p>
          <a:p>
            <a:r>
              <a:rPr lang="en-US" b="0" dirty="0"/>
              <a:t>16 is greater than 12 so value stays where it is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1CC3951-A2A4-408B-8E25-E017AF73B5CD}"/>
              </a:ext>
            </a:extLst>
          </p:cNvPr>
          <p:cNvSpPr/>
          <p:nvPr/>
        </p:nvSpPr>
        <p:spPr>
          <a:xfrm>
            <a:off x="2895600" y="762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20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,8,6,10,2,14,22,16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4</a:t>
            </a:r>
          </a:p>
          <a:p>
            <a:r>
              <a:rPr lang="en-US" b="0" dirty="0"/>
              <a:t>The loop is now done so swap the </a:t>
            </a:r>
            <a:r>
              <a:rPr lang="en-US" b="0" dirty="0" err="1"/>
              <a:t>pivotValue</a:t>
            </a:r>
            <a:r>
              <a:rPr lang="en-US" b="0" dirty="0"/>
              <a:t> with the number at the </a:t>
            </a:r>
            <a:r>
              <a:rPr lang="en-US" b="0" dirty="0" err="1"/>
              <a:t>pivotIndex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2,8,6,10,</a:t>
            </a:r>
            <a:r>
              <a:rPr lang="en-US" b="0" dirty="0">
                <a:solidFill>
                  <a:srgbClr val="00B0F0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,14,22,16</a:t>
            </a:r>
            <a:r>
              <a:rPr lang="en-US" b="0" dirty="0"/>
              <a:t>}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1CC3951-A2A4-408B-8E25-E017AF73B5CD}"/>
              </a:ext>
            </a:extLst>
          </p:cNvPr>
          <p:cNvSpPr/>
          <p:nvPr/>
        </p:nvSpPr>
        <p:spPr>
          <a:xfrm>
            <a:off x="2895600" y="762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2CC7A7C-5318-41C6-A1E0-658EDFE50079}"/>
              </a:ext>
            </a:extLst>
          </p:cNvPr>
          <p:cNvSpPr/>
          <p:nvPr/>
        </p:nvSpPr>
        <p:spPr>
          <a:xfrm>
            <a:off x="2819400" y="390842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685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Goal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altLang="en-US"/>
              <a:t>Understanding </a:t>
            </a:r>
            <a:r>
              <a:rPr lang="en-US" altLang="en-US" dirty="0"/>
              <a:t>and implementation of searching and sorting algorithms</a:t>
            </a:r>
          </a:p>
          <a:p>
            <a:r>
              <a:rPr lang="en-US" altLang="en-US" dirty="0"/>
              <a:t>Searching Algorithms to implement</a:t>
            </a:r>
          </a:p>
          <a:p>
            <a:pPr lvl="1"/>
            <a:r>
              <a:rPr lang="en-US" altLang="en-US" dirty="0"/>
              <a:t>Linear Search</a:t>
            </a:r>
          </a:p>
          <a:p>
            <a:pPr lvl="1"/>
            <a:r>
              <a:rPr lang="en-US" altLang="en-US" dirty="0"/>
              <a:t>Binary Search</a:t>
            </a:r>
          </a:p>
          <a:p>
            <a:r>
              <a:rPr lang="en-US" altLang="en-US" dirty="0"/>
              <a:t>Sorting Algorithms to implement</a:t>
            </a:r>
          </a:p>
          <a:p>
            <a:pPr lvl="1"/>
            <a:r>
              <a:rPr lang="en-US" altLang="en-US" dirty="0"/>
              <a:t>Merge Sort</a:t>
            </a:r>
          </a:p>
          <a:p>
            <a:pPr lvl="1"/>
            <a:r>
              <a:rPr lang="en-US" altLang="en-US" dirty="0"/>
              <a:t>Quick Sort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81371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2,8,6,10,</a:t>
            </a:r>
            <a:r>
              <a:rPr lang="en-US" b="0" dirty="0">
                <a:solidFill>
                  <a:srgbClr val="00B0F0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,14,22,16</a:t>
            </a:r>
            <a:r>
              <a:rPr lang="en-US" b="0" dirty="0"/>
              <a:t>}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r>
              <a:rPr lang="en-US" b="0" dirty="0" err="1"/>
              <a:t>pivotIndex</a:t>
            </a:r>
            <a:r>
              <a:rPr lang="en-US" b="0" dirty="0"/>
              <a:t> = 4</a:t>
            </a:r>
          </a:p>
          <a:p>
            <a:r>
              <a:rPr lang="en-US" b="0" dirty="0"/>
              <a:t>Now call quicksort on the two partitions</a:t>
            </a:r>
          </a:p>
          <a:p>
            <a:r>
              <a:rPr lang="en-US" b="0" dirty="0"/>
              <a:t>quicksort(list, 0, 3)</a:t>
            </a:r>
          </a:p>
          <a:p>
            <a:r>
              <a:rPr lang="en-US" b="0" dirty="0"/>
              <a:t>quicksort(list, 5, 7)</a:t>
            </a:r>
          </a:p>
          <a:p>
            <a:r>
              <a:rPr lang="en-US" b="0" dirty="0"/>
              <a:t>Because this is recursive make sure you produce some kind of base case to stop the quick sort</a:t>
            </a:r>
          </a:p>
          <a:p>
            <a:endParaRPr lang="en-US" b="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1CC3951-A2A4-408B-8E25-E017AF73B5CD}"/>
              </a:ext>
            </a:extLst>
          </p:cNvPr>
          <p:cNvSpPr/>
          <p:nvPr/>
        </p:nvSpPr>
        <p:spPr>
          <a:xfrm>
            <a:off x="2895600" y="762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133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Recursively call merge sort on vector until the part of the vector you are merge sorting is a size of 1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8DE8B-AC39-47DF-85CB-4FD39AEA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819400"/>
            <a:ext cx="8915400" cy="33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853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After </a:t>
            </a:r>
            <a:r>
              <a:rPr lang="en-US" b="0" dirty="0" err="1"/>
              <a:t>MergeSort</a:t>
            </a:r>
            <a:r>
              <a:rPr lang="en-US" b="0" dirty="0"/>
              <a:t> is called the two halves you called </a:t>
            </a:r>
            <a:r>
              <a:rPr lang="en-US" b="0" dirty="0" err="1"/>
              <a:t>mergesort</a:t>
            </a:r>
            <a:r>
              <a:rPr lang="en-US" b="0" dirty="0"/>
              <a:t> on should be sorted</a:t>
            </a:r>
          </a:p>
          <a:p>
            <a:r>
              <a:rPr lang="en-US" b="0" dirty="0"/>
              <a:t>You then need to merge the two lists together</a:t>
            </a:r>
          </a:p>
          <a:p>
            <a:r>
              <a:rPr lang="en-US" b="0" dirty="0"/>
              <a:t>So the top call of the merge sort will get back two sorted halves where</a:t>
            </a:r>
          </a:p>
          <a:p>
            <a:pPr lvl="1"/>
            <a:r>
              <a:rPr lang="en-US" dirty="0"/>
              <a:t>half1 = {6,8,14,22}</a:t>
            </a:r>
          </a:p>
          <a:p>
            <a:pPr lvl="1"/>
            <a:r>
              <a:rPr lang="en-US" dirty="0"/>
              <a:t>h</a:t>
            </a:r>
            <a:r>
              <a:rPr lang="en-US" b="0" dirty="0"/>
              <a:t>alf2 = {2,10,12,16}</a:t>
            </a:r>
          </a:p>
        </p:txBody>
      </p:sp>
    </p:spTree>
    <p:extLst>
      <p:ext uri="{BB962C8B-B14F-4D97-AF65-F5344CB8AC3E}">
        <p14:creationId xmlns:p14="http://schemas.microsoft.com/office/powerpoint/2010/main" val="386445732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{6,8,14,22}</a:t>
            </a:r>
          </a:p>
          <a:p>
            <a:r>
              <a:rPr lang="en-US" b="0" dirty="0"/>
              <a:t>half2 = {2,10,12,16}</a:t>
            </a:r>
          </a:p>
          <a:p>
            <a:r>
              <a:rPr lang="en-US" b="0" dirty="0"/>
              <a:t>Start at the first value in each list </a:t>
            </a:r>
          </a:p>
          <a:p>
            <a:r>
              <a:rPr lang="en-US" b="0" dirty="0"/>
              <a:t>Whichever value is smaller put it in a new vector and move on to the next value in the list</a:t>
            </a:r>
          </a:p>
        </p:txBody>
      </p:sp>
    </p:spTree>
    <p:extLst>
      <p:ext uri="{BB962C8B-B14F-4D97-AF65-F5344CB8AC3E}">
        <p14:creationId xmlns:p14="http://schemas.microsoft.com/office/powerpoint/2010/main" val="97393472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rgbClr val="00B0F0"/>
                </a:solidFill>
              </a:rPr>
              <a:t>6</a:t>
            </a:r>
            <a:r>
              <a:rPr lang="en-US" b="0" dirty="0"/>
              <a:t>,8,14,22}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rgbClr val="00B0F0"/>
                </a:solidFill>
              </a:rPr>
              <a:t>2</a:t>
            </a:r>
            <a:r>
              <a:rPr lang="en-US" b="0" dirty="0"/>
              <a:t>,10,12,16}</a:t>
            </a:r>
          </a:p>
          <a:p>
            <a:r>
              <a:rPr lang="en-US" b="0" dirty="0"/>
              <a:t>2 is smaller so place it in the new vector</a:t>
            </a:r>
          </a:p>
          <a:p>
            <a:r>
              <a:rPr lang="en-US" b="0" dirty="0"/>
              <a:t>sorted = {2}</a:t>
            </a:r>
          </a:p>
        </p:txBody>
      </p:sp>
    </p:spTree>
    <p:extLst>
      <p:ext uri="{BB962C8B-B14F-4D97-AF65-F5344CB8AC3E}">
        <p14:creationId xmlns:p14="http://schemas.microsoft.com/office/powerpoint/2010/main" val="41728630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8</a:t>
            </a:r>
            <a:r>
              <a:rPr lang="en-US" b="0" dirty="0"/>
              <a:t>,14,22}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10</a:t>
            </a:r>
            <a:r>
              <a:rPr lang="en-US" b="0" dirty="0"/>
              <a:t>,12,16}</a:t>
            </a:r>
          </a:p>
          <a:p>
            <a:r>
              <a:rPr lang="en-US" b="0" dirty="0"/>
              <a:t>8 is smaller so place it in the new vector</a:t>
            </a:r>
          </a:p>
          <a:p>
            <a:r>
              <a:rPr lang="en-US" b="0" dirty="0"/>
              <a:t>sorted = {2,6,8}</a:t>
            </a:r>
          </a:p>
        </p:txBody>
      </p:sp>
    </p:spTree>
    <p:extLst>
      <p:ext uri="{BB962C8B-B14F-4D97-AF65-F5344CB8AC3E}">
        <p14:creationId xmlns:p14="http://schemas.microsoft.com/office/powerpoint/2010/main" val="105165004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8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14</a:t>
            </a:r>
            <a:r>
              <a:rPr lang="en-US" b="0" dirty="0"/>
              <a:t>,22}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10</a:t>
            </a:r>
            <a:r>
              <a:rPr lang="en-US" b="0" dirty="0"/>
              <a:t>,12,16}</a:t>
            </a:r>
          </a:p>
          <a:p>
            <a:r>
              <a:rPr lang="en-US" b="0" dirty="0"/>
              <a:t>10 is smaller so place it in the new vector</a:t>
            </a:r>
          </a:p>
          <a:p>
            <a:r>
              <a:rPr lang="en-US" b="0" dirty="0"/>
              <a:t>sorted = {2,6,8,10}</a:t>
            </a:r>
          </a:p>
        </p:txBody>
      </p:sp>
    </p:spTree>
    <p:extLst>
      <p:ext uri="{BB962C8B-B14F-4D97-AF65-F5344CB8AC3E}">
        <p14:creationId xmlns:p14="http://schemas.microsoft.com/office/powerpoint/2010/main" val="288710546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8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14</a:t>
            </a:r>
            <a:r>
              <a:rPr lang="en-US" b="0" dirty="0"/>
              <a:t>,22}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10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12</a:t>
            </a:r>
            <a:r>
              <a:rPr lang="en-US" b="0" dirty="0"/>
              <a:t>,16}</a:t>
            </a:r>
          </a:p>
          <a:p>
            <a:r>
              <a:rPr lang="en-US" b="0" dirty="0"/>
              <a:t>12 is smaller so place it in the new vector</a:t>
            </a:r>
          </a:p>
          <a:p>
            <a:r>
              <a:rPr lang="en-US" b="0" dirty="0"/>
              <a:t>sorted = {2,6,8,10,12}</a:t>
            </a:r>
          </a:p>
        </p:txBody>
      </p:sp>
    </p:spTree>
    <p:extLst>
      <p:ext uri="{BB962C8B-B14F-4D97-AF65-F5344CB8AC3E}">
        <p14:creationId xmlns:p14="http://schemas.microsoft.com/office/powerpoint/2010/main" val="152357702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8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14</a:t>
            </a:r>
            <a:r>
              <a:rPr lang="en-US" b="0" dirty="0"/>
              <a:t>,22}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10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12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16</a:t>
            </a:r>
            <a:r>
              <a:rPr lang="en-US" b="0" dirty="0"/>
              <a:t>}</a:t>
            </a:r>
          </a:p>
          <a:p>
            <a:r>
              <a:rPr lang="en-US" b="0" dirty="0"/>
              <a:t>14 is smaller so place it in the new vector</a:t>
            </a:r>
          </a:p>
          <a:p>
            <a:r>
              <a:rPr lang="en-US" b="0" dirty="0"/>
              <a:t>sorted = {2,6,8,10,12,14}</a:t>
            </a:r>
          </a:p>
        </p:txBody>
      </p:sp>
    </p:spTree>
    <p:extLst>
      <p:ext uri="{BB962C8B-B14F-4D97-AF65-F5344CB8AC3E}">
        <p14:creationId xmlns:p14="http://schemas.microsoft.com/office/powerpoint/2010/main" val="54585807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8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14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22</a:t>
            </a:r>
            <a:r>
              <a:rPr lang="en-US" b="0" dirty="0"/>
              <a:t>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10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12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16</a:t>
            </a:r>
            <a:r>
              <a:rPr lang="en-US" b="0" dirty="0"/>
              <a:t>}</a:t>
            </a:r>
          </a:p>
          <a:p>
            <a:r>
              <a:rPr lang="en-US" b="0" dirty="0"/>
              <a:t>16 is smaller so place it in the new vector</a:t>
            </a:r>
          </a:p>
          <a:p>
            <a:r>
              <a:rPr lang="en-US" b="0" dirty="0"/>
              <a:t>sorted = {2,6,8,10,12,14,16}</a:t>
            </a:r>
          </a:p>
        </p:txBody>
      </p:sp>
    </p:spTree>
    <p:extLst>
      <p:ext uri="{BB962C8B-B14F-4D97-AF65-F5344CB8AC3E}">
        <p14:creationId xmlns:p14="http://schemas.microsoft.com/office/powerpoint/2010/main" val="161397519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dirty="0" err="1"/>
              <a:t>linearSearch</a:t>
            </a:r>
            <a:r>
              <a:rPr lang="en-US" dirty="0"/>
              <a:t>(data, target)</a:t>
            </a:r>
          </a:p>
          <a:p>
            <a:r>
              <a:rPr lang="en-US" dirty="0" err="1"/>
              <a:t>binarySearch</a:t>
            </a:r>
            <a:r>
              <a:rPr lang="en-US" dirty="0"/>
              <a:t>(data, target)</a:t>
            </a:r>
          </a:p>
          <a:p>
            <a:pPr lvl="1"/>
            <a:r>
              <a:rPr lang="en-US" dirty="0"/>
              <a:t>data: vector&lt;T&gt;</a:t>
            </a:r>
          </a:p>
          <a:p>
            <a:pPr lvl="1"/>
            <a:r>
              <a:rPr lang="en-US" dirty="0"/>
              <a:t>target: T</a:t>
            </a:r>
          </a:p>
          <a:p>
            <a:pPr lvl="1"/>
            <a:r>
              <a:rPr lang="en-US" dirty="0"/>
              <a:t>T = any given data type</a:t>
            </a:r>
          </a:p>
          <a:p>
            <a:pPr lvl="1"/>
            <a:r>
              <a:rPr lang="en-US" altLang="en-US" b="0" dirty="0"/>
              <a:t>Both functions should return an int of the index of the target in the vector</a:t>
            </a:r>
          </a:p>
          <a:p>
            <a:pPr lvl="1"/>
            <a:r>
              <a:rPr lang="en-US" altLang="en-US" dirty="0"/>
              <a:t>If the value is not in the vector, then return -1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b="0" dirty="0"/>
              <a:t>ifference between these functions are the way they are implemented, and the data given for the binary search is always sorted</a:t>
            </a:r>
          </a:p>
          <a:p>
            <a:pPr marL="0" indent="0">
              <a:buNone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4001657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original = {</a:t>
            </a:r>
            <a:r>
              <a:rPr lang="en-US" b="0" dirty="0">
                <a:solidFill>
                  <a:schemeClr val="tx1"/>
                </a:solidFill>
              </a:rPr>
              <a:t>22,14,8,6,10,2,12,16</a:t>
            </a:r>
            <a:r>
              <a:rPr lang="en-US" b="0" dirty="0"/>
              <a:t>}</a:t>
            </a:r>
          </a:p>
          <a:p>
            <a:r>
              <a:rPr lang="en-US" b="0" dirty="0"/>
              <a:t>half1 = {</a:t>
            </a:r>
            <a:r>
              <a:rPr lang="en-US" b="0" dirty="0">
                <a:solidFill>
                  <a:schemeClr val="tx1"/>
                </a:solidFill>
              </a:rPr>
              <a:t>6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8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14</a:t>
            </a:r>
            <a:r>
              <a:rPr lang="en-US" b="0" dirty="0"/>
              <a:t>,</a:t>
            </a:r>
            <a:r>
              <a:rPr lang="en-US" b="0" dirty="0">
                <a:solidFill>
                  <a:srgbClr val="00B0F0"/>
                </a:solidFill>
              </a:rPr>
              <a:t>22</a:t>
            </a:r>
            <a:r>
              <a:rPr lang="en-US" b="0" dirty="0"/>
              <a:t>}</a:t>
            </a:r>
          </a:p>
          <a:p>
            <a:r>
              <a:rPr lang="en-US" b="0" dirty="0"/>
              <a:t>half2 = {</a:t>
            </a:r>
            <a:r>
              <a:rPr lang="en-US" b="0" dirty="0">
                <a:solidFill>
                  <a:schemeClr val="tx1"/>
                </a:solidFill>
              </a:rPr>
              <a:t>2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10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12</a:t>
            </a:r>
            <a:r>
              <a:rPr lang="en-US" b="0" dirty="0"/>
              <a:t>,</a:t>
            </a:r>
            <a:r>
              <a:rPr lang="en-US" b="0" dirty="0">
                <a:solidFill>
                  <a:schemeClr val="tx1"/>
                </a:solidFill>
              </a:rPr>
              <a:t>16</a:t>
            </a:r>
            <a:r>
              <a:rPr lang="en-US" b="0" dirty="0"/>
              <a:t>}</a:t>
            </a:r>
          </a:p>
          <a:p>
            <a:r>
              <a:rPr lang="en-US" b="0" dirty="0"/>
              <a:t>Once an entire half has been exhausted place the rest of the other half in the sorted vector</a:t>
            </a:r>
          </a:p>
          <a:p>
            <a:r>
              <a:rPr lang="en-US" b="0" dirty="0"/>
              <a:t>sorted = {2,6,8,10,12,14,16, 22}</a:t>
            </a:r>
          </a:p>
          <a:p>
            <a:r>
              <a:rPr lang="en-US" b="0" dirty="0"/>
              <a:t>This example only shows the merging at the top level but it should be done like this for every call during the recursion</a:t>
            </a:r>
          </a:p>
        </p:txBody>
      </p:sp>
    </p:spTree>
    <p:extLst>
      <p:ext uri="{BB962C8B-B14F-4D97-AF65-F5344CB8AC3E}">
        <p14:creationId xmlns:p14="http://schemas.microsoft.com/office/powerpoint/2010/main" val="68924461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BF2295D-6BF7-48BD-8FEF-295E75459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Hints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BAF788-3180-463C-B014-EA81C76A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990600"/>
            <a:ext cx="8067675" cy="5638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For the merge sort and the quick sort it might help to create a helper function similar to the following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/>
              <a:t>MergeSort</a:t>
            </a:r>
            <a:r>
              <a:rPr lang="en-US" altLang="en-US" dirty="0"/>
              <a:t>/</a:t>
            </a:r>
            <a:r>
              <a:rPr lang="en-US" altLang="en-US" dirty="0" err="1"/>
              <a:t>QuickSort</a:t>
            </a:r>
            <a:r>
              <a:rPr lang="en-US" altLang="en-US" dirty="0"/>
              <a:t>(</a:t>
            </a:r>
            <a:r>
              <a:rPr lang="en-US" altLang="en-US" dirty="0" err="1"/>
              <a:t>lst</a:t>
            </a:r>
            <a:r>
              <a:rPr lang="en-US" altLang="en-US" dirty="0"/>
              <a:t>, low, high)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/>
              <a:t>lst</a:t>
            </a:r>
            <a:r>
              <a:rPr lang="en-US" altLang="en-US" dirty="0"/>
              <a:t> : reference to list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low: int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Index of the lower bound to be sorted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high: int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Index of the upper bound to be sorted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Using this function you can sort the values of the list within the given range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will prevent you from having to make several copies of the list during recursive calls </a:t>
            </a:r>
          </a:p>
        </p:txBody>
      </p:sp>
    </p:spTree>
    <p:extLst>
      <p:ext uri="{BB962C8B-B14F-4D97-AF65-F5344CB8AC3E}">
        <p14:creationId xmlns:p14="http://schemas.microsoft.com/office/powerpoint/2010/main" val="3234522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lst</a:t>
            </a:r>
            <a:r>
              <a:rPr lang="en-US" dirty="0"/>
              <a:t>: vector&lt;T&gt;</a:t>
            </a:r>
          </a:p>
          <a:p>
            <a:pPr lvl="1"/>
            <a:r>
              <a:rPr lang="en-US" dirty="0"/>
              <a:t>T = any given data type</a:t>
            </a:r>
          </a:p>
          <a:p>
            <a:pPr lvl="1"/>
            <a:r>
              <a:rPr lang="en-US" altLang="en-US" dirty="0"/>
              <a:t>Both functions should sort the vector in a recursive manner and return a sorted version of the vector</a:t>
            </a:r>
          </a:p>
          <a:p>
            <a:pPr lvl="1"/>
            <a:r>
              <a:rPr lang="en-US" altLang="en-US" dirty="0"/>
              <a:t>Difference between these functions are the way they are implemented</a:t>
            </a:r>
          </a:p>
          <a:p>
            <a:pPr lvl="1"/>
            <a:r>
              <a:rPr lang="en-US" altLang="en-US" dirty="0"/>
              <a:t>Feel free to implement helper functions for these functions</a:t>
            </a:r>
          </a:p>
        </p:txBody>
      </p:sp>
    </p:spTree>
    <p:extLst>
      <p:ext uri="{BB962C8B-B14F-4D97-AF65-F5344CB8AC3E}">
        <p14:creationId xmlns:p14="http://schemas.microsoft.com/office/powerpoint/2010/main" val="23408679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rgbClr val="92D050"/>
                </a:solidFill>
              </a:rPr>
              <a:t>0,2,4,6,8,10,</a:t>
            </a:r>
            <a:r>
              <a:rPr lang="en-US" b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12</a:t>
            </a:r>
            <a:r>
              <a:rPr lang="en-US" b="0" dirty="0">
                <a:solidFill>
                  <a:srgbClr val="92D050"/>
                </a:solidFill>
              </a:rPr>
              <a:t>,14,16,18,20,22,24,26</a:t>
            </a:r>
            <a:r>
              <a:rPr lang="en-US" b="0" dirty="0"/>
              <a:t>}</a:t>
            </a:r>
          </a:p>
          <a:p>
            <a:r>
              <a:rPr lang="en-US" b="0" dirty="0"/>
              <a:t>Target = 18</a:t>
            </a:r>
          </a:p>
          <a:p>
            <a:r>
              <a:rPr lang="en-US" b="0" dirty="0" err="1"/>
              <a:t>lowIndex</a:t>
            </a:r>
            <a:r>
              <a:rPr lang="en-US" b="0" dirty="0"/>
              <a:t> = 0</a:t>
            </a:r>
          </a:p>
          <a:p>
            <a:r>
              <a:rPr lang="en-US" b="0" dirty="0" err="1"/>
              <a:t>highIndex</a:t>
            </a:r>
            <a:r>
              <a:rPr lang="en-US" b="0" dirty="0"/>
              <a:t> = 13</a:t>
            </a:r>
          </a:p>
          <a:p>
            <a:r>
              <a:rPr lang="en-US" b="0" dirty="0" err="1"/>
              <a:t>midIndex</a:t>
            </a:r>
            <a:r>
              <a:rPr lang="en-US" b="0" dirty="0"/>
              <a:t> = (13 + 0) / 2 = 6</a:t>
            </a:r>
          </a:p>
          <a:p>
            <a:r>
              <a:rPr lang="en-US" b="0" dirty="0"/>
              <a:t>array[6] = 12</a:t>
            </a:r>
          </a:p>
          <a:p>
            <a:r>
              <a:rPr lang="en-US" b="0" dirty="0"/>
              <a:t>12 is less than 18 so increase </a:t>
            </a:r>
            <a:r>
              <a:rPr lang="en-US" b="0" dirty="0" err="1"/>
              <a:t>lowIndex</a:t>
            </a:r>
            <a:endParaRPr lang="en-US" b="0" dirty="0"/>
          </a:p>
          <a:p>
            <a:r>
              <a:rPr lang="en-US" b="0" dirty="0" err="1"/>
              <a:t>lowIndex</a:t>
            </a:r>
            <a:r>
              <a:rPr lang="en-US" b="0" dirty="0"/>
              <a:t> = 6 + 1 = 7</a:t>
            </a:r>
          </a:p>
        </p:txBody>
      </p:sp>
    </p:spTree>
    <p:extLst>
      <p:ext uri="{BB962C8B-B14F-4D97-AF65-F5344CB8AC3E}">
        <p14:creationId xmlns:p14="http://schemas.microsoft.com/office/powerpoint/2010/main" val="267731837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0,2,4,6,8,10,12,</a:t>
            </a:r>
            <a:r>
              <a:rPr lang="en-US" b="0" dirty="0">
                <a:solidFill>
                  <a:srgbClr val="92D050"/>
                </a:solidFill>
              </a:rPr>
              <a:t>14,16,18,</a:t>
            </a:r>
            <a:r>
              <a:rPr lang="en-US" b="0" dirty="0">
                <a:solidFill>
                  <a:srgbClr val="00B0F0"/>
                </a:solidFill>
              </a:rPr>
              <a:t>20</a:t>
            </a:r>
            <a:r>
              <a:rPr lang="en-US" b="0" dirty="0">
                <a:solidFill>
                  <a:srgbClr val="92D050"/>
                </a:solidFill>
              </a:rPr>
              <a:t>,22,24,26</a:t>
            </a:r>
            <a:r>
              <a:rPr lang="en-US" b="0" dirty="0"/>
              <a:t>}</a:t>
            </a:r>
          </a:p>
          <a:p>
            <a:r>
              <a:rPr lang="en-US" b="0" dirty="0"/>
              <a:t>Target = 18</a:t>
            </a:r>
          </a:p>
          <a:p>
            <a:r>
              <a:rPr lang="en-US" b="0" dirty="0" err="1"/>
              <a:t>lowIndex</a:t>
            </a:r>
            <a:r>
              <a:rPr lang="en-US" b="0" dirty="0"/>
              <a:t> = 7</a:t>
            </a:r>
          </a:p>
          <a:p>
            <a:r>
              <a:rPr lang="en-US" b="0" dirty="0" err="1"/>
              <a:t>highIndex</a:t>
            </a:r>
            <a:r>
              <a:rPr lang="en-US" b="0" dirty="0"/>
              <a:t> = 13</a:t>
            </a:r>
          </a:p>
          <a:p>
            <a:r>
              <a:rPr lang="en-US" b="0" dirty="0" err="1"/>
              <a:t>midIndex</a:t>
            </a:r>
            <a:r>
              <a:rPr lang="en-US" b="0" dirty="0"/>
              <a:t> = (13 + 7) / 2 = 10</a:t>
            </a:r>
          </a:p>
          <a:p>
            <a:r>
              <a:rPr lang="en-US" b="0" dirty="0"/>
              <a:t>array[10] = 20</a:t>
            </a:r>
          </a:p>
          <a:p>
            <a:r>
              <a:rPr lang="en-US" b="0" dirty="0"/>
              <a:t>20 is greater than 18 so decrease </a:t>
            </a:r>
            <a:r>
              <a:rPr lang="en-US" b="0" dirty="0" err="1"/>
              <a:t>highIndex</a:t>
            </a:r>
            <a:endParaRPr lang="en-US" b="0" dirty="0"/>
          </a:p>
          <a:p>
            <a:r>
              <a:rPr lang="en-US" b="0" dirty="0" err="1"/>
              <a:t>highIndex</a:t>
            </a:r>
            <a:r>
              <a:rPr lang="en-US" b="0" dirty="0"/>
              <a:t> = 10 - 1 = 9</a:t>
            </a:r>
          </a:p>
        </p:txBody>
      </p:sp>
    </p:spTree>
    <p:extLst>
      <p:ext uri="{BB962C8B-B14F-4D97-AF65-F5344CB8AC3E}">
        <p14:creationId xmlns:p14="http://schemas.microsoft.com/office/powerpoint/2010/main" val="96544531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0,2,4,6,8,10,12,</a:t>
            </a:r>
            <a:r>
              <a:rPr lang="en-US" b="0" dirty="0">
                <a:solidFill>
                  <a:srgbClr val="92D050"/>
                </a:solidFill>
              </a:rPr>
              <a:t>14,</a:t>
            </a:r>
            <a:r>
              <a:rPr lang="en-US" b="0" dirty="0">
                <a:solidFill>
                  <a:srgbClr val="00B0F0"/>
                </a:solidFill>
              </a:rPr>
              <a:t>16</a:t>
            </a:r>
            <a:r>
              <a:rPr lang="en-US" b="0" dirty="0">
                <a:solidFill>
                  <a:srgbClr val="92D050"/>
                </a:solidFill>
              </a:rPr>
              <a:t>,18</a:t>
            </a:r>
            <a:r>
              <a:rPr lang="en-US" b="0" dirty="0">
                <a:solidFill>
                  <a:schemeClr val="tx1"/>
                </a:solidFill>
              </a:rPr>
              <a:t>,20,22,24,26</a:t>
            </a:r>
            <a:r>
              <a:rPr lang="en-US" b="0" dirty="0"/>
              <a:t>}</a:t>
            </a:r>
          </a:p>
          <a:p>
            <a:r>
              <a:rPr lang="en-US" b="0" dirty="0"/>
              <a:t>Target = 18</a:t>
            </a:r>
          </a:p>
          <a:p>
            <a:r>
              <a:rPr lang="en-US" b="0" dirty="0" err="1"/>
              <a:t>lowIndex</a:t>
            </a:r>
            <a:r>
              <a:rPr lang="en-US" b="0" dirty="0"/>
              <a:t> = 7</a:t>
            </a:r>
          </a:p>
          <a:p>
            <a:r>
              <a:rPr lang="en-US" b="0" dirty="0" err="1"/>
              <a:t>highIndex</a:t>
            </a:r>
            <a:r>
              <a:rPr lang="en-US" b="0" dirty="0"/>
              <a:t> = 9</a:t>
            </a:r>
          </a:p>
          <a:p>
            <a:r>
              <a:rPr lang="en-US" b="0" dirty="0" err="1"/>
              <a:t>midIndex</a:t>
            </a:r>
            <a:r>
              <a:rPr lang="en-US" b="0" dirty="0"/>
              <a:t> = (7 + 9) / 2 = 8</a:t>
            </a:r>
          </a:p>
          <a:p>
            <a:r>
              <a:rPr lang="en-US" b="0" dirty="0"/>
              <a:t>array[8] = 16</a:t>
            </a:r>
          </a:p>
          <a:p>
            <a:r>
              <a:rPr lang="en-US" b="0" dirty="0"/>
              <a:t>16 is less than 18 so increase </a:t>
            </a:r>
            <a:r>
              <a:rPr lang="en-US" b="0" dirty="0" err="1"/>
              <a:t>lowIndex</a:t>
            </a:r>
            <a:endParaRPr lang="en-US" b="0" dirty="0"/>
          </a:p>
          <a:p>
            <a:r>
              <a:rPr lang="en-US" b="0" dirty="0" err="1"/>
              <a:t>lowIndex</a:t>
            </a:r>
            <a:r>
              <a:rPr lang="en-US" b="0" dirty="0"/>
              <a:t> = 8 + 1 = 9</a:t>
            </a:r>
          </a:p>
        </p:txBody>
      </p:sp>
    </p:spTree>
    <p:extLst>
      <p:ext uri="{BB962C8B-B14F-4D97-AF65-F5344CB8AC3E}">
        <p14:creationId xmlns:p14="http://schemas.microsoft.com/office/powerpoint/2010/main" val="24156901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0,2,4,6,8,10,12,14,16,</a:t>
            </a:r>
            <a:r>
              <a:rPr lang="en-US" b="0" dirty="0">
                <a:solidFill>
                  <a:srgbClr val="92D050"/>
                </a:solidFill>
              </a:rPr>
              <a:t>18</a:t>
            </a:r>
            <a:r>
              <a:rPr lang="en-US" b="0" dirty="0">
                <a:solidFill>
                  <a:schemeClr val="tx1"/>
                </a:solidFill>
              </a:rPr>
              <a:t>,20,22,24,26</a:t>
            </a:r>
            <a:r>
              <a:rPr lang="en-US" b="0" dirty="0"/>
              <a:t>}</a:t>
            </a:r>
          </a:p>
          <a:p>
            <a:r>
              <a:rPr lang="en-US" b="0" dirty="0"/>
              <a:t>Target = 18</a:t>
            </a:r>
          </a:p>
          <a:p>
            <a:r>
              <a:rPr lang="en-US" b="0" dirty="0" err="1"/>
              <a:t>lowIndex</a:t>
            </a:r>
            <a:r>
              <a:rPr lang="en-US" b="0" dirty="0"/>
              <a:t> = 9</a:t>
            </a:r>
          </a:p>
          <a:p>
            <a:r>
              <a:rPr lang="en-US" b="0" dirty="0" err="1"/>
              <a:t>highIndex</a:t>
            </a:r>
            <a:r>
              <a:rPr lang="en-US" b="0" dirty="0"/>
              <a:t> = 9</a:t>
            </a:r>
          </a:p>
          <a:p>
            <a:r>
              <a:rPr lang="en-US" b="0" dirty="0" err="1"/>
              <a:t>midIndex</a:t>
            </a:r>
            <a:r>
              <a:rPr lang="en-US" b="0" dirty="0"/>
              <a:t> = (9 + 9) / 2 = 9</a:t>
            </a:r>
          </a:p>
          <a:p>
            <a:r>
              <a:rPr lang="en-US" b="0" dirty="0"/>
              <a:t>array[9] = 18</a:t>
            </a:r>
          </a:p>
          <a:p>
            <a:r>
              <a:rPr lang="en-US" b="0" dirty="0"/>
              <a:t>return 9 as the answer</a:t>
            </a:r>
          </a:p>
        </p:txBody>
      </p:sp>
    </p:spTree>
    <p:extLst>
      <p:ext uri="{BB962C8B-B14F-4D97-AF65-F5344CB8AC3E}">
        <p14:creationId xmlns:p14="http://schemas.microsoft.com/office/powerpoint/2010/main" val="349862630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Sort Example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{</a:t>
            </a:r>
            <a:r>
              <a:rPr lang="en-US" b="0" dirty="0">
                <a:solidFill>
                  <a:schemeClr val="tx1"/>
                </a:solidFill>
              </a:rPr>
              <a:t>22,14,8,6,10,2,</a:t>
            </a:r>
            <a:r>
              <a:rPr lang="en-US" b="0" dirty="0">
                <a:solidFill>
                  <a:schemeClr val="accent2"/>
                </a:solidFill>
              </a:rPr>
              <a:t>12</a:t>
            </a:r>
            <a:r>
              <a:rPr lang="en-US" b="0" dirty="0">
                <a:solidFill>
                  <a:schemeClr val="tx1"/>
                </a:solidFill>
              </a:rPr>
              <a:t>,16</a:t>
            </a:r>
            <a:r>
              <a:rPr lang="en-US" b="0" dirty="0"/>
              <a:t>}</a:t>
            </a:r>
          </a:p>
          <a:p>
            <a:r>
              <a:rPr lang="en-US" b="0" dirty="0"/>
              <a:t>select a random index and set the value at that index as the pivot</a:t>
            </a:r>
          </a:p>
          <a:p>
            <a:r>
              <a:rPr lang="en-US" b="0" dirty="0"/>
              <a:t>In this example we will use 6 as the random index</a:t>
            </a:r>
          </a:p>
          <a:p>
            <a:r>
              <a:rPr lang="en-US" b="0" dirty="0" err="1"/>
              <a:t>pivotValue</a:t>
            </a:r>
            <a:r>
              <a:rPr lang="en-US" b="0" dirty="0"/>
              <a:t> = 12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406825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37990</TotalTime>
  <Words>1352</Words>
  <Application>Microsoft Macintosh PowerPoint</Application>
  <PresentationFormat>On-screen Show (4:3)</PresentationFormat>
  <Paragraphs>216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MS PGothic</vt:lpstr>
      <vt:lpstr>Arial</vt:lpstr>
      <vt:lpstr>Monotype Sorts</vt:lpstr>
      <vt:lpstr>Times New Roman</vt:lpstr>
      <vt:lpstr>presentation</vt:lpstr>
      <vt:lpstr>Lab 4</vt:lpstr>
      <vt:lpstr>Lab Goal</vt:lpstr>
      <vt:lpstr>Code To Write</vt:lpstr>
      <vt:lpstr>Code To Write (cont.)</vt:lpstr>
      <vt:lpstr>Binary Search Example</vt:lpstr>
      <vt:lpstr>Binary Search Example (cont.)</vt:lpstr>
      <vt:lpstr>Binary Search Example (cont.)</vt:lpstr>
      <vt:lpstr>Binary Search Example (cont.)</vt:lpstr>
      <vt:lpstr>Quick Sort Example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Quick Sort Example (cont.)</vt:lpstr>
      <vt:lpstr>Merge Sort Example</vt:lpstr>
      <vt:lpstr>Merge Sort Example (cont.)</vt:lpstr>
      <vt:lpstr>Merge Sort Example (cont.)</vt:lpstr>
      <vt:lpstr>Merge Sort Example (cont.)</vt:lpstr>
      <vt:lpstr>Merge Sort Example (cont.)</vt:lpstr>
      <vt:lpstr>Merge Sort Example (cont.)</vt:lpstr>
      <vt:lpstr>Merge Sort Example (cont.)</vt:lpstr>
      <vt:lpstr>Merge Sort Example (cont.)</vt:lpstr>
      <vt:lpstr>Merge Sort Example (cont.)</vt:lpstr>
      <vt:lpstr>Merge Sort Example (cont.)</vt:lpstr>
      <vt:lpstr>Some Hints</vt:lpstr>
    </vt:vector>
  </TitlesOfParts>
  <Company>Clemson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Distributed and Network Programming</dc:subject>
  <dc:creator>William Garnes</dc:creator>
  <cp:lastModifiedBy>Microsoft Office User</cp:lastModifiedBy>
  <cp:revision>470</cp:revision>
  <cp:lastPrinted>2019-01-09T20:11:28Z</cp:lastPrinted>
  <dcterms:created xsi:type="dcterms:W3CDTF">2002-09-11T15:09:58Z</dcterms:created>
  <dcterms:modified xsi:type="dcterms:W3CDTF">2021-09-17T21:40:21Z</dcterms:modified>
</cp:coreProperties>
</file>