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93" d="100"/>
          <a:sy n="93" d="100"/>
        </p:scale>
        <p:origin x="19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5487" y="920724"/>
            <a:ext cx="2927425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0288" y="1991434"/>
            <a:ext cx="3517823" cy="66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9027" y="2036875"/>
            <a:ext cx="7340345" cy="170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55331" y="7107209"/>
            <a:ext cx="105727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209800"/>
            <a:ext cx="4502112" cy="1294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pc="-175" dirty="0"/>
              <a:t>Circular Array Queue Implementation</a:t>
            </a:r>
            <a:endParaRPr spc="-3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685800"/>
            <a:ext cx="2971800" cy="482824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Circular Array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162800" y="7107209"/>
            <a:ext cx="15498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queueCircularArray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2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2127313" y="1981200"/>
            <a:ext cx="6032373" cy="26680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40" dirty="0">
                <a:latin typeface="Georgia"/>
                <a:cs typeface="Georgia"/>
              </a:rPr>
              <a:t>A </a:t>
            </a:r>
            <a:r>
              <a:rPr lang="en-US" sz="2450" b="1" i="1" spc="85" dirty="0">
                <a:solidFill>
                  <a:srgbClr val="B6321C"/>
                </a:solidFill>
                <a:latin typeface="Georgia"/>
                <a:cs typeface="Georgia"/>
              </a:rPr>
              <a:t>circular array</a:t>
            </a:r>
            <a:r>
              <a:rPr sz="2450" b="1" i="1" spc="85" dirty="0">
                <a:solidFill>
                  <a:srgbClr val="B6321C"/>
                </a:solidFill>
                <a:latin typeface="Georgia"/>
                <a:cs typeface="Georgia"/>
              </a:rPr>
              <a:t>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lang="en-US" sz="2450" spc="40" dirty="0">
                <a:latin typeface="Georgia"/>
                <a:cs typeface="Georgia"/>
              </a:rPr>
              <a:t>an array where the end wraps around to the beginning: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50" spc="140" dirty="0">
              <a:latin typeface="Georgia"/>
              <a:cs typeface="Georgia"/>
            </a:endParaRPr>
          </a:p>
          <a:p>
            <a:pPr marL="12700">
              <a:spcBef>
                <a:spcPts val="5"/>
              </a:spcBef>
            </a:pPr>
            <a:r>
              <a:rPr lang="en-US" sz="2450" spc="95" dirty="0">
                <a:latin typeface="Georgia"/>
                <a:cs typeface="Georgia"/>
              </a:rPr>
              <a:t>If the index currently refers to the last element in the array, incrementing the index will have the first element indexed</a:t>
            </a:r>
            <a:endParaRPr lang="en-US" sz="2450" dirty="0">
              <a:latin typeface="Georgia"/>
              <a:cs typeface="Georgia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3C86EC-2CFC-AB41-BF2D-5E0E3DD0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84273"/>
              </p:ext>
            </p:extLst>
          </p:nvPr>
        </p:nvGraphicFramePr>
        <p:xfrm>
          <a:off x="1676400" y="4683874"/>
          <a:ext cx="682743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5486">
                  <a:extLst>
                    <a:ext uri="{9D8B030D-6E8A-4147-A177-3AD203B41FA5}">
                      <a16:colId xmlns:a16="http://schemas.microsoft.com/office/drawing/2014/main" val="3472181521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1758625730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3632144094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354495709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414500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1850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34324-D559-F747-870C-6A260AA441FD}"/>
              </a:ext>
            </a:extLst>
          </p:cNvPr>
          <p:cNvCxnSpPr/>
          <p:nvPr/>
        </p:nvCxnSpPr>
        <p:spPr>
          <a:xfrm flipV="1">
            <a:off x="7802027" y="5119399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0F69C5-A555-F64F-BBF2-AECC6A763843}"/>
              </a:ext>
            </a:extLst>
          </p:cNvPr>
          <p:cNvSpPr txBox="1"/>
          <p:nvPr/>
        </p:nvSpPr>
        <p:spPr>
          <a:xfrm>
            <a:off x="7476970" y="554277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94985C7-F4EB-4C4B-AAAB-BB4B622BF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96172"/>
              </p:ext>
            </p:extLst>
          </p:nvPr>
        </p:nvGraphicFramePr>
        <p:xfrm>
          <a:off x="1676400" y="5884242"/>
          <a:ext cx="682743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5486">
                  <a:extLst>
                    <a:ext uri="{9D8B030D-6E8A-4147-A177-3AD203B41FA5}">
                      <a16:colId xmlns:a16="http://schemas.microsoft.com/office/drawing/2014/main" val="3472181521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1758625730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3632144094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354495709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414500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1850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BEC91-DAA0-3A45-9DD4-FE789969BEBF}"/>
              </a:ext>
            </a:extLst>
          </p:cNvPr>
          <p:cNvCxnSpPr/>
          <p:nvPr/>
        </p:nvCxnSpPr>
        <p:spPr>
          <a:xfrm flipV="1">
            <a:off x="2306257" y="6322827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32B1D2-36F5-284B-9F3F-594AB3713A9D}"/>
              </a:ext>
            </a:extLst>
          </p:cNvPr>
          <p:cNvSpPr txBox="1"/>
          <p:nvPr/>
        </p:nvSpPr>
        <p:spPr>
          <a:xfrm>
            <a:off x="1412743" y="6759401"/>
            <a:ext cx="17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(index + 1) % size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713" y="871750"/>
            <a:ext cx="3047999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</a:rPr>
              <a:t>Queue</a:t>
            </a:r>
            <a:r>
              <a:rPr lang="en-US" sz="2800" spc="-180" dirty="0">
                <a:latin typeface="Lucida Calligraphy" panose="03010101010101010101" pitchFamily="66" charset="77"/>
              </a:rPr>
              <a:t> Using a Circular Array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22910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40" dirty="0">
                <a:latin typeface="Georgia"/>
                <a:cs typeface="Georgia"/>
              </a:rPr>
              <a:t>A</a:t>
            </a:r>
            <a:r>
              <a:rPr lang="en-US" sz="2450" spc="40" dirty="0">
                <a:latin typeface="Georgia"/>
                <a:cs typeface="Georgia"/>
              </a:rPr>
              <a:t> circular array can access the indexed element in O(1) time.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A</a:t>
            </a:r>
            <a:r>
              <a:rPr sz="2450" spc="40" dirty="0">
                <a:latin typeface="Georgia"/>
                <a:cs typeface="Georgia"/>
              </a:rPr>
              <a:t> </a:t>
            </a:r>
            <a:r>
              <a:rPr sz="2450" b="1" i="1" dirty="0">
                <a:solidFill>
                  <a:srgbClr val="B6321C"/>
                </a:solidFill>
                <a:latin typeface="Georgia"/>
                <a:cs typeface="Georgia"/>
              </a:rPr>
              <a:t>queue </a:t>
            </a:r>
            <a:r>
              <a:rPr lang="en-US" sz="2450" spc="125" dirty="0">
                <a:latin typeface="Georgia"/>
                <a:cs typeface="Georgia"/>
              </a:rPr>
              <a:t>using a circular array will maintain two indices, one for the item at the front and one for the item at the back of the queue</a:t>
            </a:r>
            <a:endParaRPr lang="en-US" sz="2450" dirty="0">
              <a:latin typeface="Georgia"/>
              <a:cs typeface="Georgi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7FC4FD-A896-EF41-A235-523D4DE1E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01873"/>
              </p:ext>
            </p:extLst>
          </p:nvPr>
        </p:nvGraphicFramePr>
        <p:xfrm>
          <a:off x="1828800" y="4995518"/>
          <a:ext cx="568952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7905">
                  <a:extLst>
                    <a:ext uri="{9D8B030D-6E8A-4147-A177-3AD203B41FA5}">
                      <a16:colId xmlns:a16="http://schemas.microsoft.com/office/drawing/2014/main" val="3472181521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1758625730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632144094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54495709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414500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3185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13D564-4655-0343-BEE0-E50C11DA3308}"/>
              </a:ext>
            </a:extLst>
          </p:cNvPr>
          <p:cNvCxnSpPr/>
          <p:nvPr/>
        </p:nvCxnSpPr>
        <p:spPr>
          <a:xfrm flipV="1">
            <a:off x="2407832" y="5366358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AE6F91-5460-D843-AF13-3FEFD5A4D4C2}"/>
              </a:ext>
            </a:extLst>
          </p:cNvPr>
          <p:cNvCxnSpPr/>
          <p:nvPr/>
        </p:nvCxnSpPr>
        <p:spPr>
          <a:xfrm flipV="1">
            <a:off x="5836832" y="5403036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53F079-B8E3-BD49-A29E-CC25D13E7443}"/>
              </a:ext>
            </a:extLst>
          </p:cNvPr>
          <p:cNvSpPr txBox="1"/>
          <p:nvPr/>
        </p:nvSpPr>
        <p:spPr>
          <a:xfrm>
            <a:off x="2082775" y="5789732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C16FF-1334-7A4E-B31C-C3A8810DF0DE}"/>
              </a:ext>
            </a:extLst>
          </p:cNvPr>
          <p:cNvSpPr txBox="1"/>
          <p:nvPr/>
        </p:nvSpPr>
        <p:spPr>
          <a:xfrm>
            <a:off x="5527292" y="58394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53440-B6F1-5F42-966B-2FCB05F15453}"/>
              </a:ext>
            </a:extLst>
          </p:cNvPr>
          <p:cNvSpPr txBox="1"/>
          <p:nvPr/>
        </p:nvSpPr>
        <p:spPr>
          <a:xfrm>
            <a:off x="1668948" y="6281605"/>
            <a:ext cx="61034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spc="95" dirty="0">
                <a:latin typeface="Georgia"/>
              </a:rPr>
              <a:t>The capacity of the queue is one less than the size of the array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CCF2C57B-FE2D-2A42-98C2-F1B7DB5EE18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162800" y="7107209"/>
            <a:ext cx="15498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queueCircularArray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3</a:t>
            </a:fld>
            <a:endParaRPr spc="5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18" y="901993"/>
            <a:ext cx="2292287" cy="482824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Initial State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11471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An empty queue is represented by the back index being immediately before the front index</a:t>
            </a:r>
            <a:endParaRPr lang="en-US" sz="2450" dirty="0">
              <a:latin typeface="Georgia"/>
              <a:cs typeface="Georgi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7FC4FD-A896-EF41-A235-523D4DE1E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26642"/>
              </p:ext>
            </p:extLst>
          </p:nvPr>
        </p:nvGraphicFramePr>
        <p:xfrm>
          <a:off x="1828800" y="4995518"/>
          <a:ext cx="568952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7905">
                  <a:extLst>
                    <a:ext uri="{9D8B030D-6E8A-4147-A177-3AD203B41FA5}">
                      <a16:colId xmlns:a16="http://schemas.microsoft.com/office/drawing/2014/main" val="3472181521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1758625730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632144094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54495709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414500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3185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13D564-4655-0343-BEE0-E50C11DA3308}"/>
              </a:ext>
            </a:extLst>
          </p:cNvPr>
          <p:cNvCxnSpPr/>
          <p:nvPr/>
        </p:nvCxnSpPr>
        <p:spPr>
          <a:xfrm flipV="1">
            <a:off x="2407832" y="5366358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AE6F91-5460-D843-AF13-3FEFD5A4D4C2}"/>
              </a:ext>
            </a:extLst>
          </p:cNvPr>
          <p:cNvCxnSpPr/>
          <p:nvPr/>
        </p:nvCxnSpPr>
        <p:spPr>
          <a:xfrm flipV="1">
            <a:off x="6938940" y="5414637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53F079-B8E3-BD49-A29E-CC25D13E7443}"/>
              </a:ext>
            </a:extLst>
          </p:cNvPr>
          <p:cNvSpPr txBox="1"/>
          <p:nvPr/>
        </p:nvSpPr>
        <p:spPr>
          <a:xfrm>
            <a:off x="2082775" y="5789732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C16FF-1334-7A4E-B31C-C3A8810DF0DE}"/>
              </a:ext>
            </a:extLst>
          </p:cNvPr>
          <p:cNvSpPr txBox="1"/>
          <p:nvPr/>
        </p:nvSpPr>
        <p:spPr>
          <a:xfrm>
            <a:off x="6629400" y="585100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D0CC3-CF8F-0B46-87EA-8AB8D65FD1EB}"/>
              </a:ext>
            </a:extLst>
          </p:cNvPr>
          <p:cNvSpPr txBox="1"/>
          <p:nvPr/>
        </p:nvSpPr>
        <p:spPr>
          <a:xfrm>
            <a:off x="1668948" y="3963712"/>
            <a:ext cx="61034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spc="95" dirty="0">
                <a:latin typeface="Georgia"/>
              </a:rPr>
              <a:t>Initial state:</a:t>
            </a:r>
          </a:p>
          <a:p>
            <a:r>
              <a:rPr lang="en-US" sz="2450" spc="95" dirty="0">
                <a:latin typeface="Georgia"/>
              </a:rPr>
              <a:t>front = 0			back = size-1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12DAA-3605-5149-935D-4604F862B7E8}"/>
              </a:ext>
            </a:extLst>
          </p:cNvPr>
          <p:cNvSpPr txBox="1"/>
          <p:nvPr/>
        </p:nvSpPr>
        <p:spPr>
          <a:xfrm>
            <a:off x="1359027" y="6347758"/>
            <a:ext cx="745660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spc="95" dirty="0">
                <a:latin typeface="Georgia"/>
              </a:rPr>
              <a:t>Note: (back + 1) % size == front -&gt; empty queue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C93A071-5872-104B-8A61-04033210FC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162800" y="7107209"/>
            <a:ext cx="15498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queueCircularArray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4</a:t>
            </a:fld>
            <a:endParaRPr spc="55" dirty="0"/>
          </a:p>
        </p:txBody>
      </p:sp>
    </p:spTree>
    <p:extLst>
      <p:ext uri="{BB962C8B-B14F-4D97-AF65-F5344CB8AC3E}">
        <p14:creationId xmlns:p14="http://schemas.microsoft.com/office/powerpoint/2010/main" val="22465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837" y="922775"/>
            <a:ext cx="4244983" cy="482824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After Enqueuing Items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The back index is incremented when enqueuing an item</a:t>
            </a:r>
            <a:endParaRPr lang="en-US" sz="2450" dirty="0">
              <a:latin typeface="Georgia"/>
              <a:cs typeface="Georgia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3B1A3E-62F6-6E4C-93EF-D4C5F2875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66424"/>
              </p:ext>
            </p:extLst>
          </p:nvPr>
        </p:nvGraphicFramePr>
        <p:xfrm>
          <a:off x="1965806" y="4114800"/>
          <a:ext cx="568952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7905">
                  <a:extLst>
                    <a:ext uri="{9D8B030D-6E8A-4147-A177-3AD203B41FA5}">
                      <a16:colId xmlns:a16="http://schemas.microsoft.com/office/drawing/2014/main" val="3472181521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1758625730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632144094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54495709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414500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31850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9875A-74FF-3A43-A78B-F84387B639BD}"/>
              </a:ext>
            </a:extLst>
          </p:cNvPr>
          <p:cNvCxnSpPr/>
          <p:nvPr/>
        </p:nvCxnSpPr>
        <p:spPr>
          <a:xfrm flipV="1">
            <a:off x="2544838" y="4485640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BE612-35C8-2C45-843D-747B1CC336BC}"/>
              </a:ext>
            </a:extLst>
          </p:cNvPr>
          <p:cNvCxnSpPr/>
          <p:nvPr/>
        </p:nvCxnSpPr>
        <p:spPr>
          <a:xfrm flipV="1">
            <a:off x="5973838" y="4522318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B63178-69F6-1A45-BDA1-A89A81D685FC}"/>
              </a:ext>
            </a:extLst>
          </p:cNvPr>
          <p:cNvSpPr txBox="1"/>
          <p:nvPr/>
        </p:nvSpPr>
        <p:spPr>
          <a:xfrm>
            <a:off x="2219781" y="4909014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6ACB7-79BF-8B48-9E12-BD34163AC1FE}"/>
              </a:ext>
            </a:extLst>
          </p:cNvPr>
          <p:cNvSpPr txBox="1"/>
          <p:nvPr/>
        </p:nvSpPr>
        <p:spPr>
          <a:xfrm>
            <a:off x="5664298" y="495868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9AC1C-7C5E-1741-A639-79C54C4B004B}"/>
              </a:ext>
            </a:extLst>
          </p:cNvPr>
          <p:cNvSpPr txBox="1"/>
          <p:nvPr/>
        </p:nvSpPr>
        <p:spPr>
          <a:xfrm>
            <a:off x="1758842" y="5701720"/>
            <a:ext cx="61034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spc="95" dirty="0">
                <a:latin typeface="Georgia"/>
              </a:rPr>
              <a:t>6 is enqueued first, followed by 3, then 1, then 4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2DC4750-E6D6-534D-8A68-8D81E246000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162800" y="7107209"/>
            <a:ext cx="15498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queueCircularArray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5</a:t>
            </a:fld>
            <a:endParaRPr spc="55" dirty="0"/>
          </a:p>
        </p:txBody>
      </p:sp>
    </p:spTree>
    <p:extLst>
      <p:ext uri="{BB962C8B-B14F-4D97-AF65-F5344CB8AC3E}">
        <p14:creationId xmlns:p14="http://schemas.microsoft.com/office/powerpoint/2010/main" val="54639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837" y="922775"/>
            <a:ext cx="4244983" cy="482824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After Dequeuing Items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The front index is incremented when dequeuing an item</a:t>
            </a:r>
            <a:endParaRPr lang="en-US" sz="2450" dirty="0">
              <a:latin typeface="Georgia"/>
              <a:cs typeface="Georgia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3B1A3E-62F6-6E4C-93EF-D4C5F2875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22112"/>
              </p:ext>
            </p:extLst>
          </p:nvPr>
        </p:nvGraphicFramePr>
        <p:xfrm>
          <a:off x="1965806" y="4114800"/>
          <a:ext cx="568952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7905">
                  <a:extLst>
                    <a:ext uri="{9D8B030D-6E8A-4147-A177-3AD203B41FA5}">
                      <a16:colId xmlns:a16="http://schemas.microsoft.com/office/drawing/2014/main" val="3472181521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1758625730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632144094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54495709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414500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31850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9875A-74FF-3A43-A78B-F84387B639BD}"/>
              </a:ext>
            </a:extLst>
          </p:cNvPr>
          <p:cNvCxnSpPr>
            <a:cxnSpLocks/>
          </p:cNvCxnSpPr>
          <p:nvPr/>
        </p:nvCxnSpPr>
        <p:spPr>
          <a:xfrm flipV="1">
            <a:off x="4820857" y="4520050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BE612-35C8-2C45-843D-747B1CC336BC}"/>
              </a:ext>
            </a:extLst>
          </p:cNvPr>
          <p:cNvCxnSpPr/>
          <p:nvPr/>
        </p:nvCxnSpPr>
        <p:spPr>
          <a:xfrm flipV="1">
            <a:off x="5973838" y="4522318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B63178-69F6-1A45-BDA1-A89A81D685FC}"/>
              </a:ext>
            </a:extLst>
          </p:cNvPr>
          <p:cNvSpPr txBox="1"/>
          <p:nvPr/>
        </p:nvSpPr>
        <p:spPr>
          <a:xfrm>
            <a:off x="4495800" y="4943424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6ACB7-79BF-8B48-9E12-BD34163AC1FE}"/>
              </a:ext>
            </a:extLst>
          </p:cNvPr>
          <p:cNvSpPr txBox="1"/>
          <p:nvPr/>
        </p:nvSpPr>
        <p:spPr>
          <a:xfrm>
            <a:off x="5664298" y="495868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9AC1C-7C5E-1741-A639-79C54C4B004B}"/>
              </a:ext>
            </a:extLst>
          </p:cNvPr>
          <p:cNvSpPr txBox="1"/>
          <p:nvPr/>
        </p:nvSpPr>
        <p:spPr>
          <a:xfrm>
            <a:off x="1758842" y="5701720"/>
            <a:ext cx="61034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50" spc="95" dirty="0">
                <a:latin typeface="Georgia"/>
              </a:rPr>
              <a:t>Two items are dequeued from the state of the queue on the previous slide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2A2D7EA-7CC3-AC4E-A9D7-951C92F0DBA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162800" y="7107209"/>
            <a:ext cx="15498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queueCircularArray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6</a:t>
            </a:fld>
            <a:endParaRPr spc="55" dirty="0"/>
          </a:p>
        </p:txBody>
      </p:sp>
    </p:spTree>
    <p:extLst>
      <p:ext uri="{BB962C8B-B14F-4D97-AF65-F5344CB8AC3E}">
        <p14:creationId xmlns:p14="http://schemas.microsoft.com/office/powerpoint/2010/main" val="252827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246</Words>
  <Application>Microsoft Macintosh PowerPoint</Application>
  <PresentationFormat>Custom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Georgia</vt:lpstr>
      <vt:lpstr>Lucida Calligraphy</vt:lpstr>
      <vt:lpstr>Times New Roman</vt:lpstr>
      <vt:lpstr>Office Theme</vt:lpstr>
      <vt:lpstr>Circular Array Queue Implementation</vt:lpstr>
      <vt:lpstr>Circular Array</vt:lpstr>
      <vt:lpstr>Queue Using a Circular Array</vt:lpstr>
      <vt:lpstr>Initial State</vt:lpstr>
      <vt:lpstr>After Enqueuing Items</vt:lpstr>
      <vt:lpstr>After Dequeuing Items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cp:lastModifiedBy>Microsoft Office User</cp:lastModifiedBy>
  <cp:revision>7</cp:revision>
  <dcterms:created xsi:type="dcterms:W3CDTF">2019-09-01T02:23:48Z</dcterms:created>
  <dcterms:modified xsi:type="dcterms:W3CDTF">2019-09-09T14:39:42Z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2017-12-29T00:00:00Z</vt:filetime>
  </property>
  <property fmtid="{D5CDD505-2E9C-101B-9397-08002B2CF9AE}" pid="3" name="Creator">
    <vt:lpwstr>TeX</vt:lpwstr>
  </property>
  <property fmtid="{D5CDD505-2E9C-101B-9397-08002B2CF9AE}" pid="4" name="LastSaved">
    <vt:filetime>2019-09-01T00:00:00Z</vt:filetime>
  </property>
</Properties>
</file>