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>
      <p:cViewPr varScale="1">
        <p:scale>
          <a:sx n="93" d="100"/>
          <a:sy n="93" d="100"/>
        </p:scale>
        <p:origin x="1936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65487" y="920724"/>
            <a:ext cx="2927425" cy="594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45" dirty="0"/>
              <a:t>stacksQueues:</a:t>
            </a:r>
            <a:r>
              <a:rPr spc="90" dirty="0"/>
              <a:t> </a:t>
            </a: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45" dirty="0"/>
              <a:t>stacksQueues:</a:t>
            </a:r>
            <a:r>
              <a:rPr spc="90" dirty="0"/>
              <a:t> </a:t>
            </a: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45" dirty="0"/>
              <a:t>stacksQueues:</a:t>
            </a:r>
            <a:r>
              <a:rPr spc="90" dirty="0"/>
              <a:t> </a:t>
            </a: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45" dirty="0"/>
              <a:t>stacksQueues:</a:t>
            </a:r>
            <a:r>
              <a:rPr spc="90" dirty="0"/>
              <a:t> </a:t>
            </a: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45" dirty="0"/>
              <a:t>stacksQueues:</a:t>
            </a:r>
            <a:r>
              <a:rPr spc="90" dirty="0"/>
              <a:t> </a:t>
            </a: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0288" y="1991434"/>
            <a:ext cx="3517823" cy="663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9027" y="2036875"/>
            <a:ext cx="7340345" cy="1707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55331" y="7107209"/>
            <a:ext cx="1057275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45" dirty="0"/>
              <a:t>stacksQueues:</a:t>
            </a:r>
            <a:r>
              <a:rPr spc="90" dirty="0"/>
              <a:t> </a:t>
            </a: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2362200"/>
            <a:ext cx="5035512" cy="12945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175" dirty="0"/>
              <a:t>Conversion from Infix to Postfix Using a Stack</a:t>
            </a:r>
            <a:endParaRPr spc="-32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284" y="920724"/>
            <a:ext cx="4445598" cy="982961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 algn="ctr">
              <a:lnSpc>
                <a:spcPts val="3850"/>
              </a:lnSpc>
            </a:pPr>
            <a:r>
              <a:rPr lang="en-US" sz="2800" spc="-180" dirty="0">
                <a:latin typeface="Lucida Calligraphy" panose="03010101010101010101" pitchFamily="66" charset="77"/>
              </a:rPr>
              <a:t>Converting an Infix Expression to Postfix</a:t>
            </a:r>
            <a:endParaRPr sz="2800" spc="-180" dirty="0">
              <a:latin typeface="Lucida Calligraphy" panose="03010101010101010101" pitchFamily="66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027" y="2036875"/>
            <a:ext cx="6413373" cy="7700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Example: converting the following infix expression to postfix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5EDFE3F-3090-4349-9852-BFFFB1A4DB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7114882" y="7086600"/>
            <a:ext cx="1597725" cy="15709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45" dirty="0" err="1"/>
              <a:t>stackInfixToPostfix</a:t>
            </a:r>
            <a:r>
              <a:rPr lang="en-US" spc="45" dirty="0"/>
              <a:t> </a:t>
            </a:r>
            <a:r>
              <a:rPr spc="45" dirty="0"/>
              <a:t>:</a:t>
            </a:r>
            <a:r>
              <a:rPr spc="90" dirty="0"/>
              <a:t> </a:t>
            </a:r>
            <a:fld id="{81D60167-4931-47E6-BA6A-407CBD079E47}" type="slidenum">
              <a:rPr spc="55" dirty="0"/>
              <a:t>10</a:t>
            </a:fld>
            <a:endParaRPr spc="55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7A447B7-67AA-2049-8675-E42D9C06E95E}"/>
              </a:ext>
            </a:extLst>
          </p:cNvPr>
          <p:cNvSpPr txBox="1"/>
          <p:nvPr/>
        </p:nvSpPr>
        <p:spPr>
          <a:xfrm>
            <a:off x="1359027" y="3488558"/>
            <a:ext cx="6413373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spcBef>
                <a:spcPts val="125"/>
              </a:spcBef>
            </a:pPr>
            <a:r>
              <a:rPr lang="en-US" sz="2450" b="1" i="1" dirty="0">
                <a:solidFill>
                  <a:srgbClr val="B6321C"/>
                </a:solidFill>
                <a:latin typeface="Georgia"/>
              </a:rPr>
              <a:t>A + B * C + ( D * E </a:t>
            </a:r>
            <a:r>
              <a:rPr lang="en-US" sz="2450" spc="40" dirty="0">
                <a:latin typeface="Georgia"/>
              </a:rPr>
              <a:t>+ F ) * 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424F30-6DD7-964D-8B8D-CDA2D2083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17" y="4563214"/>
            <a:ext cx="6356406" cy="154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5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284" y="920724"/>
            <a:ext cx="4445598" cy="982961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 algn="ctr">
              <a:lnSpc>
                <a:spcPts val="3850"/>
              </a:lnSpc>
            </a:pPr>
            <a:r>
              <a:rPr lang="en-US" sz="2800" spc="-180" dirty="0">
                <a:latin typeface="Lucida Calligraphy" panose="03010101010101010101" pitchFamily="66" charset="77"/>
              </a:rPr>
              <a:t>Converting an Infix Expression to Postfix</a:t>
            </a:r>
            <a:endParaRPr sz="2800" spc="-180" dirty="0">
              <a:latin typeface="Lucida Calligraphy" panose="03010101010101010101" pitchFamily="66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027" y="2036875"/>
            <a:ext cx="6413373" cy="7700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Example: converting the following infix expression to postfix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5EDFE3F-3090-4349-9852-BFFFB1A4DB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7114882" y="7086600"/>
            <a:ext cx="1597725" cy="15709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45" dirty="0" err="1"/>
              <a:t>stackInfixToPostfix</a:t>
            </a:r>
            <a:r>
              <a:rPr lang="en-US" spc="45" dirty="0"/>
              <a:t> </a:t>
            </a:r>
            <a:r>
              <a:rPr spc="45" dirty="0"/>
              <a:t>:</a:t>
            </a:r>
            <a:r>
              <a:rPr spc="90" dirty="0"/>
              <a:t> </a:t>
            </a:r>
            <a:fld id="{81D60167-4931-47E6-BA6A-407CBD079E47}" type="slidenum">
              <a:rPr spc="55" dirty="0"/>
              <a:t>11</a:t>
            </a:fld>
            <a:endParaRPr spc="55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7A447B7-67AA-2049-8675-E42D9C06E95E}"/>
              </a:ext>
            </a:extLst>
          </p:cNvPr>
          <p:cNvSpPr txBox="1"/>
          <p:nvPr/>
        </p:nvSpPr>
        <p:spPr>
          <a:xfrm>
            <a:off x="1359027" y="3488558"/>
            <a:ext cx="6413373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spcBef>
                <a:spcPts val="125"/>
              </a:spcBef>
            </a:pPr>
            <a:r>
              <a:rPr lang="en-US" sz="2450" b="1" i="1" dirty="0">
                <a:solidFill>
                  <a:srgbClr val="B6321C"/>
                </a:solidFill>
                <a:latin typeface="Georgia"/>
              </a:rPr>
              <a:t>A + B * C + ( D * E + F </a:t>
            </a:r>
            <a:r>
              <a:rPr lang="en-US" sz="2450" spc="40" dirty="0">
                <a:latin typeface="Georgia"/>
              </a:rPr>
              <a:t>) * 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424F30-6DD7-964D-8B8D-CDA2D2083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19" y="4563214"/>
            <a:ext cx="6356402" cy="154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83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284" y="920724"/>
            <a:ext cx="4445598" cy="982961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 algn="ctr">
              <a:lnSpc>
                <a:spcPts val="3850"/>
              </a:lnSpc>
            </a:pPr>
            <a:r>
              <a:rPr lang="en-US" sz="2800" spc="-180" dirty="0">
                <a:latin typeface="Lucida Calligraphy" panose="03010101010101010101" pitchFamily="66" charset="77"/>
              </a:rPr>
              <a:t>Converting an Infix Expression to Postfix</a:t>
            </a:r>
            <a:endParaRPr sz="2800" spc="-180" dirty="0">
              <a:latin typeface="Lucida Calligraphy" panose="03010101010101010101" pitchFamily="66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027" y="2036875"/>
            <a:ext cx="6413373" cy="7700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Example: converting the following infix expression to postfix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5EDFE3F-3090-4349-9852-BFFFB1A4DB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7114882" y="7086600"/>
            <a:ext cx="1597725" cy="15709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45" dirty="0" err="1"/>
              <a:t>stackInfixToPostfix</a:t>
            </a:r>
            <a:r>
              <a:rPr lang="en-US" spc="45" dirty="0"/>
              <a:t> </a:t>
            </a:r>
            <a:r>
              <a:rPr spc="45" dirty="0"/>
              <a:t>:</a:t>
            </a:r>
            <a:r>
              <a:rPr spc="90" dirty="0"/>
              <a:t> </a:t>
            </a:r>
            <a:fld id="{81D60167-4931-47E6-BA6A-407CBD079E47}" type="slidenum">
              <a:rPr spc="55" dirty="0"/>
              <a:t>12</a:t>
            </a:fld>
            <a:endParaRPr spc="55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7A447B7-67AA-2049-8675-E42D9C06E95E}"/>
              </a:ext>
            </a:extLst>
          </p:cNvPr>
          <p:cNvSpPr txBox="1"/>
          <p:nvPr/>
        </p:nvSpPr>
        <p:spPr>
          <a:xfrm>
            <a:off x="1359027" y="3488558"/>
            <a:ext cx="6413373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spcBef>
                <a:spcPts val="125"/>
              </a:spcBef>
            </a:pPr>
            <a:r>
              <a:rPr lang="en-US" sz="2450" b="1" i="1" dirty="0">
                <a:solidFill>
                  <a:srgbClr val="B6321C"/>
                </a:solidFill>
                <a:latin typeface="Georgia"/>
              </a:rPr>
              <a:t>A + B * C + ( D * E + F ) </a:t>
            </a:r>
            <a:r>
              <a:rPr lang="en-US" sz="2450" spc="40" dirty="0">
                <a:latin typeface="Georgia"/>
              </a:rPr>
              <a:t>* 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424F30-6DD7-964D-8B8D-CDA2D2083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19" y="4709150"/>
            <a:ext cx="6356402" cy="124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2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284" y="920724"/>
            <a:ext cx="4445598" cy="982961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 algn="ctr">
              <a:lnSpc>
                <a:spcPts val="3850"/>
              </a:lnSpc>
            </a:pPr>
            <a:r>
              <a:rPr lang="en-US" sz="2800" spc="-180" dirty="0">
                <a:latin typeface="Lucida Calligraphy" panose="03010101010101010101" pitchFamily="66" charset="77"/>
              </a:rPr>
              <a:t>Converting an Infix Expression to Postfix</a:t>
            </a:r>
            <a:endParaRPr sz="2800" spc="-180" dirty="0">
              <a:latin typeface="Lucida Calligraphy" panose="03010101010101010101" pitchFamily="66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027" y="2036875"/>
            <a:ext cx="6413373" cy="7700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Example: converting the following infix expression to postfix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5EDFE3F-3090-4349-9852-BFFFB1A4DB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7114882" y="7086600"/>
            <a:ext cx="1597725" cy="15709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45" dirty="0" err="1"/>
              <a:t>stackInfixToPostfix</a:t>
            </a:r>
            <a:r>
              <a:rPr lang="en-US" spc="45" dirty="0"/>
              <a:t> </a:t>
            </a:r>
            <a:r>
              <a:rPr spc="45" dirty="0"/>
              <a:t>:</a:t>
            </a:r>
            <a:r>
              <a:rPr spc="90" dirty="0"/>
              <a:t> </a:t>
            </a:r>
            <a:fld id="{81D60167-4931-47E6-BA6A-407CBD079E47}" type="slidenum">
              <a:rPr spc="55" dirty="0"/>
              <a:t>13</a:t>
            </a:fld>
            <a:endParaRPr spc="55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7A447B7-67AA-2049-8675-E42D9C06E95E}"/>
              </a:ext>
            </a:extLst>
          </p:cNvPr>
          <p:cNvSpPr txBox="1"/>
          <p:nvPr/>
        </p:nvSpPr>
        <p:spPr>
          <a:xfrm>
            <a:off x="1359027" y="3488558"/>
            <a:ext cx="6413373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spcBef>
                <a:spcPts val="125"/>
              </a:spcBef>
            </a:pPr>
            <a:r>
              <a:rPr lang="en-US" sz="2450" b="1" i="1" dirty="0">
                <a:solidFill>
                  <a:srgbClr val="B6321C"/>
                </a:solidFill>
                <a:latin typeface="Georgia"/>
              </a:rPr>
              <a:t>A + B * C + ( D * E + F ) * 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424F30-6DD7-964D-8B8D-CDA2D2083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616934"/>
            <a:ext cx="5754416" cy="139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8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284" y="920724"/>
            <a:ext cx="4445598" cy="982961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 algn="ctr">
              <a:lnSpc>
                <a:spcPts val="3850"/>
              </a:lnSpc>
            </a:pPr>
            <a:r>
              <a:rPr lang="en-US" sz="2800" spc="-180" dirty="0">
                <a:latin typeface="Lucida Calligraphy" panose="03010101010101010101" pitchFamily="66" charset="77"/>
              </a:rPr>
              <a:t>Converting an Infix Expression to Postfix</a:t>
            </a:r>
            <a:endParaRPr sz="2800" spc="-180" dirty="0">
              <a:latin typeface="Lucida Calligraphy" panose="03010101010101010101" pitchFamily="66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027" y="2036875"/>
            <a:ext cx="6413373" cy="7700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Example: converting the following infix expression to postfix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5EDFE3F-3090-4349-9852-BFFFB1A4DB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7114882" y="7086600"/>
            <a:ext cx="1597725" cy="15709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45" dirty="0" err="1"/>
              <a:t>stackInfixToPostfix</a:t>
            </a:r>
            <a:r>
              <a:rPr lang="en-US" spc="45" dirty="0"/>
              <a:t> </a:t>
            </a:r>
            <a:r>
              <a:rPr spc="45" dirty="0"/>
              <a:t>:</a:t>
            </a:r>
            <a:r>
              <a:rPr spc="90" dirty="0"/>
              <a:t> </a:t>
            </a:r>
            <a:fld id="{81D60167-4931-47E6-BA6A-407CBD079E47}" type="slidenum">
              <a:rPr spc="55" dirty="0"/>
              <a:t>14</a:t>
            </a:fld>
            <a:endParaRPr spc="55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7A447B7-67AA-2049-8675-E42D9C06E95E}"/>
              </a:ext>
            </a:extLst>
          </p:cNvPr>
          <p:cNvSpPr txBox="1"/>
          <p:nvPr/>
        </p:nvSpPr>
        <p:spPr>
          <a:xfrm>
            <a:off x="1359027" y="3488558"/>
            <a:ext cx="6413373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spcBef>
                <a:spcPts val="125"/>
              </a:spcBef>
            </a:pPr>
            <a:r>
              <a:rPr lang="en-US" sz="2450" b="1" i="1" dirty="0">
                <a:solidFill>
                  <a:srgbClr val="00B050"/>
                </a:solidFill>
                <a:latin typeface="Georgia"/>
              </a:rPr>
              <a:t>A + B * C + ( D * E + F ) * 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424F30-6DD7-964D-8B8D-CDA2D2083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85" y="4720094"/>
            <a:ext cx="6334415" cy="127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9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920724"/>
            <a:ext cx="3529216" cy="482824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 algn="ctr">
              <a:lnSpc>
                <a:spcPts val="3850"/>
              </a:lnSpc>
            </a:pPr>
            <a:r>
              <a:rPr lang="en-US" sz="2800" spc="-180" dirty="0">
                <a:latin typeface="Lucida Calligraphy" panose="03010101010101010101" pitchFamily="66" charset="77"/>
              </a:rPr>
              <a:t>Infix Expressions</a:t>
            </a:r>
            <a:endParaRPr sz="2800" spc="-180" dirty="0">
              <a:latin typeface="Lucida Calligraphy" panose="03010101010101010101" pitchFamily="66" charset="7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239000" y="7086600"/>
            <a:ext cx="1473607" cy="15709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45" dirty="0" err="1"/>
              <a:t>stackInfixToPostfix</a:t>
            </a:r>
            <a:r>
              <a:rPr lang="en-US" spc="45" dirty="0"/>
              <a:t> </a:t>
            </a:r>
            <a:r>
              <a:rPr spc="45" dirty="0"/>
              <a:t>:</a:t>
            </a:r>
            <a:r>
              <a:rPr spc="90" dirty="0"/>
              <a:t> </a:t>
            </a:r>
            <a:fld id="{81D60167-4931-47E6-BA6A-407CBD079E47}" type="slidenum">
              <a:rPr spc="55" dirty="0"/>
              <a:t>2</a:t>
            </a:fld>
            <a:endParaRPr spc="55" dirty="0"/>
          </a:p>
        </p:txBody>
      </p:sp>
      <p:sp>
        <p:nvSpPr>
          <p:cNvPr id="3" name="object 3"/>
          <p:cNvSpPr txBox="1"/>
          <p:nvPr/>
        </p:nvSpPr>
        <p:spPr>
          <a:xfrm>
            <a:off x="1359027" y="2036875"/>
            <a:ext cx="7175373" cy="387606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Although the algorithm to evaluate postfix expressions is straightforward, it is often more natural to write an expression in infix notation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US" sz="2450" spc="40" dirty="0">
              <a:latin typeface="Georgia"/>
              <a:cs typeface="Georgia"/>
            </a:endParaRPr>
          </a:p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For example, the infix expression:</a:t>
            </a:r>
          </a:p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A </a:t>
            </a:r>
            <a:r>
              <a:rPr lang="en-US" sz="2450" b="1" i="1" dirty="0">
                <a:solidFill>
                  <a:srgbClr val="B6321C"/>
                </a:solidFill>
                <a:latin typeface="Georgia"/>
                <a:cs typeface="Georgia"/>
              </a:rPr>
              <a:t>+</a:t>
            </a:r>
            <a:r>
              <a:rPr lang="en-US" sz="2450" spc="40" dirty="0">
                <a:latin typeface="Georgia"/>
                <a:cs typeface="Georgia"/>
              </a:rPr>
              <a:t> B </a:t>
            </a:r>
            <a:r>
              <a:rPr lang="en-US" sz="2450" b="1" i="1" dirty="0">
                <a:solidFill>
                  <a:srgbClr val="B6321C"/>
                </a:solidFill>
                <a:latin typeface="Georgia"/>
                <a:cs typeface="Georgia"/>
              </a:rPr>
              <a:t>*</a:t>
            </a:r>
            <a:r>
              <a:rPr lang="en-US" sz="2450" spc="40" dirty="0">
                <a:latin typeface="Georgia"/>
                <a:cs typeface="Georgia"/>
              </a:rPr>
              <a:t> C </a:t>
            </a:r>
            <a:r>
              <a:rPr lang="en-US" sz="2450" b="1" i="1" dirty="0">
                <a:solidFill>
                  <a:srgbClr val="B6321C"/>
                </a:solidFill>
                <a:latin typeface="Georgia"/>
                <a:cs typeface="Georgia"/>
              </a:rPr>
              <a:t>+</a:t>
            </a:r>
            <a:r>
              <a:rPr lang="en-US" sz="2450" spc="40" dirty="0">
                <a:latin typeface="Georgia"/>
                <a:cs typeface="Georgia"/>
              </a:rPr>
              <a:t> </a:t>
            </a:r>
            <a:r>
              <a:rPr lang="en-US" sz="2450" b="1" i="1" dirty="0">
                <a:solidFill>
                  <a:srgbClr val="B6321C"/>
                </a:solidFill>
                <a:latin typeface="Georgia"/>
                <a:cs typeface="Georgia"/>
              </a:rPr>
              <a:t>(</a:t>
            </a:r>
            <a:r>
              <a:rPr lang="en-US" sz="2450" spc="40" dirty="0">
                <a:latin typeface="Georgia"/>
                <a:cs typeface="Georgia"/>
              </a:rPr>
              <a:t> D </a:t>
            </a:r>
            <a:r>
              <a:rPr lang="en-US" sz="2450" b="1" i="1" dirty="0">
                <a:solidFill>
                  <a:srgbClr val="B6321C"/>
                </a:solidFill>
                <a:latin typeface="Georgia"/>
                <a:cs typeface="Georgia"/>
              </a:rPr>
              <a:t>*</a:t>
            </a:r>
            <a:r>
              <a:rPr lang="en-US" sz="2450" spc="40" dirty="0">
                <a:latin typeface="Georgia"/>
                <a:cs typeface="Georgia"/>
              </a:rPr>
              <a:t> E </a:t>
            </a:r>
            <a:r>
              <a:rPr lang="en-US" sz="2450" b="1" i="1" dirty="0">
                <a:solidFill>
                  <a:srgbClr val="B6321C"/>
                </a:solidFill>
                <a:latin typeface="Georgia"/>
                <a:cs typeface="Georgia"/>
              </a:rPr>
              <a:t>+</a:t>
            </a:r>
            <a:r>
              <a:rPr lang="en-US" sz="2450" spc="40" dirty="0">
                <a:latin typeface="Georgia"/>
                <a:cs typeface="Georgia"/>
              </a:rPr>
              <a:t> F </a:t>
            </a:r>
            <a:r>
              <a:rPr lang="en-US" sz="2450" b="1" i="1" dirty="0">
                <a:solidFill>
                  <a:srgbClr val="B6321C"/>
                </a:solidFill>
                <a:latin typeface="Georgia"/>
                <a:cs typeface="Georgia"/>
              </a:rPr>
              <a:t>)</a:t>
            </a:r>
            <a:r>
              <a:rPr lang="en-US" sz="2450" spc="40" dirty="0">
                <a:latin typeface="Georgia"/>
                <a:cs typeface="Georgia"/>
              </a:rPr>
              <a:t> </a:t>
            </a:r>
            <a:r>
              <a:rPr lang="en-US" sz="2450" b="1" i="1" dirty="0">
                <a:solidFill>
                  <a:srgbClr val="B6321C"/>
                </a:solidFill>
                <a:latin typeface="Georgia"/>
                <a:cs typeface="Georgia"/>
              </a:rPr>
              <a:t>*</a:t>
            </a:r>
            <a:r>
              <a:rPr lang="en-US" sz="2450" spc="40" dirty="0">
                <a:latin typeface="Georgia"/>
                <a:cs typeface="Georgia"/>
              </a:rPr>
              <a:t> G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US" sz="2450" spc="40" dirty="0">
              <a:latin typeface="Georgia"/>
              <a:cs typeface="Georgia"/>
            </a:endParaRPr>
          </a:p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2450" dirty="0">
                <a:latin typeface="Georgia"/>
                <a:cs typeface="Georgia"/>
              </a:rPr>
              <a:t>is equivalent to the following postfix expression:</a:t>
            </a:r>
          </a:p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2450" dirty="0">
                <a:latin typeface="Georgia"/>
                <a:cs typeface="Georgia"/>
              </a:rPr>
              <a:t>A B C </a:t>
            </a:r>
            <a:r>
              <a:rPr lang="en-US" sz="2450" b="1" i="1" dirty="0">
                <a:solidFill>
                  <a:srgbClr val="B6321C"/>
                </a:solidFill>
                <a:latin typeface="Georgia"/>
                <a:cs typeface="Georgia"/>
              </a:rPr>
              <a:t>*</a:t>
            </a:r>
            <a:r>
              <a:rPr lang="en-US" sz="2450" dirty="0">
                <a:latin typeface="Georgia"/>
                <a:cs typeface="Georgia"/>
              </a:rPr>
              <a:t> </a:t>
            </a:r>
            <a:r>
              <a:rPr lang="en-US" sz="2450" b="1" i="1" dirty="0">
                <a:solidFill>
                  <a:srgbClr val="B6321C"/>
                </a:solidFill>
                <a:latin typeface="Georgia"/>
                <a:cs typeface="Georgia"/>
              </a:rPr>
              <a:t>+</a:t>
            </a:r>
            <a:r>
              <a:rPr lang="en-US" sz="2450" dirty="0">
                <a:latin typeface="Georgia"/>
                <a:cs typeface="Georgia"/>
              </a:rPr>
              <a:t> D E </a:t>
            </a:r>
            <a:r>
              <a:rPr lang="en-US" sz="2450" b="1" i="1" dirty="0">
                <a:solidFill>
                  <a:srgbClr val="B6321C"/>
                </a:solidFill>
                <a:latin typeface="Georgia"/>
                <a:cs typeface="Georgia"/>
              </a:rPr>
              <a:t>*</a:t>
            </a:r>
            <a:r>
              <a:rPr lang="en-US" sz="2450" dirty="0">
                <a:latin typeface="Georgia"/>
                <a:cs typeface="Georgia"/>
              </a:rPr>
              <a:t> F </a:t>
            </a:r>
            <a:r>
              <a:rPr lang="en-US" sz="2450" b="1" i="1" dirty="0">
                <a:solidFill>
                  <a:srgbClr val="B6321C"/>
                </a:solidFill>
                <a:latin typeface="Georgia"/>
                <a:cs typeface="Georgia"/>
              </a:rPr>
              <a:t>+</a:t>
            </a:r>
            <a:r>
              <a:rPr lang="en-US" sz="2450" dirty="0">
                <a:latin typeface="Georgia"/>
                <a:cs typeface="Georgia"/>
              </a:rPr>
              <a:t> G </a:t>
            </a:r>
            <a:r>
              <a:rPr lang="en-US" sz="2450" b="1" i="1" dirty="0">
                <a:solidFill>
                  <a:srgbClr val="B6321C"/>
                </a:solidFill>
                <a:latin typeface="Georgia"/>
                <a:cs typeface="Georgia"/>
              </a:rPr>
              <a:t>*</a:t>
            </a:r>
            <a:r>
              <a:rPr lang="en-US" sz="2450" dirty="0">
                <a:latin typeface="Georgia"/>
                <a:cs typeface="Georgia"/>
              </a:rPr>
              <a:t> </a:t>
            </a:r>
            <a:r>
              <a:rPr lang="en-US" sz="2450" b="1" i="1" dirty="0">
                <a:solidFill>
                  <a:srgbClr val="B6321C"/>
                </a:solidFill>
                <a:latin typeface="Georgia"/>
                <a:cs typeface="Georgia"/>
              </a:rPr>
              <a:t>+</a:t>
            </a:r>
            <a:endParaRPr lang="en-US" sz="24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US" sz="245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284" y="920724"/>
            <a:ext cx="4445598" cy="982961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 algn="ctr">
              <a:lnSpc>
                <a:spcPts val="3850"/>
              </a:lnSpc>
            </a:pPr>
            <a:r>
              <a:rPr lang="en-US" sz="2800" spc="-180" dirty="0">
                <a:latin typeface="Lucida Calligraphy" panose="03010101010101010101" pitchFamily="66" charset="77"/>
              </a:rPr>
              <a:t>Converting an Infix Expression to Postfix</a:t>
            </a:r>
            <a:endParaRPr sz="2800" spc="-180" dirty="0">
              <a:latin typeface="Lucida Calligraphy" panose="03010101010101010101" pitchFamily="66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027" y="2036875"/>
            <a:ext cx="6413373" cy="499431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Infix expressions can be converted to postfix using a stack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US" sz="2450" spc="4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For each symbol in the infix expression, if the symbol is a value, it is written as the next symbol in the postfix expression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US" sz="2450" spc="4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Otherwise if the symbol is an operator: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US" sz="2450" spc="4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First, the top of the stack is checked for any operator of higher or equal precedence, if so this operator is popped from the stack and written to the postfix expression</a:t>
            </a:r>
            <a:endParaRPr lang="en-US" sz="2450" dirty="0">
              <a:latin typeface="Georgia"/>
              <a:cs typeface="Georgia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5EDFE3F-3090-4349-9852-BFFFB1A4DB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7239000" y="7086600"/>
            <a:ext cx="1473607" cy="15709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45" dirty="0" err="1"/>
              <a:t>stackInfixToPostfix</a:t>
            </a:r>
            <a:r>
              <a:rPr lang="en-US" spc="45" dirty="0"/>
              <a:t> </a:t>
            </a:r>
            <a:r>
              <a:rPr spc="45" dirty="0"/>
              <a:t>:</a:t>
            </a:r>
            <a:r>
              <a:rPr spc="90" dirty="0"/>
              <a:t> </a:t>
            </a:r>
            <a:fld id="{81D60167-4931-47E6-BA6A-407CBD079E47}" type="slidenum">
              <a:rPr spc="55" dirty="0"/>
              <a:t>3</a:t>
            </a:fld>
            <a:endParaRPr spc="55" dirty="0"/>
          </a:p>
        </p:txBody>
      </p:sp>
    </p:spTree>
    <p:extLst>
      <p:ext uri="{BB962C8B-B14F-4D97-AF65-F5344CB8AC3E}">
        <p14:creationId xmlns:p14="http://schemas.microsoft.com/office/powerpoint/2010/main" val="384376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284" y="920724"/>
            <a:ext cx="4445598" cy="982961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 algn="ctr">
              <a:lnSpc>
                <a:spcPts val="3850"/>
              </a:lnSpc>
            </a:pPr>
            <a:r>
              <a:rPr lang="en-US" sz="2800" spc="-180" dirty="0">
                <a:latin typeface="Lucida Calligraphy" panose="03010101010101010101" pitchFamily="66" charset="77"/>
              </a:rPr>
              <a:t>Converting an Infix Expression to Postfix</a:t>
            </a:r>
            <a:endParaRPr sz="2800" spc="-180" dirty="0">
              <a:latin typeface="Lucida Calligraphy" panose="03010101010101010101" pitchFamily="66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027" y="2036875"/>
            <a:ext cx="6413373" cy="34349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The top of the stack is checked again for any operator of higher or equal precedence removing these from the stack and placing in the postfix expression until a lower precedence operator (or the bottom of the stack) is reached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US" sz="2450" spc="4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After this the current operator read from the infix expression is pushed onto the stack</a:t>
            </a:r>
            <a:endParaRPr lang="en-US" sz="2450" dirty="0">
              <a:latin typeface="Georgia"/>
              <a:cs typeface="Georgia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5EDFE3F-3090-4349-9852-BFFFB1A4DB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7239000" y="7086600"/>
            <a:ext cx="1473607" cy="15709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45" dirty="0" err="1"/>
              <a:t>stackInfixToPostfix</a:t>
            </a:r>
            <a:r>
              <a:rPr lang="en-US" spc="45" dirty="0"/>
              <a:t> </a:t>
            </a:r>
            <a:r>
              <a:rPr spc="45" dirty="0"/>
              <a:t>:</a:t>
            </a:r>
            <a:r>
              <a:rPr spc="90" dirty="0"/>
              <a:t> </a:t>
            </a:r>
            <a:fld id="{81D60167-4931-47E6-BA6A-407CBD079E47}" type="slidenum">
              <a:rPr spc="55" dirty="0"/>
              <a:t>4</a:t>
            </a:fld>
            <a:endParaRPr spc="55" dirty="0"/>
          </a:p>
        </p:txBody>
      </p:sp>
    </p:spTree>
    <p:extLst>
      <p:ext uri="{BB962C8B-B14F-4D97-AF65-F5344CB8AC3E}">
        <p14:creationId xmlns:p14="http://schemas.microsoft.com/office/powerpoint/2010/main" val="356455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284" y="920724"/>
            <a:ext cx="4445598" cy="982961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 algn="ctr">
              <a:lnSpc>
                <a:spcPts val="3850"/>
              </a:lnSpc>
            </a:pPr>
            <a:r>
              <a:rPr lang="en-US" sz="2800" spc="-180" dirty="0">
                <a:latin typeface="Lucida Calligraphy" panose="03010101010101010101" pitchFamily="66" charset="77"/>
              </a:rPr>
              <a:t>Converting an Infix Expression to Postfix</a:t>
            </a:r>
            <a:endParaRPr sz="2800" spc="-180" dirty="0">
              <a:latin typeface="Lucida Calligraphy" panose="03010101010101010101" pitchFamily="66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027" y="2036875"/>
            <a:ext cx="6413373" cy="503278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Precedence when reading symbols from the infix expression: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( : highest precedence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) : special case: pop operators from stack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	until reaching ‘(’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*,/,%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+,-: lowest precedence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US" sz="2450" spc="4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Precedence when popping from the stack:</a:t>
            </a:r>
          </a:p>
          <a:p>
            <a:pPr marL="12700"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*,/,% : highest precedence</a:t>
            </a:r>
          </a:p>
          <a:p>
            <a:pPr marL="12700"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+,-</a:t>
            </a:r>
          </a:p>
          <a:p>
            <a:pPr marL="12700"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( : lowest precedence, to keep ‘(’ on the stack</a:t>
            </a:r>
          </a:p>
          <a:p>
            <a:pPr marL="12700"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	until reaching ‘)’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5EDFE3F-3090-4349-9852-BFFFB1A4DB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7239000" y="7086600"/>
            <a:ext cx="1473607" cy="15709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45" dirty="0" err="1"/>
              <a:t>stackInfixToPostfix</a:t>
            </a:r>
            <a:r>
              <a:rPr lang="en-US" spc="45" dirty="0"/>
              <a:t> </a:t>
            </a:r>
            <a:r>
              <a:rPr spc="45" dirty="0"/>
              <a:t>:</a:t>
            </a:r>
            <a:r>
              <a:rPr spc="90" dirty="0"/>
              <a:t> </a:t>
            </a:r>
            <a:fld id="{81D60167-4931-47E6-BA6A-407CBD079E47}" type="slidenum">
              <a:rPr spc="55" dirty="0"/>
              <a:t>5</a:t>
            </a:fld>
            <a:endParaRPr spc="55" dirty="0"/>
          </a:p>
        </p:txBody>
      </p:sp>
    </p:spTree>
    <p:extLst>
      <p:ext uri="{BB962C8B-B14F-4D97-AF65-F5344CB8AC3E}">
        <p14:creationId xmlns:p14="http://schemas.microsoft.com/office/powerpoint/2010/main" val="295796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284" y="920724"/>
            <a:ext cx="4445598" cy="982961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 algn="ctr">
              <a:lnSpc>
                <a:spcPts val="3850"/>
              </a:lnSpc>
            </a:pPr>
            <a:r>
              <a:rPr lang="en-US" sz="2800" spc="-180" dirty="0">
                <a:latin typeface="Lucida Calligraphy" panose="03010101010101010101" pitchFamily="66" charset="77"/>
              </a:rPr>
              <a:t>Converting an Infix Expression to Postfix</a:t>
            </a:r>
            <a:endParaRPr sz="2800" spc="-180" dirty="0">
              <a:latin typeface="Lucida Calligraphy" panose="03010101010101010101" pitchFamily="66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027" y="2036875"/>
            <a:ext cx="6413373" cy="7700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Example: converting the following infix expression to postfix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5EDFE3F-3090-4349-9852-BFFFB1A4DB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7239000" y="7086600"/>
            <a:ext cx="1473607" cy="15709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45" dirty="0" err="1"/>
              <a:t>stackInfixToPostfix</a:t>
            </a:r>
            <a:r>
              <a:rPr lang="en-US" spc="45" dirty="0"/>
              <a:t> </a:t>
            </a:r>
            <a:r>
              <a:rPr spc="45" dirty="0"/>
              <a:t>:</a:t>
            </a:r>
            <a:r>
              <a:rPr spc="90" dirty="0"/>
              <a:t> </a:t>
            </a:r>
            <a:fld id="{81D60167-4931-47E6-BA6A-407CBD079E47}" type="slidenum">
              <a:rPr spc="55" dirty="0"/>
              <a:t>6</a:t>
            </a:fld>
            <a:endParaRPr spc="55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7A447B7-67AA-2049-8675-E42D9C06E95E}"/>
              </a:ext>
            </a:extLst>
          </p:cNvPr>
          <p:cNvSpPr txBox="1"/>
          <p:nvPr/>
        </p:nvSpPr>
        <p:spPr>
          <a:xfrm>
            <a:off x="1359027" y="3488558"/>
            <a:ext cx="6413373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spcBef>
                <a:spcPts val="125"/>
              </a:spcBef>
            </a:pPr>
            <a:r>
              <a:rPr lang="en-US" sz="2450" b="1" i="1" dirty="0">
                <a:solidFill>
                  <a:srgbClr val="B6321C"/>
                </a:solidFill>
                <a:latin typeface="Georgia"/>
              </a:rPr>
              <a:t>A + B</a:t>
            </a:r>
            <a:r>
              <a:rPr lang="en-US" sz="2450" spc="40" dirty="0">
                <a:latin typeface="Georgia"/>
                <a:cs typeface="Georgia"/>
              </a:rPr>
              <a:t> </a:t>
            </a:r>
            <a:r>
              <a:rPr lang="en-US" sz="2450" spc="40" dirty="0">
                <a:latin typeface="Georgia"/>
              </a:rPr>
              <a:t>* C + ( D * E + F ) * 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424F30-6DD7-964D-8B8D-CDA2D2083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863205"/>
            <a:ext cx="6543214" cy="132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1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284" y="920724"/>
            <a:ext cx="4445598" cy="982961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 algn="ctr">
              <a:lnSpc>
                <a:spcPts val="3850"/>
              </a:lnSpc>
            </a:pPr>
            <a:r>
              <a:rPr lang="en-US" sz="2800" spc="-180" dirty="0">
                <a:latin typeface="Lucida Calligraphy" panose="03010101010101010101" pitchFamily="66" charset="77"/>
              </a:rPr>
              <a:t>Converting an Infix Expression to Postfix</a:t>
            </a:r>
            <a:endParaRPr sz="2800" spc="-180" dirty="0">
              <a:latin typeface="Lucida Calligraphy" panose="03010101010101010101" pitchFamily="66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027" y="2036875"/>
            <a:ext cx="6413373" cy="7700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Example: converting the following infix expression to postfix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5EDFE3F-3090-4349-9852-BFFFB1A4DB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7239000" y="7086600"/>
            <a:ext cx="1473607" cy="15709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45" dirty="0" err="1"/>
              <a:t>stackInfixToPostfix</a:t>
            </a:r>
            <a:r>
              <a:rPr lang="en-US" spc="45" dirty="0"/>
              <a:t> </a:t>
            </a:r>
            <a:r>
              <a:rPr spc="45" dirty="0"/>
              <a:t>:</a:t>
            </a:r>
            <a:r>
              <a:rPr spc="90" dirty="0"/>
              <a:t> </a:t>
            </a:r>
            <a:fld id="{81D60167-4931-47E6-BA6A-407CBD079E47}" type="slidenum">
              <a:rPr spc="55" dirty="0"/>
              <a:t>7</a:t>
            </a:fld>
            <a:endParaRPr spc="55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7A447B7-67AA-2049-8675-E42D9C06E95E}"/>
              </a:ext>
            </a:extLst>
          </p:cNvPr>
          <p:cNvSpPr txBox="1"/>
          <p:nvPr/>
        </p:nvSpPr>
        <p:spPr>
          <a:xfrm>
            <a:off x="1359027" y="3488558"/>
            <a:ext cx="6413373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spcBef>
                <a:spcPts val="125"/>
              </a:spcBef>
            </a:pPr>
            <a:r>
              <a:rPr lang="en-US" sz="2450" b="1" i="1" dirty="0">
                <a:solidFill>
                  <a:srgbClr val="B6321C"/>
                </a:solidFill>
                <a:latin typeface="Georgia"/>
              </a:rPr>
              <a:t>A + B * C</a:t>
            </a:r>
            <a:r>
              <a:rPr lang="en-US" sz="2450" spc="40" dirty="0">
                <a:latin typeface="Georgia"/>
              </a:rPr>
              <a:t> + ( D * E + F ) * 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424F30-6DD7-964D-8B8D-CDA2D2083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19" y="4657185"/>
            <a:ext cx="6779588" cy="152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3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284" y="920724"/>
            <a:ext cx="4445598" cy="982961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 algn="ctr">
              <a:lnSpc>
                <a:spcPts val="3850"/>
              </a:lnSpc>
            </a:pPr>
            <a:r>
              <a:rPr lang="en-US" sz="2800" spc="-180" dirty="0">
                <a:latin typeface="Lucida Calligraphy" panose="03010101010101010101" pitchFamily="66" charset="77"/>
              </a:rPr>
              <a:t>Converting an Infix Expression to Postfix</a:t>
            </a:r>
            <a:endParaRPr sz="2800" spc="-180" dirty="0">
              <a:latin typeface="Lucida Calligraphy" panose="03010101010101010101" pitchFamily="66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027" y="2036875"/>
            <a:ext cx="6413373" cy="7700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Example: converting the following infix expression to postfix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5EDFE3F-3090-4349-9852-BFFFB1A4DB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7239000" y="7086600"/>
            <a:ext cx="1473607" cy="15709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45" dirty="0" err="1"/>
              <a:t>stackInfixToPostfix</a:t>
            </a:r>
            <a:r>
              <a:rPr lang="en-US" spc="45" dirty="0"/>
              <a:t> </a:t>
            </a:r>
            <a:r>
              <a:rPr spc="45" dirty="0"/>
              <a:t>:</a:t>
            </a:r>
            <a:r>
              <a:rPr spc="90" dirty="0"/>
              <a:t> </a:t>
            </a:r>
            <a:fld id="{81D60167-4931-47E6-BA6A-407CBD079E47}" type="slidenum">
              <a:rPr spc="55" dirty="0"/>
              <a:t>8</a:t>
            </a:fld>
            <a:endParaRPr spc="55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7A447B7-67AA-2049-8675-E42D9C06E95E}"/>
              </a:ext>
            </a:extLst>
          </p:cNvPr>
          <p:cNvSpPr txBox="1"/>
          <p:nvPr/>
        </p:nvSpPr>
        <p:spPr>
          <a:xfrm>
            <a:off x="1359027" y="3488558"/>
            <a:ext cx="6413373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spcBef>
                <a:spcPts val="125"/>
              </a:spcBef>
            </a:pPr>
            <a:r>
              <a:rPr lang="en-US" sz="2450" b="1" i="1" dirty="0">
                <a:solidFill>
                  <a:srgbClr val="B6321C"/>
                </a:solidFill>
                <a:latin typeface="Georgia"/>
              </a:rPr>
              <a:t>A + B * C + </a:t>
            </a:r>
            <a:r>
              <a:rPr lang="en-US" sz="2450" spc="40" dirty="0">
                <a:latin typeface="Georgia"/>
              </a:rPr>
              <a:t>( D * E + F ) * 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424F30-6DD7-964D-8B8D-CDA2D2083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19" y="4736350"/>
            <a:ext cx="6779588" cy="13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5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284" y="920724"/>
            <a:ext cx="4445598" cy="982961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 algn="ctr">
              <a:lnSpc>
                <a:spcPts val="3850"/>
              </a:lnSpc>
            </a:pPr>
            <a:r>
              <a:rPr lang="en-US" sz="2800" spc="-180" dirty="0">
                <a:latin typeface="Lucida Calligraphy" panose="03010101010101010101" pitchFamily="66" charset="77"/>
              </a:rPr>
              <a:t>Converting an Infix Expression to Postfix</a:t>
            </a:r>
            <a:endParaRPr sz="2800" spc="-180" dirty="0">
              <a:latin typeface="Lucida Calligraphy" panose="03010101010101010101" pitchFamily="66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027" y="2036875"/>
            <a:ext cx="6413373" cy="7700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40" dirty="0">
                <a:latin typeface="Georgia"/>
                <a:cs typeface="Georgia"/>
              </a:rPr>
              <a:t>Example: converting the following infix expression to postfix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5EDFE3F-3090-4349-9852-BFFFB1A4DB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7239000" y="7086600"/>
            <a:ext cx="1473607" cy="15709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45" dirty="0" err="1"/>
              <a:t>stackInfixToPostfix</a:t>
            </a:r>
            <a:r>
              <a:rPr lang="en-US" spc="45" dirty="0"/>
              <a:t> </a:t>
            </a:r>
            <a:r>
              <a:rPr spc="45" dirty="0"/>
              <a:t>:</a:t>
            </a:r>
            <a:r>
              <a:rPr spc="90" dirty="0"/>
              <a:t> </a:t>
            </a:r>
            <a:fld id="{81D60167-4931-47E6-BA6A-407CBD079E47}" type="slidenum">
              <a:rPr spc="55" dirty="0"/>
              <a:t>9</a:t>
            </a:fld>
            <a:endParaRPr spc="55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7A447B7-67AA-2049-8675-E42D9C06E95E}"/>
              </a:ext>
            </a:extLst>
          </p:cNvPr>
          <p:cNvSpPr txBox="1"/>
          <p:nvPr/>
        </p:nvSpPr>
        <p:spPr>
          <a:xfrm>
            <a:off x="1359027" y="3488558"/>
            <a:ext cx="6413373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spcBef>
                <a:spcPts val="125"/>
              </a:spcBef>
            </a:pPr>
            <a:r>
              <a:rPr lang="en-US" sz="2450" b="1" i="1" dirty="0">
                <a:solidFill>
                  <a:srgbClr val="B6321C"/>
                </a:solidFill>
                <a:latin typeface="Georgia"/>
              </a:rPr>
              <a:t>A + B * C + ( D </a:t>
            </a:r>
            <a:r>
              <a:rPr lang="en-US" sz="2450" spc="40" dirty="0">
                <a:latin typeface="Georgia"/>
              </a:rPr>
              <a:t>* E + F ) * 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424F30-6DD7-964D-8B8D-CDA2D2083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17" y="4563214"/>
            <a:ext cx="6356406" cy="154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4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558</Words>
  <Application>Microsoft Macintosh PowerPoint</Application>
  <PresentationFormat>Custom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Georgia</vt:lpstr>
      <vt:lpstr>Lucida Calligraphy</vt:lpstr>
      <vt:lpstr>Times New Roman</vt:lpstr>
      <vt:lpstr>Office Theme</vt:lpstr>
      <vt:lpstr>Conversion from Infix to Postfix Using a Stack</vt:lpstr>
      <vt:lpstr>Infix Expressions</vt:lpstr>
      <vt:lpstr>Converting an Infix Expression to Postfix</vt:lpstr>
      <vt:lpstr>Converting an Infix Expression to Postfix</vt:lpstr>
      <vt:lpstr>Converting an Infix Expression to Postfix</vt:lpstr>
      <vt:lpstr>Converting an Infix Expression to Postfix</vt:lpstr>
      <vt:lpstr>Converting an Infix Expression to Postfix</vt:lpstr>
      <vt:lpstr>Converting an Infix Expression to Postfix</vt:lpstr>
      <vt:lpstr>Converting an Infix Expression to Postfix</vt:lpstr>
      <vt:lpstr>Converting an Infix Expression to Postfix</vt:lpstr>
      <vt:lpstr>Converting an Infix Expression to Postfix</vt:lpstr>
      <vt:lpstr>Converting an Infix Expression to Postfix</vt:lpstr>
      <vt:lpstr>Converting an Infix Expression to Postfix</vt:lpstr>
      <vt:lpstr>Converting an Infix Expression to Postfix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</dc:title>
  <cp:lastModifiedBy>Microsoft Office User</cp:lastModifiedBy>
  <cp:revision>21</cp:revision>
  <dcterms:created xsi:type="dcterms:W3CDTF">2019-09-01T02:23:48Z</dcterms:created>
  <dcterms:modified xsi:type="dcterms:W3CDTF">2019-09-11T18:30:08Z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2017-12-29T00:00:00Z</vt:filetime>
  </property>
  <property fmtid="{D5CDD505-2E9C-101B-9397-08002B2CF9AE}" pid="3" name="Creator">
    <vt:lpwstr>TeX</vt:lpwstr>
  </property>
  <property fmtid="{D5CDD505-2E9C-101B-9397-08002B2CF9AE}" pid="4" name="LastSaved">
    <vt:filetime>2019-09-01T00:00:00Z</vt:filetime>
  </property>
</Properties>
</file>