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63" r:id="rId8"/>
    <p:sldId id="264" r:id="rId9"/>
    <p:sldId id="265" r:id="rId10"/>
    <p:sldId id="266" r:id="rId11"/>
    <p:sldId id="267" r:id="rId12"/>
    <p:sldId id="268" r:id="rId13"/>
    <p:sldId id="269" r:id="rId14"/>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p:cViewPr varScale="1">
        <p:scale>
          <a:sx n="93" d="100"/>
          <a:sy n="93" d="100"/>
        </p:scale>
        <p:origin x="1936"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565487" y="920724"/>
            <a:ext cx="2927425" cy="5949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9/8/19</a:t>
            </a:fld>
            <a:endParaRPr lang="en-US"/>
          </a:p>
        </p:txBody>
      </p:sp>
      <p:sp>
        <p:nvSpPr>
          <p:cNvPr id="6" name="Holder 6"/>
          <p:cNvSpPr>
            <a:spLocks noGrp="1"/>
          </p:cNvSpPr>
          <p:nvPr>
            <p:ph type="sldNum" sz="quarter" idx="7"/>
          </p:nvPr>
        </p:nvSpPr>
        <p:spPr/>
        <p:txBody>
          <a:bodyPr lIns="0" tIns="0" rIns="0" bIns="0"/>
          <a:lstStyle>
            <a:lvl1pPr>
              <a:defRPr sz="1000" b="0" i="1">
                <a:solidFill>
                  <a:schemeClr val="tx1"/>
                </a:solidFill>
                <a:latin typeface="Georgia"/>
                <a:cs typeface="Georgia"/>
              </a:defRPr>
            </a:lvl1pPr>
          </a:lstStyle>
          <a:p>
            <a:pPr marL="12700">
              <a:lnSpc>
                <a:spcPct val="100000"/>
              </a:lnSpc>
              <a:spcBef>
                <a:spcPts val="25"/>
              </a:spcBef>
            </a:pPr>
            <a:r>
              <a:rPr spc="45" dirty="0"/>
              <a:t>stacksQueues:</a:t>
            </a:r>
            <a:r>
              <a:rPr spc="90" dirty="0"/>
              <a:t> </a:t>
            </a:r>
            <a:fld id="{81D60167-4931-47E6-BA6A-407CBD079E47}" type="slidenum">
              <a:rPr spc="55" dirty="0"/>
              <a:t>‹#›</a:t>
            </a:fld>
            <a:endParaRPr spc="5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0" i="1">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9/8/19</a:t>
            </a:fld>
            <a:endParaRPr lang="en-US"/>
          </a:p>
        </p:txBody>
      </p:sp>
      <p:sp>
        <p:nvSpPr>
          <p:cNvPr id="6" name="Holder 6"/>
          <p:cNvSpPr>
            <a:spLocks noGrp="1"/>
          </p:cNvSpPr>
          <p:nvPr>
            <p:ph type="sldNum" sz="quarter" idx="7"/>
          </p:nvPr>
        </p:nvSpPr>
        <p:spPr/>
        <p:txBody>
          <a:bodyPr lIns="0" tIns="0" rIns="0" bIns="0"/>
          <a:lstStyle>
            <a:lvl1pPr>
              <a:defRPr sz="1000" b="0" i="1">
                <a:solidFill>
                  <a:schemeClr val="tx1"/>
                </a:solidFill>
                <a:latin typeface="Georgia"/>
                <a:cs typeface="Georgia"/>
              </a:defRPr>
            </a:lvl1pPr>
          </a:lstStyle>
          <a:p>
            <a:pPr marL="12700">
              <a:lnSpc>
                <a:spcPct val="100000"/>
              </a:lnSpc>
              <a:spcBef>
                <a:spcPts val="25"/>
              </a:spcBef>
            </a:pPr>
            <a:r>
              <a:rPr spc="45" dirty="0"/>
              <a:t>stacksQueues:</a:t>
            </a:r>
            <a:r>
              <a:rPr spc="90" dirty="0"/>
              <a:t> </a:t>
            </a:r>
            <a:fld id="{81D60167-4931-47E6-BA6A-407CBD079E47}" type="slidenum">
              <a:rPr spc="55" dirty="0"/>
              <a:t>‹#›</a:t>
            </a:fld>
            <a:endParaRPr spc="5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0"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9/8/19</a:t>
            </a:fld>
            <a:endParaRPr lang="en-US"/>
          </a:p>
        </p:txBody>
      </p:sp>
      <p:sp>
        <p:nvSpPr>
          <p:cNvPr id="7" name="Holder 7"/>
          <p:cNvSpPr>
            <a:spLocks noGrp="1"/>
          </p:cNvSpPr>
          <p:nvPr>
            <p:ph type="sldNum" sz="quarter" idx="7"/>
          </p:nvPr>
        </p:nvSpPr>
        <p:spPr/>
        <p:txBody>
          <a:bodyPr lIns="0" tIns="0" rIns="0" bIns="0"/>
          <a:lstStyle>
            <a:lvl1pPr>
              <a:defRPr sz="1000" b="0" i="1">
                <a:solidFill>
                  <a:schemeClr val="tx1"/>
                </a:solidFill>
                <a:latin typeface="Georgia"/>
                <a:cs typeface="Georgia"/>
              </a:defRPr>
            </a:lvl1pPr>
          </a:lstStyle>
          <a:p>
            <a:pPr marL="12700">
              <a:lnSpc>
                <a:spcPct val="100000"/>
              </a:lnSpc>
              <a:spcBef>
                <a:spcPts val="25"/>
              </a:spcBef>
            </a:pPr>
            <a:r>
              <a:rPr spc="45" dirty="0"/>
              <a:t>stacksQueues:</a:t>
            </a:r>
            <a:r>
              <a:rPr spc="90" dirty="0"/>
              <a:t> </a:t>
            </a:r>
            <a:fld id="{81D60167-4931-47E6-BA6A-407CBD079E47}" type="slidenum">
              <a:rPr spc="55" dirty="0"/>
              <a:t>‹#›</a:t>
            </a:fld>
            <a:endParaRPr spc="5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0" i="1">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9/8/19</a:t>
            </a:fld>
            <a:endParaRPr lang="en-US"/>
          </a:p>
        </p:txBody>
      </p:sp>
      <p:sp>
        <p:nvSpPr>
          <p:cNvPr id="5" name="Holder 5"/>
          <p:cNvSpPr>
            <a:spLocks noGrp="1"/>
          </p:cNvSpPr>
          <p:nvPr>
            <p:ph type="sldNum" sz="quarter" idx="7"/>
          </p:nvPr>
        </p:nvSpPr>
        <p:spPr/>
        <p:txBody>
          <a:bodyPr lIns="0" tIns="0" rIns="0" bIns="0"/>
          <a:lstStyle>
            <a:lvl1pPr>
              <a:defRPr sz="1000" b="0" i="1">
                <a:solidFill>
                  <a:schemeClr val="tx1"/>
                </a:solidFill>
                <a:latin typeface="Georgia"/>
                <a:cs typeface="Georgia"/>
              </a:defRPr>
            </a:lvl1pPr>
          </a:lstStyle>
          <a:p>
            <a:pPr marL="12700">
              <a:lnSpc>
                <a:spcPct val="100000"/>
              </a:lnSpc>
              <a:spcBef>
                <a:spcPts val="25"/>
              </a:spcBef>
            </a:pPr>
            <a:r>
              <a:rPr spc="45" dirty="0"/>
              <a:t>stacksQueues:</a:t>
            </a:r>
            <a:r>
              <a:rPr spc="90" dirty="0"/>
              <a:t> </a:t>
            </a:r>
            <a:fld id="{81D60167-4931-47E6-BA6A-407CBD079E47}" type="slidenum">
              <a:rPr spc="55" dirty="0"/>
              <a:t>‹#›</a:t>
            </a:fld>
            <a:endParaRPr spc="5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9/8/19</a:t>
            </a:fld>
            <a:endParaRPr lang="en-US"/>
          </a:p>
        </p:txBody>
      </p:sp>
      <p:sp>
        <p:nvSpPr>
          <p:cNvPr id="4" name="Holder 4"/>
          <p:cNvSpPr>
            <a:spLocks noGrp="1"/>
          </p:cNvSpPr>
          <p:nvPr>
            <p:ph type="sldNum" sz="quarter" idx="7"/>
          </p:nvPr>
        </p:nvSpPr>
        <p:spPr/>
        <p:txBody>
          <a:bodyPr lIns="0" tIns="0" rIns="0" bIns="0"/>
          <a:lstStyle>
            <a:lvl1pPr>
              <a:defRPr sz="1000" b="0" i="1">
                <a:solidFill>
                  <a:schemeClr val="tx1"/>
                </a:solidFill>
                <a:latin typeface="Georgia"/>
                <a:cs typeface="Georgia"/>
              </a:defRPr>
            </a:lvl1pPr>
          </a:lstStyle>
          <a:p>
            <a:pPr marL="12700">
              <a:lnSpc>
                <a:spcPct val="100000"/>
              </a:lnSpc>
              <a:spcBef>
                <a:spcPts val="25"/>
              </a:spcBef>
            </a:pPr>
            <a:r>
              <a:rPr spc="45" dirty="0"/>
              <a:t>stacksQueues:</a:t>
            </a:r>
            <a:r>
              <a:rPr spc="90" dirty="0"/>
              <a:t> </a:t>
            </a:r>
            <a:fld id="{81D60167-4931-47E6-BA6A-407CBD079E47}" type="slidenum">
              <a:rPr spc="55" dirty="0"/>
              <a:t>‹#›</a:t>
            </a:fld>
            <a:endParaRPr spc="5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70288" y="1991434"/>
            <a:ext cx="3517823" cy="663575"/>
          </a:xfrm>
          <a:prstGeom prst="rect">
            <a:avLst/>
          </a:prstGeom>
        </p:spPr>
        <p:txBody>
          <a:bodyPr wrap="square" lIns="0" tIns="0" rIns="0" bIns="0">
            <a:spAutoFit/>
          </a:bodyPr>
          <a:lstStyle>
            <a:lvl1pPr>
              <a:defRPr sz="4150" b="0" i="1">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359027" y="2036875"/>
            <a:ext cx="7340345" cy="17075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9/8/19</a:t>
            </a:fld>
            <a:endParaRPr lang="en-US"/>
          </a:p>
        </p:txBody>
      </p:sp>
      <p:sp>
        <p:nvSpPr>
          <p:cNvPr id="6" name="Holder 6"/>
          <p:cNvSpPr>
            <a:spLocks noGrp="1"/>
          </p:cNvSpPr>
          <p:nvPr>
            <p:ph type="sldNum" sz="quarter" idx="7"/>
          </p:nvPr>
        </p:nvSpPr>
        <p:spPr>
          <a:xfrm>
            <a:off x="7655331" y="7107209"/>
            <a:ext cx="1057275" cy="179070"/>
          </a:xfrm>
          <a:prstGeom prst="rect">
            <a:avLst/>
          </a:prstGeom>
        </p:spPr>
        <p:txBody>
          <a:bodyPr wrap="square" lIns="0" tIns="0" rIns="0" bIns="0">
            <a:spAutoFit/>
          </a:bodyPr>
          <a:lstStyle>
            <a:lvl1pPr>
              <a:defRPr sz="1000" b="0" i="1">
                <a:solidFill>
                  <a:schemeClr val="tx1"/>
                </a:solidFill>
                <a:latin typeface="Georgia"/>
                <a:cs typeface="Georgia"/>
              </a:defRPr>
            </a:lvl1pPr>
          </a:lstStyle>
          <a:p>
            <a:pPr marL="12700">
              <a:lnSpc>
                <a:spcPct val="100000"/>
              </a:lnSpc>
              <a:spcBef>
                <a:spcPts val="25"/>
              </a:spcBef>
            </a:pPr>
            <a:r>
              <a:rPr spc="45" dirty="0"/>
              <a:t>stacksQueues:</a:t>
            </a:r>
            <a:r>
              <a:rPr spc="90" dirty="0"/>
              <a:t> </a:t>
            </a:r>
            <a:fld id="{81D60167-4931-47E6-BA6A-407CBD079E47}" type="slidenum">
              <a:rPr spc="55" dirty="0"/>
              <a:t>‹#›</a:t>
            </a:fld>
            <a:endParaRPr spc="5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362200"/>
            <a:ext cx="5035512" cy="1294585"/>
          </a:xfrm>
          <a:prstGeom prst="rect">
            <a:avLst/>
          </a:prstGeom>
        </p:spPr>
        <p:txBody>
          <a:bodyPr vert="horz" wrap="square" lIns="0" tIns="17145" rIns="0" bIns="0" rtlCol="0">
            <a:spAutoFit/>
          </a:bodyPr>
          <a:lstStyle/>
          <a:p>
            <a:pPr marL="12700">
              <a:lnSpc>
                <a:spcPct val="100000"/>
              </a:lnSpc>
              <a:spcBef>
                <a:spcPts val="135"/>
              </a:spcBef>
            </a:pPr>
            <a:r>
              <a:rPr lang="en-US" spc="-175" dirty="0"/>
              <a:t>Evaluation of a Postfix Expression using a Stack</a:t>
            </a:r>
            <a:endParaRPr spc="-3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3" name="object 3"/>
          <p:cNvSpPr txBox="1"/>
          <p:nvPr/>
        </p:nvSpPr>
        <p:spPr>
          <a:xfrm>
            <a:off x="1685396" y="3004066"/>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spc="40" dirty="0">
                <a:latin typeface="Georgia"/>
              </a:rPr>
              <a:t>6 </a:t>
            </a:r>
            <a:r>
              <a:rPr lang="en-US" sz="2450" b="1" i="1" dirty="0">
                <a:solidFill>
                  <a:srgbClr val="B6321C"/>
                </a:solidFill>
                <a:latin typeface="Georgia"/>
              </a:rPr>
              <a:t>5 40 +</a:t>
            </a:r>
            <a:r>
              <a:rPr lang="en-US" sz="2450" spc="40" dirty="0">
                <a:latin typeface="Georgia"/>
              </a:rPr>
              <a:t> 3 + </a:t>
            </a:r>
            <a:r>
              <a:rPr lang="en-US" sz="2450" spc="40" dirty="0">
                <a:latin typeface="Georgia"/>
                <a:cs typeface="Georgia"/>
              </a:rPr>
              <a:t>*</a:t>
            </a:r>
            <a:endParaRPr lang="en-US" sz="2450" dirty="0">
              <a:latin typeface="Georgia"/>
              <a:cs typeface="Georgia"/>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10</a:t>
            </a:fld>
            <a:endParaRPr spc="55" dirty="0"/>
          </a:p>
        </p:txBody>
      </p:sp>
      <p:sp>
        <p:nvSpPr>
          <p:cNvPr id="15" name="object 3">
            <a:extLst>
              <a:ext uri="{FF2B5EF4-FFF2-40B4-BE49-F238E27FC236}">
                <a16:creationId xmlns:a16="http://schemas.microsoft.com/office/drawing/2014/main" id="{14F88F22-0F6F-D243-8C0E-7F6E437E2BB0}"/>
              </a:ext>
            </a:extLst>
          </p:cNvPr>
          <p:cNvSpPr txBox="1"/>
          <p:nvPr/>
        </p:nvSpPr>
        <p:spPr>
          <a:xfrm>
            <a:off x="2590800" y="2233983"/>
            <a:ext cx="5105400" cy="770083"/>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The following symbol is +, 40 and 5 are popped, 5+40 (45) is pushed</a:t>
            </a:r>
            <a:endParaRPr lang="en-US" sz="2450" dirty="0">
              <a:latin typeface="Georgia"/>
              <a:cs typeface="Georgia"/>
            </a:endParaRPr>
          </a:p>
        </p:txBody>
      </p:sp>
      <p:pic>
        <p:nvPicPr>
          <p:cNvPr id="6" name="Picture 5">
            <a:extLst>
              <a:ext uri="{FF2B5EF4-FFF2-40B4-BE49-F238E27FC236}">
                <a16:creationId xmlns:a16="http://schemas.microsoft.com/office/drawing/2014/main" id="{F63FEB55-947F-C44F-A572-BC2D6D77B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847" y="3757198"/>
            <a:ext cx="3580469" cy="2183213"/>
          </a:xfrm>
          <a:prstGeom prst="rect">
            <a:avLst/>
          </a:prstGeom>
        </p:spPr>
      </p:pic>
    </p:spTree>
    <p:extLst>
      <p:ext uri="{BB962C8B-B14F-4D97-AF65-F5344CB8AC3E}">
        <p14:creationId xmlns:p14="http://schemas.microsoft.com/office/powerpoint/2010/main" val="407049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3" name="object 3"/>
          <p:cNvSpPr txBox="1"/>
          <p:nvPr/>
        </p:nvSpPr>
        <p:spPr>
          <a:xfrm>
            <a:off x="1685396" y="3004066"/>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spc="40" dirty="0">
                <a:latin typeface="Georgia"/>
              </a:rPr>
              <a:t>6 </a:t>
            </a:r>
            <a:r>
              <a:rPr lang="en-US" sz="2450" spc="40" dirty="0">
                <a:solidFill>
                  <a:srgbClr val="00B050"/>
                </a:solidFill>
                <a:latin typeface="Georgia"/>
              </a:rPr>
              <a:t>45</a:t>
            </a:r>
            <a:r>
              <a:rPr lang="en-US" sz="2450" spc="40" dirty="0">
                <a:latin typeface="Georgia"/>
              </a:rPr>
              <a:t> </a:t>
            </a:r>
            <a:r>
              <a:rPr lang="en-US" sz="2450" b="1" i="1" dirty="0">
                <a:solidFill>
                  <a:srgbClr val="B6321C"/>
                </a:solidFill>
                <a:latin typeface="Georgia"/>
              </a:rPr>
              <a:t>3</a:t>
            </a:r>
            <a:r>
              <a:rPr lang="en-US" sz="2450" spc="40" dirty="0">
                <a:latin typeface="Georgia"/>
              </a:rPr>
              <a:t> + </a:t>
            </a:r>
            <a:r>
              <a:rPr lang="en-US" sz="2450" spc="40" dirty="0">
                <a:latin typeface="Georgia"/>
                <a:cs typeface="Georgia"/>
              </a:rPr>
              <a:t>*</a:t>
            </a:r>
            <a:endParaRPr lang="en-US" sz="2450" dirty="0">
              <a:latin typeface="Georgia"/>
              <a:cs typeface="Georgia"/>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11</a:t>
            </a:fld>
            <a:endParaRPr spc="55" dirty="0"/>
          </a:p>
        </p:txBody>
      </p:sp>
      <p:sp>
        <p:nvSpPr>
          <p:cNvPr id="15" name="object 3">
            <a:extLst>
              <a:ext uri="{FF2B5EF4-FFF2-40B4-BE49-F238E27FC236}">
                <a16:creationId xmlns:a16="http://schemas.microsoft.com/office/drawing/2014/main" id="{14F88F22-0F6F-D243-8C0E-7F6E437E2BB0}"/>
              </a:ext>
            </a:extLst>
          </p:cNvPr>
          <p:cNvSpPr txBox="1"/>
          <p:nvPr/>
        </p:nvSpPr>
        <p:spPr>
          <a:xfrm>
            <a:off x="2590800" y="2233983"/>
            <a:ext cx="5105400" cy="770083"/>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At this point another operand 3, is pushed</a:t>
            </a:r>
            <a:endParaRPr lang="en-US" sz="2450" dirty="0">
              <a:latin typeface="Georgia"/>
              <a:cs typeface="Georgia"/>
            </a:endParaRPr>
          </a:p>
        </p:txBody>
      </p:sp>
      <p:pic>
        <p:nvPicPr>
          <p:cNvPr id="10" name="Picture 9">
            <a:extLst>
              <a:ext uri="{FF2B5EF4-FFF2-40B4-BE49-F238E27FC236}">
                <a16:creationId xmlns:a16="http://schemas.microsoft.com/office/drawing/2014/main" id="{9D08999C-F579-FE4D-838D-43F173FD3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425" y="3962400"/>
            <a:ext cx="3655314" cy="2228850"/>
          </a:xfrm>
          <a:prstGeom prst="rect">
            <a:avLst/>
          </a:prstGeom>
        </p:spPr>
      </p:pic>
    </p:spTree>
    <p:extLst>
      <p:ext uri="{BB962C8B-B14F-4D97-AF65-F5344CB8AC3E}">
        <p14:creationId xmlns:p14="http://schemas.microsoft.com/office/powerpoint/2010/main" val="185696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12</a:t>
            </a:fld>
            <a:endParaRPr spc="55" dirty="0"/>
          </a:p>
        </p:txBody>
      </p:sp>
      <p:sp>
        <p:nvSpPr>
          <p:cNvPr id="11" name="object 3">
            <a:extLst>
              <a:ext uri="{FF2B5EF4-FFF2-40B4-BE49-F238E27FC236}">
                <a16:creationId xmlns:a16="http://schemas.microsoft.com/office/drawing/2014/main" id="{FD0D1432-C80B-9C41-94A1-4A655AE53E6F}"/>
              </a:ext>
            </a:extLst>
          </p:cNvPr>
          <p:cNvSpPr txBox="1"/>
          <p:nvPr/>
        </p:nvSpPr>
        <p:spPr>
          <a:xfrm>
            <a:off x="2585655" y="2409413"/>
            <a:ext cx="5105400" cy="770083"/>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Then a ‘+’ is encountered popping 3 and 45 pushing 45+3 (48)</a:t>
            </a:r>
            <a:endParaRPr lang="en-US" sz="2450" dirty="0">
              <a:latin typeface="Georgia"/>
              <a:cs typeface="Georgia"/>
            </a:endParaRPr>
          </a:p>
        </p:txBody>
      </p:sp>
      <p:sp>
        <p:nvSpPr>
          <p:cNvPr id="12" name="object 3">
            <a:extLst>
              <a:ext uri="{FF2B5EF4-FFF2-40B4-BE49-F238E27FC236}">
                <a16:creationId xmlns:a16="http://schemas.microsoft.com/office/drawing/2014/main" id="{13F8E718-88B6-8749-972A-8820F40B870E}"/>
              </a:ext>
            </a:extLst>
          </p:cNvPr>
          <p:cNvSpPr txBox="1"/>
          <p:nvPr/>
        </p:nvSpPr>
        <p:spPr>
          <a:xfrm>
            <a:off x="1745171" y="3339430"/>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spc="40" dirty="0">
                <a:latin typeface="Georgia"/>
              </a:rPr>
              <a:t>6 </a:t>
            </a:r>
            <a:r>
              <a:rPr lang="en-US" sz="2450" b="1" i="1" dirty="0">
                <a:solidFill>
                  <a:srgbClr val="B6321C"/>
                </a:solidFill>
                <a:latin typeface="Georgia"/>
              </a:rPr>
              <a:t>45 3 + </a:t>
            </a:r>
            <a:r>
              <a:rPr lang="en-US" sz="2450" spc="40" dirty="0">
                <a:latin typeface="Georgia"/>
                <a:cs typeface="Georgia"/>
              </a:rPr>
              <a:t>*</a:t>
            </a:r>
            <a:endParaRPr lang="en-US" sz="2450" dirty="0">
              <a:latin typeface="Georgia"/>
              <a:cs typeface="Georgia"/>
            </a:endParaRPr>
          </a:p>
        </p:txBody>
      </p:sp>
      <p:pic>
        <p:nvPicPr>
          <p:cNvPr id="7" name="Picture 6">
            <a:extLst>
              <a:ext uri="{FF2B5EF4-FFF2-40B4-BE49-F238E27FC236}">
                <a16:creationId xmlns:a16="http://schemas.microsoft.com/office/drawing/2014/main" id="{E97C597C-0243-1D47-939D-88C4D0B2A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21" y="3892420"/>
            <a:ext cx="3613871" cy="2203580"/>
          </a:xfrm>
          <a:prstGeom prst="rect">
            <a:avLst/>
          </a:prstGeom>
        </p:spPr>
      </p:pic>
    </p:spTree>
    <p:extLst>
      <p:ext uri="{BB962C8B-B14F-4D97-AF65-F5344CB8AC3E}">
        <p14:creationId xmlns:p14="http://schemas.microsoft.com/office/powerpoint/2010/main" val="424616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13</a:t>
            </a:fld>
            <a:endParaRPr spc="55" dirty="0"/>
          </a:p>
        </p:txBody>
      </p:sp>
      <p:sp>
        <p:nvSpPr>
          <p:cNvPr id="11" name="object 3">
            <a:extLst>
              <a:ext uri="{FF2B5EF4-FFF2-40B4-BE49-F238E27FC236}">
                <a16:creationId xmlns:a16="http://schemas.microsoft.com/office/drawing/2014/main" id="{FD0D1432-C80B-9C41-94A1-4A655AE53E6F}"/>
              </a:ext>
            </a:extLst>
          </p:cNvPr>
          <p:cNvSpPr txBox="1"/>
          <p:nvPr/>
        </p:nvSpPr>
        <p:spPr>
          <a:xfrm>
            <a:off x="2585655" y="2409413"/>
            <a:ext cx="5105400" cy="1147109"/>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Finally ‘*’ is seen and 48 and 6 are popped, the result of 6 * 48 (288) is pushed</a:t>
            </a:r>
            <a:endParaRPr lang="en-US" sz="2450" dirty="0">
              <a:latin typeface="Georgia"/>
              <a:cs typeface="Georgia"/>
            </a:endParaRPr>
          </a:p>
        </p:txBody>
      </p:sp>
      <p:sp>
        <p:nvSpPr>
          <p:cNvPr id="12" name="object 3">
            <a:extLst>
              <a:ext uri="{FF2B5EF4-FFF2-40B4-BE49-F238E27FC236}">
                <a16:creationId xmlns:a16="http://schemas.microsoft.com/office/drawing/2014/main" id="{13F8E718-88B6-8749-972A-8820F40B870E}"/>
              </a:ext>
            </a:extLst>
          </p:cNvPr>
          <p:cNvSpPr txBox="1"/>
          <p:nvPr/>
        </p:nvSpPr>
        <p:spPr>
          <a:xfrm>
            <a:off x="1685396" y="3556522"/>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b="1" i="1" dirty="0">
                <a:solidFill>
                  <a:srgbClr val="00B050"/>
                </a:solidFill>
                <a:latin typeface="Georgia"/>
              </a:rPr>
              <a:t>288</a:t>
            </a:r>
          </a:p>
        </p:txBody>
      </p:sp>
      <p:pic>
        <p:nvPicPr>
          <p:cNvPr id="4" name="Picture 3">
            <a:extLst>
              <a:ext uri="{FF2B5EF4-FFF2-40B4-BE49-F238E27FC236}">
                <a16:creationId xmlns:a16="http://schemas.microsoft.com/office/drawing/2014/main" id="{A5F6DD38-697D-B34F-840C-EB884896F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936" y="4024113"/>
            <a:ext cx="3376291" cy="2058714"/>
          </a:xfrm>
          <a:prstGeom prst="rect">
            <a:avLst/>
          </a:prstGeom>
        </p:spPr>
      </p:pic>
      <p:sp>
        <p:nvSpPr>
          <p:cNvPr id="9" name="object 3">
            <a:extLst>
              <a:ext uri="{FF2B5EF4-FFF2-40B4-BE49-F238E27FC236}">
                <a16:creationId xmlns:a16="http://schemas.microsoft.com/office/drawing/2014/main" id="{45D0DDDF-07E2-F74F-BB1D-1A97F8342654}"/>
              </a:ext>
            </a:extLst>
          </p:cNvPr>
          <p:cNvSpPr txBox="1"/>
          <p:nvPr/>
        </p:nvSpPr>
        <p:spPr>
          <a:xfrm>
            <a:off x="2585655" y="6157362"/>
            <a:ext cx="5105400" cy="1147109"/>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Upon reaching the end of a valid postfix expression the result will be the only value on the stack</a:t>
            </a:r>
            <a:endParaRPr lang="en-US" sz="2450" dirty="0">
              <a:latin typeface="Georgia"/>
              <a:cs typeface="Georgia"/>
            </a:endParaRPr>
          </a:p>
        </p:txBody>
      </p:sp>
    </p:spTree>
    <p:extLst>
      <p:ext uri="{BB962C8B-B14F-4D97-AF65-F5344CB8AC3E}">
        <p14:creationId xmlns:p14="http://schemas.microsoft.com/office/powerpoint/2010/main" val="129508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920724"/>
            <a:ext cx="3529216" cy="982961"/>
          </a:xfrm>
          <a:prstGeom prst="rect">
            <a:avLst/>
          </a:prstGeom>
          <a:solidFill>
            <a:srgbClr val="E3F3F1"/>
          </a:solidFill>
          <a:ln w="12649">
            <a:solidFill>
              <a:srgbClr val="231F20"/>
            </a:solidFill>
          </a:ln>
        </p:spPr>
        <p:txBody>
          <a:bodyPr vert="horz" wrap="square" lIns="0" tIns="0" rIns="0" bIns="0" rtlCol="0">
            <a:spAutoFit/>
          </a:bodyPr>
          <a:lstStyle/>
          <a:p>
            <a:pPr marL="187960" algn="ctr">
              <a:lnSpc>
                <a:spcPts val="3850"/>
              </a:lnSpc>
            </a:pPr>
            <a:r>
              <a:rPr lang="en-US" sz="2800" spc="-180" dirty="0">
                <a:latin typeface="Lucida Calligraphy" panose="03010101010101010101" pitchFamily="66" charset="77"/>
              </a:rPr>
              <a:t>Infix vs. Postfix Expressions</a:t>
            </a:r>
            <a:endParaRPr sz="2800" spc="-180" dirty="0">
              <a:latin typeface="Lucida Calligraphy" panose="03010101010101010101" pitchFamily="66" charset="77"/>
            </a:endParaRPr>
          </a:p>
        </p:txBody>
      </p:sp>
      <p:sp>
        <p:nvSpPr>
          <p:cNvPr id="4" name="object 4"/>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2</a:t>
            </a:fld>
            <a:endParaRPr spc="55" dirty="0"/>
          </a:p>
        </p:txBody>
      </p:sp>
      <p:sp>
        <p:nvSpPr>
          <p:cNvPr id="3" name="object 3"/>
          <p:cNvSpPr txBox="1"/>
          <p:nvPr/>
        </p:nvSpPr>
        <p:spPr>
          <a:xfrm>
            <a:off x="1359027" y="2036875"/>
            <a:ext cx="7175373" cy="4617290"/>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Mathematical expressions are most commonly written using infix notation: first operand followed by the operator followed by the second operand</a:t>
            </a:r>
          </a:p>
          <a:p>
            <a:pPr marL="12700" algn="ctr">
              <a:lnSpc>
                <a:spcPct val="100000"/>
              </a:lnSpc>
              <a:spcBef>
                <a:spcPts val="125"/>
              </a:spcBef>
            </a:pP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a:t>
            </a:r>
          </a:p>
          <a:p>
            <a:pPr marL="12700">
              <a:lnSpc>
                <a:spcPct val="100000"/>
              </a:lnSpc>
              <a:spcBef>
                <a:spcPts val="125"/>
              </a:spcBef>
            </a:pPr>
            <a:endParaRPr lang="en-US" sz="2450" spc="40" dirty="0">
              <a:latin typeface="Georgia"/>
              <a:cs typeface="Georgia"/>
            </a:endParaRPr>
          </a:p>
          <a:p>
            <a:pPr marL="12700">
              <a:lnSpc>
                <a:spcPct val="100000"/>
              </a:lnSpc>
              <a:spcBef>
                <a:spcPts val="125"/>
              </a:spcBef>
            </a:pPr>
            <a:r>
              <a:rPr lang="en-US" sz="2450" dirty="0">
                <a:latin typeface="Georgia"/>
                <a:cs typeface="Georgia"/>
              </a:rPr>
              <a:t>Alternatively an expression can be written by placing the operator at the end after both operands:</a:t>
            </a:r>
          </a:p>
          <a:p>
            <a:pPr marL="12700" algn="ctr">
              <a:lnSpc>
                <a:spcPct val="100000"/>
              </a:lnSpc>
              <a:spcBef>
                <a:spcPts val="125"/>
              </a:spcBef>
            </a:pPr>
            <a:r>
              <a:rPr lang="en-US" sz="2450" spc="40" dirty="0">
                <a:latin typeface="Georgia"/>
                <a:cs typeface="Georgia"/>
              </a:rPr>
              <a:t>A B </a:t>
            </a:r>
            <a:r>
              <a:rPr lang="en-US" sz="2450" b="1" i="1" dirty="0">
                <a:solidFill>
                  <a:srgbClr val="B6321C"/>
                </a:solidFill>
                <a:latin typeface="Georgia"/>
                <a:cs typeface="Georgia"/>
              </a:rPr>
              <a:t>+</a:t>
            </a:r>
            <a:endParaRPr lang="en-US" sz="2450" spc="40" dirty="0">
              <a:latin typeface="Georgia"/>
              <a:cs typeface="Georgia"/>
            </a:endParaRPr>
          </a:p>
          <a:p>
            <a:pPr marL="12700">
              <a:lnSpc>
                <a:spcPct val="100000"/>
              </a:lnSpc>
              <a:spcBef>
                <a:spcPts val="125"/>
              </a:spcBef>
            </a:pPr>
            <a:endParaRPr lang="en-US" sz="2450" spc="40" dirty="0">
              <a:latin typeface="Georgia"/>
              <a:cs typeface="Georgia"/>
            </a:endParaRPr>
          </a:p>
          <a:p>
            <a:pPr marL="12700">
              <a:lnSpc>
                <a:spcPct val="100000"/>
              </a:lnSpc>
              <a:spcBef>
                <a:spcPts val="125"/>
              </a:spcBef>
            </a:pPr>
            <a:r>
              <a:rPr lang="en-US" sz="2450" dirty="0">
                <a:latin typeface="Georgia"/>
                <a:cs typeface="Georgia"/>
              </a:rPr>
              <a:t>This notation is referred to as </a:t>
            </a:r>
            <a:r>
              <a:rPr lang="en-US" sz="2450" b="1" i="1" dirty="0">
                <a:solidFill>
                  <a:srgbClr val="B6321C"/>
                </a:solidFill>
                <a:latin typeface="Georgia"/>
                <a:cs typeface="Georgia"/>
              </a:rPr>
              <a:t>postfix</a:t>
            </a:r>
            <a:r>
              <a:rPr lang="en-US" sz="2450" dirty="0">
                <a:latin typeface="Georgia"/>
                <a:cs typeface="Georgia"/>
              </a:rPr>
              <a:t> or reverse Polish notation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920724"/>
            <a:ext cx="3529216" cy="982961"/>
          </a:xfrm>
          <a:prstGeom prst="rect">
            <a:avLst/>
          </a:prstGeom>
          <a:solidFill>
            <a:srgbClr val="E3F3F1"/>
          </a:solidFill>
          <a:ln w="12649">
            <a:solidFill>
              <a:srgbClr val="231F20"/>
            </a:solidFill>
          </a:ln>
        </p:spPr>
        <p:txBody>
          <a:bodyPr vert="horz" wrap="square" lIns="0" tIns="0" rIns="0" bIns="0" rtlCol="0">
            <a:spAutoFit/>
          </a:bodyPr>
          <a:lstStyle/>
          <a:p>
            <a:pPr marL="187960" algn="ctr">
              <a:lnSpc>
                <a:spcPts val="3850"/>
              </a:lnSpc>
            </a:pPr>
            <a:r>
              <a:rPr lang="en-US" sz="2800" spc="-180" dirty="0">
                <a:latin typeface="Lucida Calligraphy" panose="03010101010101010101" pitchFamily="66" charset="77"/>
              </a:rPr>
              <a:t>Advantages of Postfix Expressions</a:t>
            </a:r>
            <a:endParaRPr sz="2800" spc="-180" dirty="0">
              <a:latin typeface="Lucida Calligraphy" panose="03010101010101010101" pitchFamily="66" charset="77"/>
            </a:endParaRPr>
          </a:p>
        </p:txBody>
      </p:sp>
      <p:sp>
        <p:nvSpPr>
          <p:cNvPr id="3" name="object 3"/>
          <p:cNvSpPr txBox="1"/>
          <p:nvPr/>
        </p:nvSpPr>
        <p:spPr>
          <a:xfrm>
            <a:off x="1138818" y="2133600"/>
            <a:ext cx="7804779" cy="4253087"/>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One property of infix notation is that operator precedence is required in order to evaluate an expression correctly as well as parentheses to override precedence (as with algebraic order of operations)</a:t>
            </a:r>
          </a:p>
          <a:p>
            <a:pPr marL="12700">
              <a:lnSpc>
                <a:spcPct val="100000"/>
              </a:lnSpc>
              <a:spcBef>
                <a:spcPts val="125"/>
              </a:spcBef>
            </a:pPr>
            <a:endParaRPr lang="en-US" sz="2450" spc="40" dirty="0">
              <a:latin typeface="Georgia"/>
              <a:cs typeface="Georgia"/>
            </a:endParaRPr>
          </a:p>
          <a:p>
            <a:pPr marL="12700" algn="ctr">
              <a:lnSpc>
                <a:spcPct val="100000"/>
              </a:lnSpc>
              <a:spcBef>
                <a:spcPts val="125"/>
              </a:spcBef>
            </a:pP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 </a:t>
            </a:r>
            <a:r>
              <a:rPr lang="en-US" sz="2450" b="1" i="1" dirty="0">
                <a:solidFill>
                  <a:srgbClr val="B6321C"/>
                </a:solidFill>
                <a:latin typeface="Georgia"/>
                <a:cs typeface="Georgia"/>
              </a:rPr>
              <a:t>*</a:t>
            </a:r>
            <a:r>
              <a:rPr lang="en-US" sz="2450" spc="40" dirty="0">
                <a:latin typeface="Georgia"/>
                <a:cs typeface="Georgia"/>
              </a:rPr>
              <a:t> C :</a:t>
            </a:r>
          </a:p>
          <a:p>
            <a:pPr marL="12700" algn="ctr">
              <a:lnSpc>
                <a:spcPct val="100000"/>
              </a:lnSpc>
              <a:spcBef>
                <a:spcPts val="125"/>
              </a:spcBef>
            </a:pPr>
            <a:r>
              <a:rPr lang="en-US" sz="2450" spc="40" dirty="0">
                <a:latin typeface="Georgia"/>
                <a:cs typeface="Georgia"/>
              </a:rPr>
              <a:t>First calculate product of B and C, then add this to A</a:t>
            </a:r>
          </a:p>
          <a:p>
            <a:pPr marL="12700" algn="ctr">
              <a:lnSpc>
                <a:spcPct val="100000"/>
              </a:lnSpc>
              <a:spcBef>
                <a:spcPts val="125"/>
              </a:spcBef>
            </a:pPr>
            <a:endParaRPr lang="en-US" sz="2450" spc="40" dirty="0">
              <a:latin typeface="Georgia"/>
              <a:cs typeface="Georgia"/>
            </a:endParaRPr>
          </a:p>
          <a:p>
            <a:pPr marL="12700" algn="ctr">
              <a:lnSpc>
                <a:spcPct val="100000"/>
              </a:lnSpc>
              <a:spcBef>
                <a:spcPts val="125"/>
              </a:spcBef>
            </a:pPr>
            <a:r>
              <a:rPr lang="en-US" sz="2450" spc="40" dirty="0">
                <a:latin typeface="Georgia"/>
                <a:cs typeface="Georgia"/>
              </a:rPr>
              <a:t>vs.</a:t>
            </a:r>
          </a:p>
          <a:p>
            <a:pPr marL="12700" algn="ctr">
              <a:spcBef>
                <a:spcPts val="125"/>
              </a:spcBef>
            </a:pPr>
            <a:r>
              <a:rPr lang="en-US" sz="2450" b="1" i="1" dirty="0">
                <a:solidFill>
                  <a:srgbClr val="B6321C"/>
                </a:solidFill>
                <a:latin typeface="Georgia"/>
                <a:cs typeface="Georgia"/>
              </a:rPr>
              <a:t>(</a:t>
            </a: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a:t>
            </a:r>
            <a:r>
              <a:rPr lang="en-US" sz="2450" b="1" i="1" dirty="0">
                <a:solidFill>
                  <a:srgbClr val="B6321C"/>
                </a:solidFill>
                <a:latin typeface="Georgia"/>
                <a:cs typeface="Georgia"/>
              </a:rPr>
              <a:t>)</a:t>
            </a:r>
            <a:r>
              <a:rPr lang="en-US" sz="2450" spc="40" dirty="0">
                <a:latin typeface="Georgia"/>
                <a:cs typeface="Georgia"/>
              </a:rPr>
              <a:t> </a:t>
            </a:r>
            <a:r>
              <a:rPr lang="en-US" sz="2450" b="1" i="1" dirty="0">
                <a:solidFill>
                  <a:srgbClr val="B6321C"/>
                </a:solidFill>
                <a:latin typeface="Georgia"/>
                <a:cs typeface="Georgia"/>
              </a:rPr>
              <a:t>*</a:t>
            </a:r>
            <a:r>
              <a:rPr lang="en-US" sz="2450" spc="40" dirty="0">
                <a:latin typeface="Georgia"/>
                <a:cs typeface="Georgia"/>
              </a:rPr>
              <a:t> C :</a:t>
            </a:r>
          </a:p>
          <a:p>
            <a:pPr marL="12700">
              <a:lnSpc>
                <a:spcPct val="100000"/>
              </a:lnSpc>
              <a:spcBef>
                <a:spcPts val="125"/>
              </a:spcBef>
            </a:pPr>
            <a:r>
              <a:rPr lang="en-US" sz="2450" spc="40" dirty="0">
                <a:latin typeface="Georgia"/>
                <a:cs typeface="Georgia"/>
              </a:rPr>
              <a:t>First calculate sum of A and B, then multiply this by C</a:t>
            </a:r>
          </a:p>
        </p:txBody>
      </p:sp>
      <p:sp>
        <p:nvSpPr>
          <p:cNvPr id="6" name="object 4">
            <a:extLst>
              <a:ext uri="{FF2B5EF4-FFF2-40B4-BE49-F238E27FC236}">
                <a16:creationId xmlns:a16="http://schemas.microsoft.com/office/drawing/2014/main" id="{8523C396-274B-ED42-9515-4B0AB690564C}"/>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3</a:t>
            </a:fld>
            <a:endParaRPr spc="55" dirty="0"/>
          </a:p>
        </p:txBody>
      </p:sp>
    </p:spTree>
    <p:extLst>
      <p:ext uri="{BB962C8B-B14F-4D97-AF65-F5344CB8AC3E}">
        <p14:creationId xmlns:p14="http://schemas.microsoft.com/office/powerpoint/2010/main" val="318481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920724"/>
            <a:ext cx="3529216" cy="982961"/>
          </a:xfrm>
          <a:prstGeom prst="rect">
            <a:avLst/>
          </a:prstGeom>
          <a:solidFill>
            <a:srgbClr val="E3F3F1"/>
          </a:solidFill>
          <a:ln w="12649">
            <a:solidFill>
              <a:srgbClr val="231F20"/>
            </a:solidFill>
          </a:ln>
        </p:spPr>
        <p:txBody>
          <a:bodyPr vert="horz" wrap="square" lIns="0" tIns="0" rIns="0" bIns="0" rtlCol="0">
            <a:spAutoFit/>
          </a:bodyPr>
          <a:lstStyle/>
          <a:p>
            <a:pPr marL="187960" algn="ctr">
              <a:lnSpc>
                <a:spcPts val="3850"/>
              </a:lnSpc>
            </a:pPr>
            <a:r>
              <a:rPr lang="en-US" sz="2800" spc="-180" dirty="0">
                <a:latin typeface="Lucida Calligraphy" panose="03010101010101010101" pitchFamily="66" charset="77"/>
              </a:rPr>
              <a:t>Advantages of Postfix Expressions</a:t>
            </a:r>
            <a:endParaRPr sz="2800" spc="-180" dirty="0">
              <a:latin typeface="Lucida Calligraphy" panose="03010101010101010101" pitchFamily="66" charset="77"/>
            </a:endParaRPr>
          </a:p>
        </p:txBody>
      </p:sp>
      <p:sp>
        <p:nvSpPr>
          <p:cNvPr id="3" name="object 3"/>
          <p:cNvSpPr txBox="1"/>
          <p:nvPr/>
        </p:nvSpPr>
        <p:spPr>
          <a:xfrm>
            <a:off x="1138818" y="2133600"/>
            <a:ext cx="7804779" cy="4278735"/>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Without regard to precedence and assuming left-to-right associativity:</a:t>
            </a:r>
          </a:p>
          <a:p>
            <a:pPr marL="12700" algn="ctr">
              <a:lnSpc>
                <a:spcPct val="100000"/>
              </a:lnSpc>
              <a:spcBef>
                <a:spcPts val="125"/>
              </a:spcBef>
            </a:pP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 </a:t>
            </a:r>
            <a:r>
              <a:rPr lang="en-US" sz="2450" b="1" i="1" dirty="0">
                <a:solidFill>
                  <a:srgbClr val="B6321C"/>
                </a:solidFill>
                <a:latin typeface="Georgia"/>
                <a:cs typeface="Georgia"/>
              </a:rPr>
              <a:t>*</a:t>
            </a:r>
            <a:r>
              <a:rPr lang="en-US" sz="2450" spc="40" dirty="0">
                <a:latin typeface="Georgia"/>
                <a:cs typeface="Georgia"/>
              </a:rPr>
              <a:t> C will be evaluated as </a:t>
            </a:r>
            <a:r>
              <a:rPr lang="en-US" sz="2450" b="1" i="1" dirty="0">
                <a:solidFill>
                  <a:srgbClr val="B6321C"/>
                </a:solidFill>
                <a:latin typeface="Georgia"/>
                <a:cs typeface="Georgia"/>
              </a:rPr>
              <a:t>(</a:t>
            </a: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a:t>
            </a:r>
            <a:r>
              <a:rPr lang="en-US" sz="2450" b="1" i="1" dirty="0">
                <a:solidFill>
                  <a:srgbClr val="B6321C"/>
                </a:solidFill>
                <a:latin typeface="Georgia"/>
                <a:cs typeface="Georgia"/>
              </a:rPr>
              <a:t>)</a:t>
            </a:r>
            <a:r>
              <a:rPr lang="en-US" sz="2450" spc="40" dirty="0">
                <a:latin typeface="Georgia"/>
                <a:cs typeface="Georgia"/>
              </a:rPr>
              <a:t> </a:t>
            </a:r>
            <a:r>
              <a:rPr lang="en-US" sz="2450" b="1" i="1" dirty="0">
                <a:solidFill>
                  <a:srgbClr val="B6321C"/>
                </a:solidFill>
                <a:latin typeface="Georgia"/>
                <a:cs typeface="Georgia"/>
              </a:rPr>
              <a:t>*</a:t>
            </a:r>
            <a:r>
              <a:rPr lang="en-US" sz="2450" spc="40" dirty="0">
                <a:latin typeface="Georgia"/>
                <a:cs typeface="Georgia"/>
              </a:rPr>
              <a:t> C</a:t>
            </a:r>
          </a:p>
          <a:p>
            <a:pPr marL="12700" algn="ctr">
              <a:lnSpc>
                <a:spcPct val="100000"/>
              </a:lnSpc>
              <a:spcBef>
                <a:spcPts val="125"/>
              </a:spcBef>
            </a:pPr>
            <a:r>
              <a:rPr lang="en-US" sz="2450" spc="40" dirty="0">
                <a:latin typeface="Georgia"/>
                <a:cs typeface="Georgia"/>
              </a:rPr>
              <a:t>but:</a:t>
            </a:r>
          </a:p>
          <a:p>
            <a:pPr marL="12700" algn="ctr">
              <a:spcBef>
                <a:spcPts val="125"/>
              </a:spcBef>
            </a:pP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 </a:t>
            </a:r>
            <a:r>
              <a:rPr lang="en-US" sz="2450" b="1" i="1" dirty="0">
                <a:solidFill>
                  <a:srgbClr val="B6321C"/>
                </a:solidFill>
                <a:latin typeface="Georgia"/>
                <a:cs typeface="Georgia"/>
              </a:rPr>
              <a:t>*</a:t>
            </a:r>
            <a:r>
              <a:rPr lang="en-US" sz="2450" spc="40" dirty="0">
                <a:latin typeface="Georgia"/>
                <a:cs typeface="Georgia"/>
              </a:rPr>
              <a:t> C != </a:t>
            </a:r>
            <a:r>
              <a:rPr lang="en-US" sz="2450" b="1" i="1" dirty="0">
                <a:solidFill>
                  <a:srgbClr val="B6321C"/>
                </a:solidFill>
                <a:latin typeface="Georgia"/>
                <a:cs typeface="Georgia"/>
              </a:rPr>
              <a:t>(</a:t>
            </a: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a:t>
            </a:r>
            <a:r>
              <a:rPr lang="en-US" sz="2450" b="1" i="1" dirty="0">
                <a:solidFill>
                  <a:srgbClr val="B6321C"/>
                </a:solidFill>
                <a:latin typeface="Georgia"/>
                <a:cs typeface="Georgia"/>
              </a:rPr>
              <a:t>)</a:t>
            </a:r>
            <a:r>
              <a:rPr lang="en-US" sz="2450" spc="40" dirty="0">
                <a:latin typeface="Georgia"/>
                <a:cs typeface="Georgia"/>
              </a:rPr>
              <a:t> </a:t>
            </a:r>
            <a:r>
              <a:rPr lang="en-US" sz="2450" b="1" i="1" dirty="0">
                <a:solidFill>
                  <a:srgbClr val="B6321C"/>
                </a:solidFill>
                <a:latin typeface="Georgia"/>
                <a:cs typeface="Georgia"/>
              </a:rPr>
              <a:t>*</a:t>
            </a:r>
            <a:r>
              <a:rPr lang="en-US" sz="2450" spc="40" dirty="0">
                <a:latin typeface="Georgia"/>
                <a:cs typeface="Georgia"/>
              </a:rPr>
              <a:t> C</a:t>
            </a:r>
          </a:p>
          <a:p>
            <a:pPr marL="12700" algn="ctr">
              <a:lnSpc>
                <a:spcPct val="100000"/>
              </a:lnSpc>
              <a:spcBef>
                <a:spcPts val="125"/>
              </a:spcBef>
            </a:pPr>
            <a:endParaRPr lang="en-US" sz="2450" spc="40" dirty="0">
              <a:latin typeface="Georgia"/>
              <a:cs typeface="Georgia"/>
            </a:endParaRPr>
          </a:p>
          <a:p>
            <a:pPr marL="12700">
              <a:lnSpc>
                <a:spcPct val="100000"/>
              </a:lnSpc>
              <a:spcBef>
                <a:spcPts val="125"/>
              </a:spcBef>
            </a:pPr>
            <a:r>
              <a:rPr lang="en-US" sz="2450" spc="40" dirty="0">
                <a:latin typeface="Georgia"/>
                <a:cs typeface="Georgia"/>
              </a:rPr>
              <a:t>In postfix notation A </a:t>
            </a:r>
            <a:r>
              <a:rPr lang="en-US" sz="2450" b="1" i="1" dirty="0">
                <a:solidFill>
                  <a:srgbClr val="B6321C"/>
                </a:solidFill>
                <a:latin typeface="Georgia"/>
                <a:cs typeface="Georgia"/>
              </a:rPr>
              <a:t>+</a:t>
            </a:r>
            <a:r>
              <a:rPr lang="en-US" sz="2450" spc="40" dirty="0">
                <a:latin typeface="Georgia"/>
                <a:cs typeface="Georgia"/>
              </a:rPr>
              <a:t> B </a:t>
            </a:r>
            <a:r>
              <a:rPr lang="en-US" sz="2450" b="1" i="1" dirty="0">
                <a:solidFill>
                  <a:srgbClr val="B6321C"/>
                </a:solidFill>
                <a:latin typeface="Georgia"/>
                <a:cs typeface="Georgia"/>
              </a:rPr>
              <a:t>*</a:t>
            </a:r>
            <a:r>
              <a:rPr lang="en-US" sz="2450" spc="40" dirty="0">
                <a:latin typeface="Georgia"/>
                <a:cs typeface="Georgia"/>
              </a:rPr>
              <a:t> C is expressed as:</a:t>
            </a:r>
          </a:p>
          <a:p>
            <a:pPr marL="12700" algn="ctr">
              <a:lnSpc>
                <a:spcPct val="100000"/>
              </a:lnSpc>
              <a:spcBef>
                <a:spcPts val="125"/>
              </a:spcBef>
            </a:pPr>
            <a:r>
              <a:rPr lang="en-US" sz="2450" spc="40" dirty="0">
                <a:latin typeface="Georgia"/>
                <a:cs typeface="Georgia"/>
              </a:rPr>
              <a:t>A B C </a:t>
            </a:r>
            <a:r>
              <a:rPr lang="en-US" sz="2450" b="1" i="1" dirty="0">
                <a:solidFill>
                  <a:srgbClr val="B6321C"/>
                </a:solidFill>
                <a:latin typeface="Georgia"/>
                <a:cs typeface="Georgia"/>
              </a:rPr>
              <a:t>*</a:t>
            </a:r>
            <a:r>
              <a:rPr lang="en-US" sz="2450" spc="40" dirty="0">
                <a:latin typeface="Georgia"/>
                <a:cs typeface="Georgia"/>
              </a:rPr>
              <a:t> </a:t>
            </a:r>
            <a:r>
              <a:rPr lang="en-US" sz="2450" b="1" i="1" dirty="0">
                <a:solidFill>
                  <a:srgbClr val="B6321C"/>
                </a:solidFill>
                <a:latin typeface="Georgia"/>
                <a:cs typeface="Georgia"/>
              </a:rPr>
              <a:t>+</a:t>
            </a:r>
            <a:endParaRPr lang="en-US" sz="2450" spc="40" dirty="0">
              <a:latin typeface="Georgia"/>
              <a:cs typeface="Georgia"/>
            </a:endParaRPr>
          </a:p>
          <a:p>
            <a:pPr marL="12700">
              <a:lnSpc>
                <a:spcPct val="100000"/>
              </a:lnSpc>
              <a:spcBef>
                <a:spcPts val="125"/>
              </a:spcBef>
            </a:pPr>
            <a:r>
              <a:rPr lang="en-US" sz="2450" spc="40" dirty="0">
                <a:latin typeface="Georgia"/>
                <a:cs typeface="Georgia"/>
              </a:rPr>
              <a:t>and </a:t>
            </a:r>
            <a:r>
              <a:rPr lang="en-US" sz="2450" b="1" i="1" dirty="0">
                <a:solidFill>
                  <a:srgbClr val="B6321C"/>
                </a:solidFill>
                <a:latin typeface="Georgia"/>
                <a:cs typeface="Georgia"/>
              </a:rPr>
              <a:t>(</a:t>
            </a:r>
            <a:r>
              <a:rPr lang="en-US" sz="2450" spc="40" dirty="0">
                <a:latin typeface="Georgia"/>
                <a:cs typeface="Georgia"/>
              </a:rPr>
              <a:t>A </a:t>
            </a:r>
            <a:r>
              <a:rPr lang="en-US" sz="2450" b="1" i="1" dirty="0">
                <a:solidFill>
                  <a:srgbClr val="B6321C"/>
                </a:solidFill>
                <a:latin typeface="Georgia"/>
                <a:cs typeface="Georgia"/>
              </a:rPr>
              <a:t>+</a:t>
            </a:r>
            <a:r>
              <a:rPr lang="en-US" sz="2450" spc="40" dirty="0">
                <a:latin typeface="Georgia"/>
                <a:cs typeface="Georgia"/>
              </a:rPr>
              <a:t> B</a:t>
            </a:r>
            <a:r>
              <a:rPr lang="en-US" sz="2450" b="1" i="1" dirty="0">
                <a:solidFill>
                  <a:srgbClr val="B6321C"/>
                </a:solidFill>
                <a:latin typeface="Georgia"/>
                <a:cs typeface="Georgia"/>
              </a:rPr>
              <a:t>)</a:t>
            </a:r>
            <a:r>
              <a:rPr lang="en-US" sz="2450" spc="40" dirty="0">
                <a:latin typeface="Georgia"/>
                <a:cs typeface="Georgia"/>
              </a:rPr>
              <a:t> </a:t>
            </a:r>
            <a:r>
              <a:rPr lang="en-US" sz="2450" b="1" i="1" dirty="0">
                <a:solidFill>
                  <a:srgbClr val="B6321C"/>
                </a:solidFill>
                <a:latin typeface="Georgia"/>
                <a:cs typeface="Georgia"/>
              </a:rPr>
              <a:t>*</a:t>
            </a:r>
            <a:r>
              <a:rPr lang="en-US" sz="2450" spc="40" dirty="0">
                <a:latin typeface="Georgia"/>
                <a:cs typeface="Georgia"/>
              </a:rPr>
              <a:t> C is expressed as:</a:t>
            </a:r>
          </a:p>
          <a:p>
            <a:pPr marL="12700" algn="ctr">
              <a:spcBef>
                <a:spcPts val="125"/>
              </a:spcBef>
            </a:pPr>
            <a:r>
              <a:rPr lang="en-US" sz="2450" spc="40" dirty="0">
                <a:latin typeface="Georgia"/>
                <a:cs typeface="Georgia"/>
              </a:rPr>
              <a:t>A B </a:t>
            </a:r>
            <a:r>
              <a:rPr lang="en-US" sz="2450" b="1" i="1" dirty="0">
                <a:solidFill>
                  <a:srgbClr val="B6321C"/>
                </a:solidFill>
                <a:latin typeface="Georgia"/>
                <a:cs typeface="Georgia"/>
              </a:rPr>
              <a:t>+</a:t>
            </a:r>
            <a:r>
              <a:rPr lang="en-US" sz="2450" spc="40" dirty="0">
                <a:latin typeface="Georgia"/>
                <a:cs typeface="Georgia"/>
              </a:rPr>
              <a:t> C </a:t>
            </a:r>
            <a:r>
              <a:rPr lang="en-US" sz="2450" b="1" i="1" dirty="0">
                <a:solidFill>
                  <a:srgbClr val="B6321C"/>
                </a:solidFill>
                <a:latin typeface="Georgia"/>
                <a:cs typeface="Georgia"/>
              </a:rPr>
              <a:t>*</a:t>
            </a:r>
            <a:endParaRPr lang="en-US" sz="2450" spc="40" dirty="0">
              <a:latin typeface="Georgia"/>
              <a:cs typeface="Georgia"/>
            </a:endParaRPr>
          </a:p>
          <a:p>
            <a:pPr marL="12700" algn="ctr">
              <a:lnSpc>
                <a:spcPct val="100000"/>
              </a:lnSpc>
              <a:spcBef>
                <a:spcPts val="125"/>
              </a:spcBef>
            </a:pPr>
            <a:endParaRPr lang="en-US" sz="2450" spc="40" dirty="0">
              <a:latin typeface="Georgia"/>
              <a:cs typeface="Georgia"/>
            </a:endParaRPr>
          </a:p>
        </p:txBody>
      </p:sp>
      <p:sp>
        <p:nvSpPr>
          <p:cNvPr id="5" name="object 4">
            <a:extLst>
              <a:ext uri="{FF2B5EF4-FFF2-40B4-BE49-F238E27FC236}">
                <a16:creationId xmlns:a16="http://schemas.microsoft.com/office/drawing/2014/main" id="{A8EA54D3-668E-274F-B432-6CE414D063D6}"/>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4</a:t>
            </a:fld>
            <a:endParaRPr spc="55" dirty="0"/>
          </a:p>
        </p:txBody>
      </p:sp>
    </p:spTree>
    <p:extLst>
      <p:ext uri="{BB962C8B-B14F-4D97-AF65-F5344CB8AC3E}">
        <p14:creationId xmlns:p14="http://schemas.microsoft.com/office/powerpoint/2010/main" val="266664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920724"/>
            <a:ext cx="3529216" cy="982961"/>
          </a:xfrm>
          <a:prstGeom prst="rect">
            <a:avLst/>
          </a:prstGeom>
          <a:solidFill>
            <a:srgbClr val="E3F3F1"/>
          </a:solidFill>
          <a:ln w="12649">
            <a:solidFill>
              <a:srgbClr val="231F20"/>
            </a:solidFill>
          </a:ln>
        </p:spPr>
        <p:txBody>
          <a:bodyPr vert="horz" wrap="square" lIns="0" tIns="0" rIns="0" bIns="0" rtlCol="0">
            <a:spAutoFit/>
          </a:bodyPr>
          <a:lstStyle/>
          <a:p>
            <a:pPr marL="187960" algn="ctr">
              <a:lnSpc>
                <a:spcPts val="3850"/>
              </a:lnSpc>
            </a:pPr>
            <a:r>
              <a:rPr lang="en-US" sz="2800" spc="-180" dirty="0">
                <a:latin typeface="Lucida Calligraphy" panose="03010101010101010101" pitchFamily="66" charset="77"/>
              </a:rPr>
              <a:t>Advantages of Postfix Expressions</a:t>
            </a:r>
            <a:endParaRPr sz="2800" spc="-180" dirty="0">
              <a:latin typeface="Lucida Calligraphy" panose="03010101010101010101" pitchFamily="66" charset="77"/>
            </a:endParaRPr>
          </a:p>
        </p:txBody>
      </p:sp>
      <p:sp>
        <p:nvSpPr>
          <p:cNvPr id="3" name="object 3"/>
          <p:cNvSpPr txBox="1"/>
          <p:nvPr/>
        </p:nvSpPr>
        <p:spPr>
          <a:xfrm>
            <a:off x="1138818" y="2133600"/>
            <a:ext cx="7804779" cy="2303836"/>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As shown on the previous slide, operator precedence and parentheses are not needed in postfix expressions</a:t>
            </a:r>
          </a:p>
          <a:p>
            <a:pPr marL="12700">
              <a:lnSpc>
                <a:spcPct val="100000"/>
              </a:lnSpc>
              <a:spcBef>
                <a:spcPts val="125"/>
              </a:spcBef>
            </a:pPr>
            <a:endParaRPr lang="en-US" sz="2450" spc="40" dirty="0">
              <a:latin typeface="Georgia"/>
              <a:cs typeface="Georgia"/>
            </a:endParaRPr>
          </a:p>
          <a:p>
            <a:pPr marL="12700">
              <a:spcBef>
                <a:spcPts val="125"/>
              </a:spcBef>
            </a:pPr>
            <a:r>
              <a:rPr lang="en-US" sz="2450" spc="40" dirty="0">
                <a:latin typeface="Georgia"/>
                <a:cs typeface="Georgia"/>
              </a:rPr>
              <a:t>Another advantage is that postfix expressions can be evaluated by pushing operands onto a stack. Take the postfix expression A B C </a:t>
            </a:r>
            <a:r>
              <a:rPr lang="en-US" sz="2450" b="1" i="1" dirty="0">
                <a:solidFill>
                  <a:srgbClr val="B6321C"/>
                </a:solidFill>
                <a:latin typeface="Georgia"/>
                <a:cs typeface="Georgia"/>
              </a:rPr>
              <a:t>*</a:t>
            </a:r>
            <a:r>
              <a:rPr lang="en-US" sz="2450" spc="40" dirty="0">
                <a:latin typeface="Georgia"/>
                <a:cs typeface="Georgia"/>
              </a:rPr>
              <a:t> </a:t>
            </a:r>
            <a:r>
              <a:rPr lang="en-US" sz="2450" b="1" i="1" dirty="0">
                <a:solidFill>
                  <a:srgbClr val="B6321C"/>
                </a:solidFill>
                <a:latin typeface="Georgia"/>
                <a:cs typeface="Georgia"/>
              </a:rPr>
              <a:t>+</a:t>
            </a:r>
            <a:r>
              <a:rPr lang="en-US" sz="2450" spc="40" dirty="0">
                <a:latin typeface="Georgia"/>
                <a:cs typeface="Georgia"/>
              </a:rPr>
              <a:t> for example:</a:t>
            </a:r>
          </a:p>
        </p:txBody>
      </p:sp>
      <p:sp>
        <p:nvSpPr>
          <p:cNvPr id="5" name="object 4">
            <a:extLst>
              <a:ext uri="{FF2B5EF4-FFF2-40B4-BE49-F238E27FC236}">
                <a16:creationId xmlns:a16="http://schemas.microsoft.com/office/drawing/2014/main" id="{A8EA54D3-668E-274F-B432-6CE414D063D6}"/>
              </a:ext>
            </a:extLst>
          </p:cNvPr>
          <p:cNvSpPr txBox="1">
            <a:spLocks noGrp="1"/>
          </p:cNvSpPr>
          <p:nvPr>
            <p:ph type="sldNum" sz="quarter" idx="7"/>
          </p:nvPr>
        </p:nvSpPr>
        <p:spPr>
          <a:xfrm>
            <a:off x="6647510" y="7078256"/>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5</a:t>
            </a:fld>
            <a:endParaRPr spc="55" dirty="0"/>
          </a:p>
        </p:txBody>
      </p:sp>
      <p:graphicFrame>
        <p:nvGraphicFramePr>
          <p:cNvPr id="7" name="Table 6">
            <a:extLst>
              <a:ext uri="{FF2B5EF4-FFF2-40B4-BE49-F238E27FC236}">
                <a16:creationId xmlns:a16="http://schemas.microsoft.com/office/drawing/2014/main" id="{1756432D-31AD-1543-B2BF-C6AC751938D4}"/>
              </a:ext>
            </a:extLst>
          </p:cNvPr>
          <p:cNvGraphicFramePr>
            <a:graphicFrameLocks noGrp="1"/>
          </p:cNvGraphicFramePr>
          <p:nvPr>
            <p:extLst>
              <p:ext uri="{D42A27DB-BD31-4B8C-83A1-F6EECF244321}">
                <p14:modId xmlns:p14="http://schemas.microsoft.com/office/powerpoint/2010/main" val="147124542"/>
              </p:ext>
            </p:extLst>
          </p:nvPr>
        </p:nvGraphicFramePr>
        <p:xfrm>
          <a:off x="120153" y="6453017"/>
          <a:ext cx="1137905" cy="370840"/>
        </p:xfrm>
        <a:graphic>
          <a:graphicData uri="http://schemas.openxmlformats.org/drawingml/2006/table">
            <a:tbl>
              <a:tblPr firstRow="1" bandRow="1">
                <a:tableStyleId>{9D7B26C5-4107-4FEC-AEDC-1716B250A1EF}</a:tableStyleId>
              </a:tblPr>
              <a:tblGrid>
                <a:gridCol w="1137905">
                  <a:extLst>
                    <a:ext uri="{9D8B030D-6E8A-4147-A177-3AD203B41FA5}">
                      <a16:colId xmlns:a16="http://schemas.microsoft.com/office/drawing/2014/main" val="2913199406"/>
                    </a:ext>
                  </a:extLst>
                </a:gridCol>
              </a:tblGrid>
              <a:tr h="370840">
                <a:tc>
                  <a:txBody>
                    <a:bodyPr/>
                    <a:lstStyle/>
                    <a:p>
                      <a:pPr algn="ctr"/>
                      <a:r>
                        <a:rPr lang="en-US" b="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617859"/>
                  </a:ext>
                </a:extLst>
              </a:tr>
            </a:tbl>
          </a:graphicData>
        </a:graphic>
      </p:graphicFrame>
      <p:sp>
        <p:nvSpPr>
          <p:cNvPr id="8" name="TextBox 7">
            <a:extLst>
              <a:ext uri="{FF2B5EF4-FFF2-40B4-BE49-F238E27FC236}">
                <a16:creationId xmlns:a16="http://schemas.microsoft.com/office/drawing/2014/main" id="{39124AA7-B692-B841-A4EC-BFE8D4BA677E}"/>
              </a:ext>
            </a:extLst>
          </p:cNvPr>
          <p:cNvSpPr txBox="1"/>
          <p:nvPr/>
        </p:nvSpPr>
        <p:spPr>
          <a:xfrm>
            <a:off x="563355" y="4498085"/>
            <a:ext cx="2601994" cy="846386"/>
          </a:xfrm>
          <a:prstGeom prst="rect">
            <a:avLst/>
          </a:prstGeom>
          <a:noFill/>
        </p:spPr>
        <p:txBody>
          <a:bodyPr wrap="none" rtlCol="0">
            <a:spAutoFit/>
          </a:bodyPr>
          <a:lstStyle/>
          <a:p>
            <a:r>
              <a:rPr lang="en-US" sz="2450" spc="95" dirty="0">
                <a:latin typeface="Georgia"/>
              </a:rPr>
              <a:t>For an operand:</a:t>
            </a:r>
          </a:p>
          <a:p>
            <a:r>
              <a:rPr lang="en-US" sz="2450" spc="95" dirty="0">
                <a:latin typeface="Georgia"/>
              </a:rPr>
              <a:t>Push onto stack</a:t>
            </a:r>
          </a:p>
        </p:txBody>
      </p:sp>
      <p:cxnSp>
        <p:nvCxnSpPr>
          <p:cNvPr id="9" name="Straight Arrow Connector 8">
            <a:extLst>
              <a:ext uri="{FF2B5EF4-FFF2-40B4-BE49-F238E27FC236}">
                <a16:creationId xmlns:a16="http://schemas.microsoft.com/office/drawing/2014/main" id="{136A5E87-49F1-3F48-91E9-35814C8E973C}"/>
              </a:ext>
            </a:extLst>
          </p:cNvPr>
          <p:cNvCxnSpPr>
            <a:cxnSpLocks/>
          </p:cNvCxnSpPr>
          <p:nvPr/>
        </p:nvCxnSpPr>
        <p:spPr>
          <a:xfrm flipV="1">
            <a:off x="1317074" y="6589074"/>
            <a:ext cx="875177"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A65F978A-7110-4746-9EDA-AAE21067A303}"/>
              </a:ext>
            </a:extLst>
          </p:cNvPr>
          <p:cNvGraphicFramePr>
            <a:graphicFrameLocks noGrp="1"/>
          </p:cNvGraphicFramePr>
          <p:nvPr>
            <p:extLst>
              <p:ext uri="{D42A27DB-BD31-4B8C-83A1-F6EECF244321}">
                <p14:modId xmlns:p14="http://schemas.microsoft.com/office/powerpoint/2010/main" val="3456930411"/>
              </p:ext>
            </p:extLst>
          </p:nvPr>
        </p:nvGraphicFramePr>
        <p:xfrm>
          <a:off x="2270150" y="6087257"/>
          <a:ext cx="1137905" cy="731520"/>
        </p:xfrm>
        <a:graphic>
          <a:graphicData uri="http://schemas.openxmlformats.org/drawingml/2006/table">
            <a:tbl>
              <a:tblPr firstRow="1" bandRow="1">
                <a:tableStyleId>{9D7B26C5-4107-4FEC-AEDC-1716B250A1EF}</a:tableStyleId>
              </a:tblPr>
              <a:tblGrid>
                <a:gridCol w="1137905">
                  <a:extLst>
                    <a:ext uri="{9D8B030D-6E8A-4147-A177-3AD203B41FA5}">
                      <a16:colId xmlns:a16="http://schemas.microsoft.com/office/drawing/2014/main" val="2913199406"/>
                    </a:ext>
                  </a:extLst>
                </a:gridCol>
              </a:tblGrid>
              <a:tr h="190101">
                <a:tc>
                  <a:txBody>
                    <a:bodyPr/>
                    <a:lstStyle/>
                    <a:p>
                      <a:pPr algn="ctr"/>
                      <a:r>
                        <a:rPr lang="en-US" b="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617859"/>
                  </a:ext>
                </a:extLst>
              </a:tr>
              <a:tr h="185420">
                <a:tc>
                  <a:txBody>
                    <a:bodyPr/>
                    <a:lstStyle/>
                    <a:p>
                      <a:pPr algn="ctr"/>
                      <a:r>
                        <a:rPr lang="en-US" b="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8359082"/>
                  </a:ext>
                </a:extLst>
              </a:tr>
            </a:tbl>
          </a:graphicData>
        </a:graphic>
      </p:graphicFrame>
      <p:sp>
        <p:nvSpPr>
          <p:cNvPr id="12" name="TextBox 11">
            <a:extLst>
              <a:ext uri="{FF2B5EF4-FFF2-40B4-BE49-F238E27FC236}">
                <a16:creationId xmlns:a16="http://schemas.microsoft.com/office/drawing/2014/main" id="{CAEE0DEC-BD30-EB48-8A6D-09AC65F09AA8}"/>
              </a:ext>
            </a:extLst>
          </p:cNvPr>
          <p:cNvSpPr txBox="1"/>
          <p:nvPr/>
        </p:nvSpPr>
        <p:spPr>
          <a:xfrm>
            <a:off x="6094404" y="4437436"/>
            <a:ext cx="3457998" cy="1223412"/>
          </a:xfrm>
          <a:prstGeom prst="rect">
            <a:avLst/>
          </a:prstGeom>
          <a:noFill/>
        </p:spPr>
        <p:txBody>
          <a:bodyPr wrap="none" rtlCol="0">
            <a:spAutoFit/>
          </a:bodyPr>
          <a:lstStyle/>
          <a:p>
            <a:r>
              <a:rPr lang="en-US" sz="2450" spc="95" dirty="0">
                <a:latin typeface="Georgia"/>
              </a:rPr>
              <a:t>For an operation:</a:t>
            </a:r>
          </a:p>
          <a:p>
            <a:r>
              <a:rPr lang="en-US" sz="2450" spc="95" dirty="0">
                <a:latin typeface="Georgia"/>
              </a:rPr>
              <a:t>Pop top two operands</a:t>
            </a:r>
          </a:p>
          <a:p>
            <a:r>
              <a:rPr lang="en-US" sz="2450" spc="95" dirty="0">
                <a:latin typeface="Georgia"/>
              </a:rPr>
              <a:t>Push result back</a:t>
            </a:r>
          </a:p>
        </p:txBody>
      </p:sp>
      <p:sp>
        <p:nvSpPr>
          <p:cNvPr id="14" name="TextBox 13">
            <a:extLst>
              <a:ext uri="{FF2B5EF4-FFF2-40B4-BE49-F238E27FC236}">
                <a16:creationId xmlns:a16="http://schemas.microsoft.com/office/drawing/2014/main" id="{5D8191B3-21CD-304E-B34C-E8E44A4048BF}"/>
              </a:ext>
            </a:extLst>
          </p:cNvPr>
          <p:cNvSpPr txBox="1"/>
          <p:nvPr/>
        </p:nvSpPr>
        <p:spPr>
          <a:xfrm>
            <a:off x="485683" y="5970681"/>
            <a:ext cx="406843" cy="469359"/>
          </a:xfrm>
          <a:prstGeom prst="rect">
            <a:avLst/>
          </a:prstGeom>
          <a:noFill/>
        </p:spPr>
        <p:txBody>
          <a:bodyPr wrap="none" rtlCol="0">
            <a:spAutoFit/>
          </a:bodyPr>
          <a:lstStyle/>
          <a:p>
            <a:r>
              <a:rPr lang="en-US" sz="2450" spc="95" dirty="0">
                <a:latin typeface="Georgia"/>
              </a:rPr>
              <a:t>A</a:t>
            </a:r>
          </a:p>
        </p:txBody>
      </p:sp>
      <p:cxnSp>
        <p:nvCxnSpPr>
          <p:cNvPr id="16" name="Straight Arrow Connector 15">
            <a:extLst>
              <a:ext uri="{FF2B5EF4-FFF2-40B4-BE49-F238E27FC236}">
                <a16:creationId xmlns:a16="http://schemas.microsoft.com/office/drawing/2014/main" id="{7BFBEDAB-8D34-124C-BD02-9961E0EA39A9}"/>
              </a:ext>
            </a:extLst>
          </p:cNvPr>
          <p:cNvCxnSpPr>
            <a:cxnSpLocks/>
          </p:cNvCxnSpPr>
          <p:nvPr/>
        </p:nvCxnSpPr>
        <p:spPr>
          <a:xfrm flipV="1">
            <a:off x="3493652" y="6589074"/>
            <a:ext cx="875177"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AE511A0-692C-074E-B81D-CAC83BEE645E}"/>
              </a:ext>
            </a:extLst>
          </p:cNvPr>
          <p:cNvGraphicFramePr>
            <a:graphicFrameLocks noGrp="1"/>
          </p:cNvGraphicFramePr>
          <p:nvPr>
            <p:extLst>
              <p:ext uri="{D42A27DB-BD31-4B8C-83A1-F6EECF244321}">
                <p14:modId xmlns:p14="http://schemas.microsoft.com/office/powerpoint/2010/main" val="121950921"/>
              </p:ext>
            </p:extLst>
          </p:nvPr>
        </p:nvGraphicFramePr>
        <p:xfrm>
          <a:off x="4472254" y="5721497"/>
          <a:ext cx="1137905" cy="1097280"/>
        </p:xfrm>
        <a:graphic>
          <a:graphicData uri="http://schemas.openxmlformats.org/drawingml/2006/table">
            <a:tbl>
              <a:tblPr firstRow="1" bandRow="1">
                <a:tableStyleId>{9D7B26C5-4107-4FEC-AEDC-1716B250A1EF}</a:tableStyleId>
              </a:tblPr>
              <a:tblGrid>
                <a:gridCol w="1137905">
                  <a:extLst>
                    <a:ext uri="{9D8B030D-6E8A-4147-A177-3AD203B41FA5}">
                      <a16:colId xmlns:a16="http://schemas.microsoft.com/office/drawing/2014/main" val="2913199406"/>
                    </a:ext>
                  </a:extLst>
                </a:gridCol>
              </a:tblGrid>
              <a:tr h="182880">
                <a:tc>
                  <a:txBody>
                    <a:bodyPr/>
                    <a:lstStyle/>
                    <a:p>
                      <a:pPr algn="ctr"/>
                      <a:r>
                        <a:rPr lang="en-US" b="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617859"/>
                  </a:ext>
                </a:extLst>
              </a:tr>
              <a:tr h="182880">
                <a:tc>
                  <a:txBody>
                    <a:bodyPr/>
                    <a:lstStyle/>
                    <a:p>
                      <a:pPr algn="ctr"/>
                      <a:r>
                        <a:rPr lang="en-US" b="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2027223"/>
                  </a:ext>
                </a:extLst>
              </a:tr>
              <a:tr h="185420">
                <a:tc>
                  <a:txBody>
                    <a:bodyPr/>
                    <a:lstStyle/>
                    <a:p>
                      <a:pPr algn="ctr"/>
                      <a:r>
                        <a:rPr lang="en-US" b="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8359082"/>
                  </a:ext>
                </a:extLst>
              </a:tr>
            </a:tbl>
          </a:graphicData>
        </a:graphic>
      </p:graphicFrame>
      <p:sp>
        <p:nvSpPr>
          <p:cNvPr id="18" name="TextBox 17">
            <a:extLst>
              <a:ext uri="{FF2B5EF4-FFF2-40B4-BE49-F238E27FC236}">
                <a16:creationId xmlns:a16="http://schemas.microsoft.com/office/drawing/2014/main" id="{8E1B8F62-1D4A-9344-B61B-C1ECC96494AA}"/>
              </a:ext>
            </a:extLst>
          </p:cNvPr>
          <p:cNvSpPr txBox="1"/>
          <p:nvPr/>
        </p:nvSpPr>
        <p:spPr>
          <a:xfrm>
            <a:off x="1529785" y="5970682"/>
            <a:ext cx="402033" cy="469359"/>
          </a:xfrm>
          <a:prstGeom prst="rect">
            <a:avLst/>
          </a:prstGeom>
          <a:noFill/>
        </p:spPr>
        <p:txBody>
          <a:bodyPr wrap="none" rtlCol="0">
            <a:spAutoFit/>
          </a:bodyPr>
          <a:lstStyle/>
          <a:p>
            <a:r>
              <a:rPr lang="en-US" sz="2450" spc="95" dirty="0">
                <a:latin typeface="Georgia"/>
              </a:rPr>
              <a:t>B</a:t>
            </a:r>
          </a:p>
        </p:txBody>
      </p:sp>
      <p:sp>
        <p:nvSpPr>
          <p:cNvPr id="19" name="TextBox 18">
            <a:extLst>
              <a:ext uri="{FF2B5EF4-FFF2-40B4-BE49-F238E27FC236}">
                <a16:creationId xmlns:a16="http://schemas.microsoft.com/office/drawing/2014/main" id="{0DC619A2-E063-2645-AD01-7D296C69CC97}"/>
              </a:ext>
            </a:extLst>
          </p:cNvPr>
          <p:cNvSpPr txBox="1"/>
          <p:nvPr/>
        </p:nvSpPr>
        <p:spPr>
          <a:xfrm>
            <a:off x="3686990" y="5978578"/>
            <a:ext cx="398827" cy="469359"/>
          </a:xfrm>
          <a:prstGeom prst="rect">
            <a:avLst/>
          </a:prstGeom>
          <a:noFill/>
        </p:spPr>
        <p:txBody>
          <a:bodyPr wrap="none" rtlCol="0">
            <a:spAutoFit/>
          </a:bodyPr>
          <a:lstStyle/>
          <a:p>
            <a:r>
              <a:rPr lang="en-US" sz="2450" spc="95" dirty="0">
                <a:latin typeface="Georgia"/>
              </a:rPr>
              <a:t>C</a:t>
            </a:r>
          </a:p>
        </p:txBody>
      </p:sp>
      <p:cxnSp>
        <p:nvCxnSpPr>
          <p:cNvPr id="20" name="Straight Arrow Connector 19">
            <a:extLst>
              <a:ext uri="{FF2B5EF4-FFF2-40B4-BE49-F238E27FC236}">
                <a16:creationId xmlns:a16="http://schemas.microsoft.com/office/drawing/2014/main" id="{C62500C0-9EC6-3443-A7FD-B4D28C2FB053}"/>
              </a:ext>
            </a:extLst>
          </p:cNvPr>
          <p:cNvCxnSpPr>
            <a:cxnSpLocks/>
          </p:cNvCxnSpPr>
          <p:nvPr/>
        </p:nvCxnSpPr>
        <p:spPr>
          <a:xfrm flipV="1">
            <a:off x="5669175" y="6589074"/>
            <a:ext cx="875177"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55D8F5-17A5-D44F-8BA6-AF7096172E3B}"/>
              </a:ext>
            </a:extLst>
          </p:cNvPr>
          <p:cNvSpPr txBox="1"/>
          <p:nvPr/>
        </p:nvSpPr>
        <p:spPr>
          <a:xfrm>
            <a:off x="5960988" y="6035457"/>
            <a:ext cx="335348" cy="469359"/>
          </a:xfrm>
          <a:prstGeom prst="rect">
            <a:avLst/>
          </a:prstGeom>
          <a:noFill/>
        </p:spPr>
        <p:txBody>
          <a:bodyPr wrap="none" rtlCol="0">
            <a:spAutoFit/>
          </a:bodyPr>
          <a:lstStyle/>
          <a:p>
            <a:r>
              <a:rPr lang="en-US" sz="2450" b="1" i="1" dirty="0">
                <a:solidFill>
                  <a:srgbClr val="B6321C"/>
                </a:solidFill>
                <a:latin typeface="Georgia"/>
                <a:cs typeface="Georgia"/>
              </a:rPr>
              <a:t>*</a:t>
            </a:r>
            <a:endParaRPr lang="en-US" sz="2450" spc="95" dirty="0">
              <a:latin typeface="Georgia"/>
            </a:endParaRPr>
          </a:p>
        </p:txBody>
      </p:sp>
      <p:graphicFrame>
        <p:nvGraphicFramePr>
          <p:cNvPr id="22" name="Table 21">
            <a:extLst>
              <a:ext uri="{FF2B5EF4-FFF2-40B4-BE49-F238E27FC236}">
                <a16:creationId xmlns:a16="http://schemas.microsoft.com/office/drawing/2014/main" id="{F6525C60-7F15-0448-B17A-11A7A4CC7341}"/>
              </a:ext>
            </a:extLst>
          </p:cNvPr>
          <p:cNvGraphicFramePr>
            <a:graphicFrameLocks noGrp="1"/>
          </p:cNvGraphicFramePr>
          <p:nvPr>
            <p:extLst>
              <p:ext uri="{D42A27DB-BD31-4B8C-83A1-F6EECF244321}">
                <p14:modId xmlns:p14="http://schemas.microsoft.com/office/powerpoint/2010/main" val="2888314194"/>
              </p:ext>
            </p:extLst>
          </p:nvPr>
        </p:nvGraphicFramePr>
        <p:xfrm>
          <a:off x="6647165" y="6087257"/>
          <a:ext cx="1137905" cy="731520"/>
        </p:xfrm>
        <a:graphic>
          <a:graphicData uri="http://schemas.openxmlformats.org/drawingml/2006/table">
            <a:tbl>
              <a:tblPr firstRow="1" bandRow="1">
                <a:tableStyleId>{9D7B26C5-4107-4FEC-AEDC-1716B250A1EF}</a:tableStyleId>
              </a:tblPr>
              <a:tblGrid>
                <a:gridCol w="1137905">
                  <a:extLst>
                    <a:ext uri="{9D8B030D-6E8A-4147-A177-3AD203B41FA5}">
                      <a16:colId xmlns:a16="http://schemas.microsoft.com/office/drawing/2014/main" val="2913199406"/>
                    </a:ext>
                  </a:extLst>
                </a:gridCol>
              </a:tblGrid>
              <a:tr h="185420">
                <a:tc>
                  <a:txBody>
                    <a:bodyPr/>
                    <a:lstStyle/>
                    <a:p>
                      <a:pPr algn="ctr"/>
                      <a:r>
                        <a:rPr lang="en-US" b="0"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617859"/>
                  </a:ext>
                </a:extLst>
              </a:tr>
              <a:tr h="185420">
                <a:tc>
                  <a:txBody>
                    <a:bodyPr/>
                    <a:lstStyle/>
                    <a:p>
                      <a:pPr algn="ctr"/>
                      <a:r>
                        <a:rPr lang="en-US" b="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8359082"/>
                  </a:ext>
                </a:extLst>
              </a:tr>
            </a:tbl>
          </a:graphicData>
        </a:graphic>
      </p:graphicFrame>
      <p:cxnSp>
        <p:nvCxnSpPr>
          <p:cNvPr id="23" name="Straight Arrow Connector 22">
            <a:extLst>
              <a:ext uri="{FF2B5EF4-FFF2-40B4-BE49-F238E27FC236}">
                <a16:creationId xmlns:a16="http://schemas.microsoft.com/office/drawing/2014/main" id="{F7C59B19-3EFD-B549-B62A-69654AD3A4E5}"/>
              </a:ext>
            </a:extLst>
          </p:cNvPr>
          <p:cNvCxnSpPr>
            <a:cxnSpLocks/>
          </p:cNvCxnSpPr>
          <p:nvPr/>
        </p:nvCxnSpPr>
        <p:spPr>
          <a:xfrm flipV="1">
            <a:off x="7887883" y="6638437"/>
            <a:ext cx="875177"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615EDF7E-8F70-FC48-9DED-BF6E710D95A8}"/>
              </a:ext>
            </a:extLst>
          </p:cNvPr>
          <p:cNvGraphicFramePr>
            <a:graphicFrameLocks noGrp="1"/>
          </p:cNvGraphicFramePr>
          <p:nvPr>
            <p:extLst>
              <p:ext uri="{D42A27DB-BD31-4B8C-83A1-F6EECF244321}">
                <p14:modId xmlns:p14="http://schemas.microsoft.com/office/powerpoint/2010/main" val="2884168952"/>
              </p:ext>
            </p:extLst>
          </p:nvPr>
        </p:nvGraphicFramePr>
        <p:xfrm>
          <a:off x="8822076" y="6447937"/>
          <a:ext cx="1137905" cy="370840"/>
        </p:xfrm>
        <a:graphic>
          <a:graphicData uri="http://schemas.openxmlformats.org/drawingml/2006/table">
            <a:tbl>
              <a:tblPr firstRow="1" bandRow="1">
                <a:tableStyleId>{9D7B26C5-4107-4FEC-AEDC-1716B250A1EF}</a:tableStyleId>
              </a:tblPr>
              <a:tblGrid>
                <a:gridCol w="1137905">
                  <a:extLst>
                    <a:ext uri="{9D8B030D-6E8A-4147-A177-3AD203B41FA5}">
                      <a16:colId xmlns:a16="http://schemas.microsoft.com/office/drawing/2014/main" val="2913199406"/>
                    </a:ext>
                  </a:extLst>
                </a:gridCol>
              </a:tblGrid>
              <a:tr h="370840">
                <a:tc>
                  <a:txBody>
                    <a:bodyPr/>
                    <a:lstStyle/>
                    <a:p>
                      <a:pPr algn="ctr"/>
                      <a:r>
                        <a:rPr lang="en-US" b="0" dirty="0"/>
                        <a:t>A + (B*C)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617859"/>
                  </a:ext>
                </a:extLst>
              </a:tr>
            </a:tbl>
          </a:graphicData>
        </a:graphic>
      </p:graphicFrame>
      <p:sp>
        <p:nvSpPr>
          <p:cNvPr id="25" name="TextBox 24">
            <a:extLst>
              <a:ext uri="{FF2B5EF4-FFF2-40B4-BE49-F238E27FC236}">
                <a16:creationId xmlns:a16="http://schemas.microsoft.com/office/drawing/2014/main" id="{07ECFEEE-8C05-4E4E-9336-24C979183FDF}"/>
              </a:ext>
            </a:extLst>
          </p:cNvPr>
          <p:cNvSpPr txBox="1"/>
          <p:nvPr/>
        </p:nvSpPr>
        <p:spPr>
          <a:xfrm>
            <a:off x="8090569" y="6035456"/>
            <a:ext cx="405880" cy="469359"/>
          </a:xfrm>
          <a:prstGeom prst="rect">
            <a:avLst/>
          </a:prstGeom>
          <a:noFill/>
        </p:spPr>
        <p:txBody>
          <a:bodyPr wrap="none" rtlCol="0">
            <a:spAutoFit/>
          </a:bodyPr>
          <a:lstStyle/>
          <a:p>
            <a:r>
              <a:rPr lang="en-US" sz="2450" b="1" i="1" dirty="0">
                <a:solidFill>
                  <a:srgbClr val="B6321C"/>
                </a:solidFill>
                <a:latin typeface="Georgia"/>
                <a:cs typeface="Georgia"/>
              </a:rPr>
              <a:t>+</a:t>
            </a:r>
            <a:endParaRPr lang="en-US" sz="2450" spc="95" dirty="0">
              <a:latin typeface="Georgia"/>
            </a:endParaRPr>
          </a:p>
        </p:txBody>
      </p:sp>
    </p:spTree>
    <p:extLst>
      <p:ext uri="{BB962C8B-B14F-4D97-AF65-F5344CB8AC3E}">
        <p14:creationId xmlns:p14="http://schemas.microsoft.com/office/powerpoint/2010/main" val="83294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3" name="object 3"/>
          <p:cNvSpPr txBox="1"/>
          <p:nvPr/>
        </p:nvSpPr>
        <p:spPr>
          <a:xfrm>
            <a:off x="1359027" y="2036875"/>
            <a:ext cx="6413373" cy="1159933"/>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Evaluating the following postfix expression step-by-step using a stack:</a:t>
            </a:r>
          </a:p>
          <a:p>
            <a:pPr marL="12700" algn="ctr">
              <a:lnSpc>
                <a:spcPct val="100000"/>
              </a:lnSpc>
              <a:spcBef>
                <a:spcPts val="125"/>
              </a:spcBef>
            </a:pPr>
            <a:r>
              <a:rPr lang="en-US" sz="2450" spc="40" dirty="0">
                <a:latin typeface="Georgia"/>
                <a:cs typeface="Georgia"/>
              </a:rPr>
              <a:t>6 5 2 3 + 8 * + 3 + *</a:t>
            </a:r>
            <a:endParaRPr lang="en-US" sz="2450" dirty="0">
              <a:latin typeface="Georgia"/>
              <a:cs typeface="Georgia"/>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6</a:t>
            </a:fld>
            <a:endParaRPr spc="55" dirty="0"/>
          </a:p>
        </p:txBody>
      </p:sp>
      <p:pic>
        <p:nvPicPr>
          <p:cNvPr id="14" name="Picture 13">
            <a:extLst>
              <a:ext uri="{FF2B5EF4-FFF2-40B4-BE49-F238E27FC236}">
                <a16:creationId xmlns:a16="http://schemas.microsoft.com/office/drawing/2014/main" id="{E270A775-24FE-EB4B-8634-BF29070A9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158" y="4572000"/>
            <a:ext cx="3371850" cy="2056006"/>
          </a:xfrm>
          <a:prstGeom prst="rect">
            <a:avLst/>
          </a:prstGeom>
        </p:spPr>
      </p:pic>
      <p:sp>
        <p:nvSpPr>
          <p:cNvPr id="15" name="object 3">
            <a:extLst>
              <a:ext uri="{FF2B5EF4-FFF2-40B4-BE49-F238E27FC236}">
                <a16:creationId xmlns:a16="http://schemas.microsoft.com/office/drawing/2014/main" id="{14F88F22-0F6F-D243-8C0E-7F6E437E2BB0}"/>
              </a:ext>
            </a:extLst>
          </p:cNvPr>
          <p:cNvSpPr txBox="1"/>
          <p:nvPr/>
        </p:nvSpPr>
        <p:spPr>
          <a:xfrm>
            <a:off x="2339383" y="4038600"/>
            <a:ext cx="5105400" cy="393056"/>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The first four operands are pushed</a:t>
            </a:r>
            <a:endParaRPr lang="en-US" sz="2450" dirty="0">
              <a:latin typeface="Georgia"/>
              <a:cs typeface="Georgia"/>
            </a:endParaRPr>
          </a:p>
        </p:txBody>
      </p:sp>
      <p:sp>
        <p:nvSpPr>
          <p:cNvPr id="16" name="object 3">
            <a:extLst>
              <a:ext uri="{FF2B5EF4-FFF2-40B4-BE49-F238E27FC236}">
                <a16:creationId xmlns:a16="http://schemas.microsoft.com/office/drawing/2014/main" id="{9ED25F1B-84A7-1C49-97F8-47DA013AD7B7}"/>
              </a:ext>
            </a:extLst>
          </p:cNvPr>
          <p:cNvSpPr txBox="1"/>
          <p:nvPr/>
        </p:nvSpPr>
        <p:spPr>
          <a:xfrm>
            <a:off x="1359027" y="3575372"/>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b="1" i="1" dirty="0">
                <a:solidFill>
                  <a:srgbClr val="B6321C"/>
                </a:solidFill>
                <a:latin typeface="Georgia"/>
              </a:rPr>
              <a:t>6 5 2 3 </a:t>
            </a:r>
            <a:r>
              <a:rPr lang="en-US" sz="2450" spc="40" dirty="0">
                <a:latin typeface="Georgia"/>
              </a:rPr>
              <a:t>+ 8 * + </a:t>
            </a:r>
            <a:r>
              <a:rPr lang="en-US" sz="2450" spc="40" dirty="0">
                <a:latin typeface="Georgia"/>
                <a:cs typeface="Georgia"/>
              </a:rPr>
              <a:t>3 + *</a:t>
            </a:r>
            <a:endParaRPr lang="en-US" sz="2450" dirty="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3" name="object 3"/>
          <p:cNvSpPr txBox="1"/>
          <p:nvPr/>
        </p:nvSpPr>
        <p:spPr>
          <a:xfrm>
            <a:off x="1685396" y="3004066"/>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spc="40" dirty="0">
                <a:latin typeface="Georgia"/>
                <a:cs typeface="Georgia"/>
              </a:rPr>
              <a:t>6 5 </a:t>
            </a:r>
            <a:r>
              <a:rPr lang="en-US" sz="2450" b="1" i="1" dirty="0">
                <a:solidFill>
                  <a:srgbClr val="B6321C"/>
                </a:solidFill>
                <a:latin typeface="Georgia"/>
              </a:rPr>
              <a:t>2 3 +</a:t>
            </a:r>
            <a:r>
              <a:rPr lang="en-US" sz="2450" spc="40" dirty="0">
                <a:latin typeface="Georgia"/>
                <a:cs typeface="Georgia"/>
              </a:rPr>
              <a:t> 8 * + 3 + *</a:t>
            </a:r>
            <a:endParaRPr lang="en-US" sz="2450" dirty="0">
              <a:latin typeface="Georgia"/>
              <a:cs typeface="Georgia"/>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7</a:t>
            </a:fld>
            <a:endParaRPr spc="55" dirty="0"/>
          </a:p>
        </p:txBody>
      </p:sp>
      <p:sp>
        <p:nvSpPr>
          <p:cNvPr id="15" name="object 3">
            <a:extLst>
              <a:ext uri="{FF2B5EF4-FFF2-40B4-BE49-F238E27FC236}">
                <a16:creationId xmlns:a16="http://schemas.microsoft.com/office/drawing/2014/main" id="{14F88F22-0F6F-D243-8C0E-7F6E437E2BB0}"/>
              </a:ext>
            </a:extLst>
          </p:cNvPr>
          <p:cNvSpPr txBox="1"/>
          <p:nvPr/>
        </p:nvSpPr>
        <p:spPr>
          <a:xfrm>
            <a:off x="2676211" y="2167098"/>
            <a:ext cx="5105400" cy="770083"/>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Next a ‘+’ is read: 3 and 2 are popped, result of 2+3 is pushed (5)</a:t>
            </a:r>
            <a:endParaRPr lang="en-US" sz="2450" dirty="0">
              <a:latin typeface="Georgia"/>
              <a:cs typeface="Georgia"/>
            </a:endParaRPr>
          </a:p>
        </p:txBody>
      </p:sp>
      <p:pic>
        <p:nvPicPr>
          <p:cNvPr id="5" name="Picture 4">
            <a:extLst>
              <a:ext uri="{FF2B5EF4-FFF2-40B4-BE49-F238E27FC236}">
                <a16:creationId xmlns:a16="http://schemas.microsoft.com/office/drawing/2014/main" id="{BEF896C4-C231-5246-80E8-8DE8CBA48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877" y="3781795"/>
            <a:ext cx="3280410" cy="2000250"/>
          </a:xfrm>
          <a:prstGeom prst="rect">
            <a:avLst/>
          </a:prstGeom>
        </p:spPr>
      </p:pic>
    </p:spTree>
    <p:extLst>
      <p:ext uri="{BB962C8B-B14F-4D97-AF65-F5344CB8AC3E}">
        <p14:creationId xmlns:p14="http://schemas.microsoft.com/office/powerpoint/2010/main" val="205845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3" name="object 3"/>
          <p:cNvSpPr txBox="1"/>
          <p:nvPr/>
        </p:nvSpPr>
        <p:spPr>
          <a:xfrm>
            <a:off x="1685396" y="3004066"/>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spc="40" dirty="0">
                <a:latin typeface="Georgia"/>
              </a:rPr>
              <a:t>6 5 </a:t>
            </a:r>
            <a:r>
              <a:rPr lang="en-US" sz="2450" spc="40" dirty="0">
                <a:solidFill>
                  <a:srgbClr val="00B050"/>
                </a:solidFill>
                <a:latin typeface="Georgia"/>
              </a:rPr>
              <a:t>5</a:t>
            </a:r>
            <a:r>
              <a:rPr lang="en-US" sz="2450" spc="40" dirty="0">
                <a:latin typeface="Georgia"/>
              </a:rPr>
              <a:t> </a:t>
            </a:r>
            <a:r>
              <a:rPr lang="en-US" sz="2450" b="1" i="1" dirty="0">
                <a:solidFill>
                  <a:srgbClr val="B6321C"/>
                </a:solidFill>
                <a:latin typeface="Georgia"/>
              </a:rPr>
              <a:t>8</a:t>
            </a:r>
            <a:r>
              <a:rPr lang="en-US" sz="2450" spc="40" dirty="0">
                <a:latin typeface="Georgia"/>
                <a:cs typeface="Georgia"/>
              </a:rPr>
              <a:t> * + 3 + *</a:t>
            </a:r>
            <a:endParaRPr lang="en-US" sz="2450" dirty="0">
              <a:latin typeface="Georgia"/>
              <a:cs typeface="Georgia"/>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8</a:t>
            </a:fld>
            <a:endParaRPr spc="55" dirty="0"/>
          </a:p>
        </p:txBody>
      </p:sp>
      <p:sp>
        <p:nvSpPr>
          <p:cNvPr id="15" name="object 3">
            <a:extLst>
              <a:ext uri="{FF2B5EF4-FFF2-40B4-BE49-F238E27FC236}">
                <a16:creationId xmlns:a16="http://schemas.microsoft.com/office/drawing/2014/main" id="{14F88F22-0F6F-D243-8C0E-7F6E437E2BB0}"/>
              </a:ext>
            </a:extLst>
          </p:cNvPr>
          <p:cNvSpPr txBox="1"/>
          <p:nvPr/>
        </p:nvSpPr>
        <p:spPr>
          <a:xfrm>
            <a:off x="3429000" y="2257347"/>
            <a:ext cx="5105400" cy="393056"/>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Next 8 is pushed</a:t>
            </a:r>
            <a:endParaRPr lang="en-US" sz="2450" dirty="0">
              <a:latin typeface="Georgia"/>
              <a:cs typeface="Georgia"/>
            </a:endParaRPr>
          </a:p>
        </p:txBody>
      </p:sp>
      <p:pic>
        <p:nvPicPr>
          <p:cNvPr id="6" name="Picture 5">
            <a:extLst>
              <a:ext uri="{FF2B5EF4-FFF2-40B4-BE49-F238E27FC236}">
                <a16:creationId xmlns:a16="http://schemas.microsoft.com/office/drawing/2014/main" id="{CA1080A5-6661-274A-944A-140C1A405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814832"/>
            <a:ext cx="3420705" cy="2085796"/>
          </a:xfrm>
          <a:prstGeom prst="rect">
            <a:avLst/>
          </a:prstGeom>
        </p:spPr>
      </p:pic>
    </p:spTree>
    <p:extLst>
      <p:ext uri="{BB962C8B-B14F-4D97-AF65-F5344CB8AC3E}">
        <p14:creationId xmlns:p14="http://schemas.microsoft.com/office/powerpoint/2010/main" val="176720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9284" y="920724"/>
            <a:ext cx="4445598" cy="982961"/>
          </a:xfrm>
          <a:prstGeom prst="rect">
            <a:avLst/>
          </a:prstGeom>
          <a:solidFill>
            <a:srgbClr val="E3F3F1"/>
          </a:solidFill>
          <a:ln w="12649">
            <a:solidFill>
              <a:srgbClr val="231F20"/>
            </a:solidFill>
          </a:ln>
        </p:spPr>
        <p:txBody>
          <a:bodyPr vert="horz" wrap="square" lIns="0" tIns="0" rIns="0" bIns="0" rtlCol="0">
            <a:spAutoFit/>
          </a:bodyPr>
          <a:lstStyle/>
          <a:p>
            <a:pPr marL="187960">
              <a:lnSpc>
                <a:spcPts val="3850"/>
              </a:lnSpc>
            </a:pPr>
            <a:r>
              <a:rPr lang="en-US" sz="2800" spc="-180" dirty="0">
                <a:latin typeface="Lucida Calligraphy" panose="03010101010101010101" pitchFamily="66" charset="77"/>
              </a:rPr>
              <a:t>Evaluating a Postfix Expression using a Stack</a:t>
            </a:r>
            <a:endParaRPr sz="2800" spc="-180" dirty="0">
              <a:latin typeface="Lucida Calligraphy" panose="03010101010101010101" pitchFamily="66" charset="77"/>
            </a:endParaRPr>
          </a:p>
        </p:txBody>
      </p:sp>
      <p:sp>
        <p:nvSpPr>
          <p:cNvPr id="3" name="object 3"/>
          <p:cNvSpPr txBox="1"/>
          <p:nvPr/>
        </p:nvSpPr>
        <p:spPr>
          <a:xfrm>
            <a:off x="1685396" y="3004066"/>
            <a:ext cx="6413373" cy="393056"/>
          </a:xfrm>
          <a:prstGeom prst="rect">
            <a:avLst/>
          </a:prstGeom>
        </p:spPr>
        <p:txBody>
          <a:bodyPr vert="horz" wrap="square" lIns="0" tIns="15875" rIns="0" bIns="0" rtlCol="0">
            <a:spAutoFit/>
          </a:bodyPr>
          <a:lstStyle/>
          <a:p>
            <a:pPr marL="12700" algn="ctr">
              <a:lnSpc>
                <a:spcPct val="100000"/>
              </a:lnSpc>
              <a:spcBef>
                <a:spcPts val="125"/>
              </a:spcBef>
            </a:pPr>
            <a:r>
              <a:rPr lang="en-US" sz="2450" spc="40" dirty="0">
                <a:latin typeface="Georgia"/>
              </a:rPr>
              <a:t>6 5 </a:t>
            </a:r>
            <a:r>
              <a:rPr lang="en-US" sz="2450" b="1" i="1" dirty="0">
                <a:solidFill>
                  <a:srgbClr val="B6321C"/>
                </a:solidFill>
                <a:latin typeface="Georgia"/>
              </a:rPr>
              <a:t>5 8 *</a:t>
            </a:r>
            <a:r>
              <a:rPr lang="en-US" sz="2450" spc="40" dirty="0">
                <a:latin typeface="Georgia"/>
                <a:cs typeface="Georgia"/>
              </a:rPr>
              <a:t> + 3 + *</a:t>
            </a:r>
            <a:endParaRPr lang="en-US" sz="2450" dirty="0">
              <a:latin typeface="Georgia"/>
              <a:cs typeface="Georgia"/>
            </a:endParaRPr>
          </a:p>
        </p:txBody>
      </p:sp>
      <p:sp>
        <p:nvSpPr>
          <p:cNvPr id="13" name="object 4">
            <a:extLst>
              <a:ext uri="{FF2B5EF4-FFF2-40B4-BE49-F238E27FC236}">
                <a16:creationId xmlns:a16="http://schemas.microsoft.com/office/drawing/2014/main" id="{453096E3-FDF6-AE4E-B5F1-DF946D2B5694}"/>
              </a:ext>
            </a:extLst>
          </p:cNvPr>
          <p:cNvSpPr txBox="1">
            <a:spLocks noGrp="1"/>
          </p:cNvSpPr>
          <p:nvPr>
            <p:ph type="sldNum" sz="quarter" idx="7"/>
          </p:nvPr>
        </p:nvSpPr>
        <p:spPr>
          <a:xfrm>
            <a:off x="6934200" y="7086600"/>
            <a:ext cx="1778407" cy="157094"/>
          </a:xfrm>
          <a:prstGeom prst="rect">
            <a:avLst/>
          </a:prstGeom>
        </p:spPr>
        <p:txBody>
          <a:bodyPr vert="horz" wrap="square" lIns="0" tIns="3175" rIns="0" bIns="0" rtlCol="0">
            <a:spAutoFit/>
          </a:bodyPr>
          <a:lstStyle/>
          <a:p>
            <a:pPr marL="12700">
              <a:lnSpc>
                <a:spcPct val="100000"/>
              </a:lnSpc>
              <a:spcBef>
                <a:spcPts val="25"/>
              </a:spcBef>
            </a:pPr>
            <a:r>
              <a:rPr spc="45" dirty="0" err="1"/>
              <a:t>stacks</a:t>
            </a:r>
            <a:r>
              <a:rPr lang="en-US" spc="45" dirty="0" err="1"/>
              <a:t>PostfixExpressions</a:t>
            </a:r>
            <a:r>
              <a:rPr spc="45" dirty="0"/>
              <a:t>:</a:t>
            </a:r>
            <a:r>
              <a:rPr spc="90" dirty="0"/>
              <a:t> </a:t>
            </a:r>
            <a:fld id="{81D60167-4931-47E6-BA6A-407CBD079E47}" type="slidenum">
              <a:rPr spc="55" dirty="0"/>
              <a:t>9</a:t>
            </a:fld>
            <a:endParaRPr spc="55" dirty="0"/>
          </a:p>
        </p:txBody>
      </p:sp>
      <p:sp>
        <p:nvSpPr>
          <p:cNvPr id="15" name="object 3">
            <a:extLst>
              <a:ext uri="{FF2B5EF4-FFF2-40B4-BE49-F238E27FC236}">
                <a16:creationId xmlns:a16="http://schemas.microsoft.com/office/drawing/2014/main" id="{14F88F22-0F6F-D243-8C0E-7F6E437E2BB0}"/>
              </a:ext>
            </a:extLst>
          </p:cNvPr>
          <p:cNvSpPr txBox="1"/>
          <p:nvPr/>
        </p:nvSpPr>
        <p:spPr>
          <a:xfrm>
            <a:off x="2590800" y="2233983"/>
            <a:ext cx="5105400" cy="770083"/>
          </a:xfrm>
          <a:prstGeom prst="rect">
            <a:avLst/>
          </a:prstGeom>
        </p:spPr>
        <p:txBody>
          <a:bodyPr vert="horz" wrap="square" lIns="0" tIns="15875" rIns="0" bIns="0" rtlCol="0">
            <a:spAutoFit/>
          </a:bodyPr>
          <a:lstStyle/>
          <a:p>
            <a:pPr marL="12700">
              <a:lnSpc>
                <a:spcPct val="100000"/>
              </a:lnSpc>
              <a:spcBef>
                <a:spcPts val="125"/>
              </a:spcBef>
            </a:pPr>
            <a:r>
              <a:rPr lang="en-US" sz="2450" spc="40" dirty="0">
                <a:latin typeface="Georgia"/>
                <a:cs typeface="Georgia"/>
              </a:rPr>
              <a:t>The next symbol is *, 8 and 5 are popped, 5*8 (40) is pushed</a:t>
            </a:r>
            <a:endParaRPr lang="en-US" sz="2450" dirty="0">
              <a:latin typeface="Georgia"/>
              <a:cs typeface="Georgia"/>
            </a:endParaRPr>
          </a:p>
        </p:txBody>
      </p:sp>
      <p:pic>
        <p:nvPicPr>
          <p:cNvPr id="5" name="Picture 4">
            <a:extLst>
              <a:ext uri="{FF2B5EF4-FFF2-40B4-BE49-F238E27FC236}">
                <a16:creationId xmlns:a16="http://schemas.microsoft.com/office/drawing/2014/main" id="{EED306AC-5B6B-5B40-BA9A-0CA8CA819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255" y="3801858"/>
            <a:ext cx="3455654" cy="2107106"/>
          </a:xfrm>
          <a:prstGeom prst="rect">
            <a:avLst/>
          </a:prstGeom>
        </p:spPr>
      </p:pic>
    </p:spTree>
    <p:extLst>
      <p:ext uri="{BB962C8B-B14F-4D97-AF65-F5344CB8AC3E}">
        <p14:creationId xmlns:p14="http://schemas.microsoft.com/office/powerpoint/2010/main" val="3438531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625</Words>
  <Application>Microsoft Macintosh PowerPoint</Application>
  <PresentationFormat>Custom</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Georgia</vt:lpstr>
      <vt:lpstr>Lucida Calligraphy</vt:lpstr>
      <vt:lpstr>Times New Roman</vt:lpstr>
      <vt:lpstr>Office Theme</vt:lpstr>
      <vt:lpstr>Evaluation of a Postfix Expression using a Stack</vt:lpstr>
      <vt:lpstr>Infix vs. Postfix Expressions</vt:lpstr>
      <vt:lpstr>Advantages of Postfix Expressions</vt:lpstr>
      <vt:lpstr>Advantages of Postfix Expressions</vt:lpstr>
      <vt:lpstr>Advantages of Postfix Expressions</vt:lpstr>
      <vt:lpstr>Evaluating a Postfix Expression using a Stack</vt:lpstr>
      <vt:lpstr>Evaluating a Postfix Expression using a Stack</vt:lpstr>
      <vt:lpstr>Evaluating a Postfix Expression using a Stack</vt:lpstr>
      <vt:lpstr>Evaluating a Postfix Expression using a Stack</vt:lpstr>
      <vt:lpstr>Evaluating a Postfix Expression using a Stack</vt:lpstr>
      <vt:lpstr>Evaluating a Postfix Expression using a Stack</vt:lpstr>
      <vt:lpstr>Evaluating a Postfix Expression using a Stack</vt:lpstr>
      <vt:lpstr>Evaluating a Postfix Expression using a Stack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 and Queues</dc:title>
  <cp:lastModifiedBy>Microsoft Office User</cp:lastModifiedBy>
  <cp:revision>12</cp:revision>
  <dcterms:created xsi:type="dcterms:W3CDTF">2019-09-01T02:23:48Z</dcterms:created>
  <dcterms:modified xsi:type="dcterms:W3CDTF">2019-09-09T04:07:09Z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2017-12-29T00:00:00Z</vt:filetime>
  </property>
  <property fmtid="{D5CDD505-2E9C-101B-9397-08002B2CF9AE}" pid="3" name="Creator">
    <vt:lpwstr>TeX</vt:lpwstr>
  </property>
  <property fmtid="{D5CDD505-2E9C-101B-9397-08002B2CF9AE}" pid="4" name="LastSaved">
    <vt:filetime>2019-09-01T00:00:00Z</vt:filetime>
  </property>
</Properties>
</file>