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>
      <p:cViewPr varScale="1">
        <p:scale>
          <a:sx n="93" d="100"/>
          <a:sy n="93" d="100"/>
        </p:scale>
        <p:origin x="73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5487" y="920724"/>
            <a:ext cx="2927425" cy="594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0288" y="1991434"/>
            <a:ext cx="3517823" cy="663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9027" y="2036875"/>
            <a:ext cx="7340345" cy="170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55331" y="7107209"/>
            <a:ext cx="105727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5" dirty="0"/>
              <a:t>Stacks </a:t>
            </a:r>
            <a:r>
              <a:rPr spc="-235" dirty="0"/>
              <a:t>and</a:t>
            </a:r>
            <a:r>
              <a:rPr spc="-114" dirty="0"/>
              <a:t> </a:t>
            </a:r>
            <a:r>
              <a:rPr spc="-320" dirty="0"/>
              <a:t>Queues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9384" y="920724"/>
            <a:ext cx="1419860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sz="2800" spc="-180" dirty="0">
                <a:latin typeface="Lucida Calligraphy" panose="03010101010101010101" pitchFamily="66" charset="77"/>
              </a:rPr>
              <a:t>Stacks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2</a:t>
            </a:fld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032373" cy="16204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40" dirty="0">
                <a:latin typeface="Georgia"/>
                <a:cs typeface="Georgia"/>
              </a:rPr>
              <a:t>A </a:t>
            </a:r>
            <a:r>
              <a:rPr sz="2450" b="1" i="1" spc="85" dirty="0">
                <a:solidFill>
                  <a:srgbClr val="B6321C"/>
                </a:solidFill>
                <a:latin typeface="Georgia"/>
                <a:cs typeface="Georgia"/>
              </a:rPr>
              <a:t>stack </a:t>
            </a:r>
            <a:r>
              <a:rPr sz="2450" spc="125" dirty="0">
                <a:latin typeface="Georgia"/>
                <a:cs typeface="Georgia"/>
              </a:rPr>
              <a:t>is </a:t>
            </a:r>
            <a:r>
              <a:rPr sz="2450" spc="40" dirty="0">
                <a:latin typeface="Georgia"/>
                <a:cs typeface="Georgia"/>
              </a:rPr>
              <a:t>LIFO: </a:t>
            </a:r>
            <a:r>
              <a:rPr sz="2450" spc="130" dirty="0">
                <a:latin typeface="Georgia"/>
                <a:cs typeface="Georgia"/>
              </a:rPr>
              <a:t>Last </a:t>
            </a:r>
            <a:r>
              <a:rPr sz="2450" spc="105" dirty="0">
                <a:latin typeface="Georgia"/>
                <a:cs typeface="Georgia"/>
              </a:rPr>
              <a:t>in </a:t>
            </a:r>
            <a:r>
              <a:rPr sz="2450" spc="85" dirty="0">
                <a:latin typeface="Georgia"/>
                <a:cs typeface="Georgia"/>
              </a:rPr>
              <a:t>first</a:t>
            </a:r>
            <a:r>
              <a:rPr sz="2450" spc="225" dirty="0">
                <a:latin typeface="Georgia"/>
                <a:cs typeface="Georgia"/>
              </a:rPr>
              <a:t> </a:t>
            </a:r>
            <a:r>
              <a:rPr sz="2450" spc="140" dirty="0">
                <a:latin typeface="Georgia"/>
                <a:cs typeface="Georgia"/>
              </a:rPr>
              <a:t>out.</a:t>
            </a:r>
            <a:endParaRPr lang="en-US" sz="2450" spc="140" dirty="0">
              <a:latin typeface="Georgia"/>
              <a:cs typeface="Georgia"/>
            </a:endParaRPr>
          </a:p>
          <a:p>
            <a:pPr marL="12700">
              <a:lnSpc>
                <a:spcPct val="175000"/>
              </a:lnSpc>
              <a:spcBef>
                <a:spcPts val="5"/>
              </a:spcBef>
            </a:pPr>
            <a:r>
              <a:rPr lang="en-US" sz="2450" spc="95" dirty="0">
                <a:latin typeface="Georgia"/>
                <a:cs typeface="Georgia"/>
              </a:rPr>
              <a:t>Insert </a:t>
            </a:r>
            <a:r>
              <a:rPr lang="en-US" sz="2450" spc="-90" dirty="0">
                <a:latin typeface="Georgia"/>
                <a:cs typeface="Georgia"/>
              </a:rPr>
              <a:t>= </a:t>
            </a:r>
            <a:r>
              <a:rPr lang="en-US" sz="2450" spc="210" dirty="0">
                <a:latin typeface="Georgia"/>
                <a:cs typeface="Georgia"/>
              </a:rPr>
              <a:t>push (inserts value on top)</a:t>
            </a:r>
          </a:p>
          <a:p>
            <a:pPr marL="12700">
              <a:lnSpc>
                <a:spcPct val="175000"/>
              </a:lnSpc>
              <a:spcBef>
                <a:spcPts val="5"/>
              </a:spcBef>
            </a:pPr>
            <a:r>
              <a:rPr lang="en-US" sz="2450" spc="95" dirty="0">
                <a:latin typeface="Georgia"/>
                <a:cs typeface="Georgia"/>
              </a:rPr>
              <a:t>Remove </a:t>
            </a:r>
            <a:r>
              <a:rPr lang="en-US" sz="2450" spc="-90" dirty="0">
                <a:latin typeface="Georgia"/>
                <a:cs typeface="Georgia"/>
              </a:rPr>
              <a:t>=</a:t>
            </a:r>
            <a:r>
              <a:rPr lang="en-US" sz="2450" spc="235" dirty="0">
                <a:latin typeface="Georgia"/>
                <a:cs typeface="Georgia"/>
              </a:rPr>
              <a:t> </a:t>
            </a:r>
            <a:r>
              <a:rPr lang="en-US" sz="2450" spc="110" dirty="0">
                <a:latin typeface="Georgia"/>
                <a:cs typeface="Georgia"/>
              </a:rPr>
              <a:t>pop (removes value at top)</a:t>
            </a:r>
            <a:endParaRPr lang="en-US" sz="2450" dirty="0">
              <a:latin typeface="Georgia"/>
              <a:cs typeface="Georg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7356A-DB43-9C4B-89F7-9002E342E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13" y="3893979"/>
            <a:ext cx="4343400" cy="3213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C36232-76D7-654B-A3DE-9D7E6BB4A526}"/>
              </a:ext>
            </a:extLst>
          </p:cNvPr>
          <p:cNvSpPr txBox="1"/>
          <p:nvPr/>
        </p:nvSpPr>
        <p:spPr>
          <a:xfrm>
            <a:off x="6887298" y="4038653"/>
            <a:ext cx="259333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50" spc="95" dirty="0">
                <a:latin typeface="Georgia"/>
              </a:rPr>
              <a:t>Insertion order:</a:t>
            </a:r>
          </a:p>
          <a:p>
            <a:r>
              <a:rPr lang="en-US" sz="2450" spc="95" dirty="0">
                <a:latin typeface="Georgia"/>
              </a:rPr>
              <a:t>6, 3, 1, 4, 2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5D17B-2337-314C-A6AA-8118CCCCE2A1}"/>
              </a:ext>
            </a:extLst>
          </p:cNvPr>
          <p:cNvSpPr txBox="1"/>
          <p:nvPr/>
        </p:nvSpPr>
        <p:spPr>
          <a:xfrm>
            <a:off x="6921934" y="5456296"/>
            <a:ext cx="251286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50" spc="95" dirty="0">
                <a:latin typeface="Georgia"/>
              </a:rPr>
              <a:t>Removal order:</a:t>
            </a:r>
          </a:p>
          <a:p>
            <a:r>
              <a:rPr lang="en-US" sz="2450" spc="95" dirty="0">
                <a:latin typeface="Georgia"/>
              </a:rPr>
              <a:t>2, 4, 1, 3, 6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3</a:t>
            </a:fld>
            <a:endParaRPr spc="5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009" y="920724"/>
            <a:ext cx="1524635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sz="2800" spc="-180" dirty="0">
                <a:latin typeface="Lucida Calligraphy" panose="03010101010101010101" pitchFamily="66" charset="77"/>
              </a:rPr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16204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40" dirty="0">
                <a:latin typeface="Georgia"/>
                <a:cs typeface="Georgia"/>
              </a:rPr>
              <a:t>A </a:t>
            </a:r>
            <a:r>
              <a:rPr sz="2450" b="1" i="1" dirty="0">
                <a:solidFill>
                  <a:srgbClr val="B6321C"/>
                </a:solidFill>
                <a:latin typeface="Georgia"/>
                <a:cs typeface="Georgia"/>
              </a:rPr>
              <a:t>queue </a:t>
            </a:r>
            <a:r>
              <a:rPr sz="2450" spc="125" dirty="0">
                <a:latin typeface="Georgia"/>
                <a:cs typeface="Georgia"/>
              </a:rPr>
              <a:t>is </a:t>
            </a:r>
            <a:r>
              <a:rPr sz="2450" spc="60" dirty="0">
                <a:latin typeface="Georgia"/>
                <a:cs typeface="Georgia"/>
              </a:rPr>
              <a:t>FIFO: </a:t>
            </a:r>
            <a:r>
              <a:rPr sz="2450" spc="110" dirty="0">
                <a:latin typeface="Georgia"/>
                <a:cs typeface="Georgia"/>
              </a:rPr>
              <a:t>First </a:t>
            </a:r>
            <a:r>
              <a:rPr sz="2450" spc="105" dirty="0">
                <a:latin typeface="Georgia"/>
                <a:cs typeface="Georgia"/>
              </a:rPr>
              <a:t>in </a:t>
            </a:r>
            <a:r>
              <a:rPr sz="2450" spc="85" dirty="0">
                <a:latin typeface="Georgia"/>
                <a:cs typeface="Georgia"/>
              </a:rPr>
              <a:t>first</a:t>
            </a:r>
            <a:r>
              <a:rPr sz="2450" spc="355" dirty="0">
                <a:latin typeface="Georgia"/>
                <a:cs typeface="Georgia"/>
              </a:rPr>
              <a:t> </a:t>
            </a:r>
            <a:r>
              <a:rPr sz="2450" spc="140" dirty="0">
                <a:latin typeface="Georgia"/>
                <a:cs typeface="Georgia"/>
              </a:rPr>
              <a:t>out.</a:t>
            </a:r>
            <a:endParaRPr lang="en-US" sz="2450" spc="140" dirty="0">
              <a:latin typeface="Georgia"/>
              <a:cs typeface="Georgia"/>
            </a:endParaRPr>
          </a:p>
          <a:p>
            <a:pPr marL="12700">
              <a:lnSpc>
                <a:spcPct val="175000"/>
              </a:lnSpc>
              <a:spcBef>
                <a:spcPts val="5"/>
              </a:spcBef>
            </a:pPr>
            <a:r>
              <a:rPr lang="en-US" sz="2450" dirty="0">
                <a:latin typeface="Georgia"/>
                <a:cs typeface="Georgia"/>
              </a:rPr>
              <a:t>Insert = enqueue (inserts value to back)</a:t>
            </a:r>
          </a:p>
          <a:p>
            <a:pPr marL="12700">
              <a:lnSpc>
                <a:spcPct val="175000"/>
              </a:lnSpc>
              <a:spcBef>
                <a:spcPts val="5"/>
              </a:spcBef>
            </a:pPr>
            <a:r>
              <a:rPr lang="en-US" sz="2450" dirty="0">
                <a:latin typeface="Georgia"/>
                <a:cs typeface="Georgia"/>
              </a:rPr>
              <a:t>Remove = dequeue (removes value in front)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7FC4FD-A896-EF41-A235-523D4DE1E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32708"/>
              </p:ext>
            </p:extLst>
          </p:nvPr>
        </p:nvGraphicFramePr>
        <p:xfrm>
          <a:off x="1478368" y="5232359"/>
          <a:ext cx="682743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7905">
                  <a:extLst>
                    <a:ext uri="{9D8B030D-6E8A-4147-A177-3AD203B41FA5}">
                      <a16:colId xmlns:a16="http://schemas.microsoft.com/office/drawing/2014/main" val="3472181521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1758625730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3632144094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354495709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4145006250"/>
                    </a:ext>
                  </a:extLst>
                </a:gridCol>
                <a:gridCol w="1137905">
                  <a:extLst>
                    <a:ext uri="{9D8B030D-6E8A-4147-A177-3AD203B41FA5}">
                      <a16:colId xmlns:a16="http://schemas.microsoft.com/office/drawing/2014/main" val="112582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3185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F66514-4801-FA48-AEE9-628EDC80C0A9}"/>
              </a:ext>
            </a:extLst>
          </p:cNvPr>
          <p:cNvSpPr txBox="1"/>
          <p:nvPr/>
        </p:nvSpPr>
        <p:spPr>
          <a:xfrm>
            <a:off x="2057400" y="4021646"/>
            <a:ext cx="259333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50" spc="95" dirty="0">
                <a:latin typeface="Georgia"/>
              </a:rPr>
              <a:t>Insertion order:</a:t>
            </a:r>
          </a:p>
          <a:p>
            <a:r>
              <a:rPr lang="en-US" sz="2450" spc="95" dirty="0">
                <a:latin typeface="Georgia"/>
              </a:rPr>
              <a:t>6, 3, 1, 4, 2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13D564-4655-0343-BEE0-E50C11DA3308}"/>
              </a:ext>
            </a:extLst>
          </p:cNvPr>
          <p:cNvCxnSpPr/>
          <p:nvPr/>
        </p:nvCxnSpPr>
        <p:spPr>
          <a:xfrm flipV="1">
            <a:off x="2057400" y="5603199"/>
            <a:ext cx="0" cy="416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AE6F91-5460-D843-AF13-3FEFD5A4D4C2}"/>
              </a:ext>
            </a:extLst>
          </p:cNvPr>
          <p:cNvCxnSpPr/>
          <p:nvPr/>
        </p:nvCxnSpPr>
        <p:spPr>
          <a:xfrm flipV="1">
            <a:off x="6629400" y="5603199"/>
            <a:ext cx="0" cy="416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53F079-B8E3-BD49-A29E-CC25D13E7443}"/>
              </a:ext>
            </a:extLst>
          </p:cNvPr>
          <p:cNvSpPr txBox="1"/>
          <p:nvPr/>
        </p:nvSpPr>
        <p:spPr>
          <a:xfrm>
            <a:off x="1732343" y="6026573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C16FF-1334-7A4E-B31C-C3A8810DF0DE}"/>
              </a:ext>
            </a:extLst>
          </p:cNvPr>
          <p:cNvSpPr txBox="1"/>
          <p:nvPr/>
        </p:nvSpPr>
        <p:spPr>
          <a:xfrm>
            <a:off x="6319860" y="603956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53440-B6F1-5F42-966B-2FCB05F15453}"/>
              </a:ext>
            </a:extLst>
          </p:cNvPr>
          <p:cNvSpPr txBox="1"/>
          <p:nvPr/>
        </p:nvSpPr>
        <p:spPr>
          <a:xfrm>
            <a:off x="5486400" y="4021646"/>
            <a:ext cx="251286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50" spc="95" dirty="0">
                <a:latin typeface="Georgia"/>
              </a:rPr>
              <a:t>Removal order:</a:t>
            </a:r>
          </a:p>
          <a:p>
            <a:r>
              <a:rPr lang="en-US" sz="2450" spc="95" dirty="0">
                <a:latin typeface="Georgia"/>
              </a:rPr>
              <a:t>6, 3, 1, 4, 2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4</a:t>
            </a:fld>
            <a:endParaRPr spc="55" dirty="0"/>
          </a:p>
        </p:txBody>
      </p:sp>
      <p:sp>
        <p:nvSpPr>
          <p:cNvPr id="2" name="object 2"/>
          <p:cNvSpPr txBox="1"/>
          <p:nvPr/>
        </p:nvSpPr>
        <p:spPr>
          <a:xfrm>
            <a:off x="3497598" y="914400"/>
            <a:ext cx="3063838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sz="2800" i="1" spc="-180" dirty="0">
                <a:latin typeface="Lucida Calligraphy" panose="03010101010101010101" pitchFamily="66" charset="77"/>
                <a:ea typeface="+mj-ea"/>
                <a:cs typeface="Times New Roman"/>
              </a:rPr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04421"/>
            <a:ext cx="7341234" cy="1246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90"/>
              </a:spcBef>
            </a:pPr>
            <a:r>
              <a:rPr sz="2450" spc="150" dirty="0">
                <a:latin typeface="Georgia"/>
                <a:cs typeface="Georgia"/>
              </a:rPr>
              <a:t>Both </a:t>
            </a:r>
            <a:r>
              <a:rPr sz="2450" spc="190" dirty="0">
                <a:latin typeface="Georgia"/>
                <a:cs typeface="Georgia"/>
              </a:rPr>
              <a:t>stacks </a:t>
            </a:r>
            <a:r>
              <a:rPr sz="2450" spc="170" dirty="0">
                <a:latin typeface="Georgia"/>
                <a:cs typeface="Georgia"/>
              </a:rPr>
              <a:t>and </a:t>
            </a:r>
            <a:r>
              <a:rPr sz="2450" spc="175" dirty="0">
                <a:latin typeface="Georgia"/>
                <a:cs typeface="Georgia"/>
              </a:rPr>
              <a:t>queues </a:t>
            </a:r>
            <a:r>
              <a:rPr sz="2450" spc="185" dirty="0">
                <a:latin typeface="Georgia"/>
                <a:cs typeface="Georgia"/>
              </a:rPr>
              <a:t>can </a:t>
            </a:r>
            <a:r>
              <a:rPr sz="2450" spc="130" dirty="0">
                <a:latin typeface="Georgia"/>
                <a:cs typeface="Georgia"/>
              </a:rPr>
              <a:t>be </a:t>
            </a:r>
            <a:r>
              <a:rPr sz="2450" spc="114" dirty="0">
                <a:latin typeface="Georgia"/>
                <a:cs typeface="Georgia"/>
              </a:rPr>
              <a:t>implemented  </a:t>
            </a:r>
            <a:r>
              <a:rPr sz="2450" spc="110" dirty="0">
                <a:latin typeface="Georgia"/>
                <a:cs typeface="Georgia"/>
              </a:rPr>
              <a:t>with </a:t>
            </a:r>
            <a:r>
              <a:rPr sz="2450" spc="100" dirty="0">
                <a:latin typeface="Georgia"/>
                <a:cs typeface="Georgia"/>
              </a:rPr>
              <a:t>either </a:t>
            </a:r>
            <a:r>
              <a:rPr sz="2450" spc="140" dirty="0">
                <a:latin typeface="Georgia"/>
                <a:cs typeface="Georgia"/>
              </a:rPr>
              <a:t>array </a:t>
            </a:r>
            <a:r>
              <a:rPr sz="2450" spc="75" dirty="0">
                <a:latin typeface="Georgia"/>
                <a:cs typeface="Georgia"/>
              </a:rPr>
              <a:t>or </a:t>
            </a:r>
            <a:r>
              <a:rPr sz="2450" spc="114" dirty="0">
                <a:latin typeface="Georgia"/>
                <a:cs typeface="Georgia"/>
              </a:rPr>
              <a:t>linked </a:t>
            </a:r>
            <a:r>
              <a:rPr sz="2450" spc="95" dirty="0">
                <a:latin typeface="Georgia"/>
                <a:cs typeface="Georgia"/>
              </a:rPr>
              <a:t>list </a:t>
            </a:r>
            <a:r>
              <a:rPr sz="2450" spc="145" dirty="0">
                <a:latin typeface="Georgia"/>
                <a:cs typeface="Georgia"/>
              </a:rPr>
              <a:t>so </a:t>
            </a:r>
            <a:r>
              <a:rPr sz="2450" spc="150" dirty="0">
                <a:latin typeface="Georgia"/>
                <a:cs typeface="Georgia"/>
              </a:rPr>
              <a:t>that </a:t>
            </a:r>
            <a:r>
              <a:rPr sz="2450" spc="120" dirty="0">
                <a:latin typeface="Georgia"/>
                <a:cs typeface="Georgia"/>
              </a:rPr>
              <a:t>insert </a:t>
            </a:r>
            <a:r>
              <a:rPr sz="2450" spc="240" dirty="0">
                <a:latin typeface="Georgia"/>
                <a:cs typeface="Georgia"/>
              </a:rPr>
              <a:t>&amp;  </a:t>
            </a:r>
            <a:r>
              <a:rPr sz="2450" spc="95" dirty="0">
                <a:latin typeface="Georgia"/>
                <a:cs typeface="Georgia"/>
              </a:rPr>
              <a:t>delete </a:t>
            </a:r>
            <a:r>
              <a:rPr sz="2450" spc="155" dirty="0">
                <a:latin typeface="Georgia"/>
                <a:cs typeface="Georgia"/>
              </a:rPr>
              <a:t>take </a:t>
            </a:r>
            <a:r>
              <a:rPr sz="2450" i="1" spc="60" dirty="0">
                <a:latin typeface="Sitka Small"/>
                <a:cs typeface="Sitka Small"/>
              </a:rPr>
              <a:t>O</a:t>
            </a:r>
            <a:r>
              <a:rPr sz="2450" spc="60" dirty="0">
                <a:latin typeface="Calibri"/>
                <a:cs typeface="Calibri"/>
              </a:rPr>
              <a:t>(1)</a:t>
            </a:r>
            <a:r>
              <a:rPr sz="2450" spc="385" dirty="0">
                <a:latin typeface="Calibri"/>
                <a:cs typeface="Calibri"/>
              </a:rPr>
              <a:t> </a:t>
            </a:r>
            <a:r>
              <a:rPr sz="2450" spc="105" dirty="0">
                <a:latin typeface="Georgia"/>
                <a:cs typeface="Georgia"/>
              </a:rPr>
              <a:t>time.</a:t>
            </a:r>
            <a:endParaRPr sz="24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151</Words>
  <Application>Microsoft Macintosh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Georgia</vt:lpstr>
      <vt:lpstr>Lucida Calligraphy</vt:lpstr>
      <vt:lpstr>Sitka Small</vt:lpstr>
      <vt:lpstr>Times New Roman</vt:lpstr>
      <vt:lpstr>Office Theme</vt:lpstr>
      <vt:lpstr>Stacks and Queues</vt:lpstr>
      <vt:lpstr>Stacks</vt:lpstr>
      <vt:lpstr>Queues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cp:lastModifiedBy>Microsoft Office User</cp:lastModifiedBy>
  <cp:revision>3</cp:revision>
  <dcterms:created xsi:type="dcterms:W3CDTF">2019-09-01T02:23:48Z</dcterms:created>
  <dcterms:modified xsi:type="dcterms:W3CDTF">2019-09-02T03:28:19Z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2017-12-29T00:00:00Z</vt:filetime>
  </property>
  <property fmtid="{D5CDD505-2E9C-101B-9397-08002B2CF9AE}" pid="3" name="Creator">
    <vt:lpwstr>TeX</vt:lpwstr>
  </property>
  <property fmtid="{D5CDD505-2E9C-101B-9397-08002B2CF9AE}" pid="4" name="LastSaved">
    <vt:filetime>2019-09-01T00:00:00Z</vt:filetime>
  </property>
</Properties>
</file>