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5" r:id="rId7"/>
    <p:sldId id="261" r:id="rId8"/>
    <p:sldId id="258" r:id="rId9"/>
    <p:sldId id="262" r:id="rId10"/>
    <p:sldId id="267" r:id="rId11"/>
    <p:sldId id="268" r:id="rId12"/>
    <p:sldId id="266" r:id="rId13"/>
    <p:sldId id="263" r:id="rId1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93" d="100"/>
          <a:sy n="93" d="100"/>
        </p:scale>
        <p:origin x="1936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42994" y="920724"/>
            <a:ext cx="2772410" cy="594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linkedLists:</a:t>
            </a:r>
            <a:r>
              <a:rPr spc="85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1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linkedLists:</a:t>
            </a:r>
            <a:r>
              <a:rPr spc="85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1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linkedLists:</a:t>
            </a:r>
            <a:r>
              <a:rPr spc="85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0" i="1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linkedLists:</a:t>
            </a:r>
            <a:r>
              <a:rPr spc="85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linkedLists:</a:t>
            </a:r>
            <a:r>
              <a:rPr spc="85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5582" y="1991434"/>
            <a:ext cx="2407234" cy="663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1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8265" y="2033573"/>
            <a:ext cx="7341869" cy="2682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47647" y="7107209"/>
            <a:ext cx="864870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linkedLists:</a:t>
            </a:r>
            <a:r>
              <a:rPr spc="85" dirty="0"/>
              <a:t> </a:t>
            </a: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75" dirty="0">
                <a:latin typeface="Times New Roman"/>
                <a:cs typeface="Times New Roman"/>
              </a:rPr>
              <a:t>Linked 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linkedLists:</a:t>
            </a:r>
            <a:r>
              <a:rPr spc="85" dirty="0"/>
              <a:t> </a:t>
            </a:r>
            <a:fld id="{81D60167-4931-47E6-BA6A-407CBD079E47}" type="slidenum">
              <a:rPr spc="55" dirty="0"/>
              <a:t>10</a:t>
            </a:fld>
            <a:endParaRPr spc="5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8390" y="920724"/>
            <a:ext cx="3702050" cy="500137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l" rtl="0">
              <a:lnSpc>
                <a:spcPts val="3850"/>
              </a:lnSpc>
            </a:pPr>
            <a:r>
              <a:rPr sz="2800" kern="1200" spc="-180" dirty="0">
                <a:latin typeface="Lucida Calligraphy" panose="03010101010101010101" pitchFamily="66" charset="77"/>
                <a:cs typeface="+mn-cs"/>
              </a:rPr>
              <a:t>Doubly Linked 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798" y="1689679"/>
            <a:ext cx="7556602" cy="2706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130" dirty="0">
                <a:latin typeface="Georgia"/>
                <a:cs typeface="Georgia"/>
              </a:rPr>
              <a:t>Insertion and deletion now have 4 possible cases:</a:t>
            </a:r>
          </a:p>
          <a:p>
            <a:pPr marL="469900" indent="-457200">
              <a:spcBef>
                <a:spcPts val="125"/>
              </a:spcBef>
              <a:buAutoNum type="arabicPeriod"/>
            </a:pPr>
            <a:r>
              <a:rPr lang="en-US" sz="2450" spc="160" dirty="0">
                <a:latin typeface="Georgia"/>
                <a:cs typeface="Georgia"/>
              </a:rPr>
              <a:t>Neither </a:t>
            </a:r>
            <a:r>
              <a:rPr lang="en-US" sz="2450" spc="-110" dirty="0">
                <a:solidFill>
                  <a:srgbClr val="EC008C"/>
                </a:solidFill>
                <a:cs typeface="Calibri"/>
              </a:rPr>
              <a:t>first </a:t>
            </a:r>
            <a:r>
              <a:rPr lang="en-US" sz="2450" spc="100" dirty="0">
                <a:latin typeface="Georgia"/>
                <a:cs typeface="Georgia"/>
              </a:rPr>
              <a:t>and </a:t>
            </a:r>
            <a:r>
              <a:rPr lang="en-US" sz="2450" spc="-110" dirty="0">
                <a:solidFill>
                  <a:srgbClr val="EC008C"/>
                </a:solidFill>
                <a:cs typeface="Calibri"/>
              </a:rPr>
              <a:t>last</a:t>
            </a:r>
            <a:r>
              <a:rPr lang="en-US" sz="2450" spc="100" dirty="0">
                <a:latin typeface="Georgia"/>
                <a:cs typeface="Georgia"/>
              </a:rPr>
              <a:t> pointer change</a:t>
            </a:r>
          </a:p>
          <a:p>
            <a:pPr marL="12700">
              <a:spcBef>
                <a:spcPts val="125"/>
              </a:spcBef>
            </a:pPr>
            <a:r>
              <a:rPr lang="en-US" sz="2450" spc="130" dirty="0">
                <a:latin typeface="Georgia"/>
                <a:cs typeface="Georgia"/>
              </a:rPr>
              <a:t>2.  </a:t>
            </a:r>
            <a:r>
              <a:rPr lang="en-US" sz="2450" spc="-110" dirty="0">
                <a:solidFill>
                  <a:srgbClr val="EC008C"/>
                </a:solidFill>
                <a:cs typeface="Calibri"/>
              </a:rPr>
              <a:t>first </a:t>
            </a:r>
            <a:r>
              <a:rPr lang="en-US" sz="2450" spc="100" dirty="0">
                <a:latin typeface="Georgia"/>
                <a:cs typeface="Georgia"/>
              </a:rPr>
              <a:t>pointer </a:t>
            </a:r>
            <a:r>
              <a:rPr lang="en-US" sz="2450" spc="150" dirty="0">
                <a:latin typeface="Georgia"/>
                <a:cs typeface="Georgia"/>
              </a:rPr>
              <a:t>needs </a:t>
            </a:r>
            <a:r>
              <a:rPr lang="en-US" sz="2450" spc="80" dirty="0">
                <a:latin typeface="Georgia"/>
                <a:cs typeface="Georgia"/>
              </a:rPr>
              <a:t>to </a:t>
            </a:r>
            <a:r>
              <a:rPr lang="en-US" sz="2450" spc="160" dirty="0">
                <a:latin typeface="Georgia"/>
                <a:cs typeface="Georgia"/>
              </a:rPr>
              <a:t>change</a:t>
            </a:r>
          </a:p>
          <a:p>
            <a:pPr marL="12700">
              <a:spcBef>
                <a:spcPts val="125"/>
              </a:spcBef>
            </a:pPr>
            <a:r>
              <a:rPr lang="en-US" sz="2450" spc="160" dirty="0">
                <a:latin typeface="Georgia"/>
                <a:cs typeface="Georgia"/>
              </a:rPr>
              <a:t>3.  </a:t>
            </a:r>
            <a:r>
              <a:rPr lang="en-US" sz="2450" spc="-110" dirty="0">
                <a:solidFill>
                  <a:srgbClr val="EC008C"/>
                </a:solidFill>
                <a:cs typeface="Calibri"/>
              </a:rPr>
              <a:t>last </a:t>
            </a:r>
            <a:r>
              <a:rPr lang="en-US" sz="2450" spc="100" dirty="0">
                <a:latin typeface="Georgia"/>
                <a:cs typeface="Georgia"/>
              </a:rPr>
              <a:t>pointer </a:t>
            </a:r>
            <a:r>
              <a:rPr lang="en-US" sz="2450" spc="150" dirty="0">
                <a:latin typeface="Georgia"/>
                <a:cs typeface="Georgia"/>
              </a:rPr>
              <a:t>needs </a:t>
            </a:r>
            <a:r>
              <a:rPr lang="en-US" sz="2450" spc="80" dirty="0">
                <a:latin typeface="Georgia"/>
                <a:cs typeface="Georgia"/>
              </a:rPr>
              <a:t>to </a:t>
            </a:r>
            <a:r>
              <a:rPr lang="en-US" sz="2450" spc="160" dirty="0">
                <a:latin typeface="Georgia"/>
                <a:cs typeface="Georgia"/>
              </a:rPr>
              <a:t>change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100" dirty="0">
                <a:latin typeface="Georgia"/>
                <a:cs typeface="Georgia"/>
              </a:rPr>
              <a:t>4.  Insertion when empty or deletion of only node: 	Both </a:t>
            </a:r>
            <a:r>
              <a:rPr lang="en-US" sz="2450" spc="-110" dirty="0">
                <a:solidFill>
                  <a:srgbClr val="EC008C"/>
                </a:solidFill>
                <a:cs typeface="Calibri"/>
              </a:rPr>
              <a:t>first </a:t>
            </a:r>
            <a:r>
              <a:rPr lang="en-US" sz="2450" spc="100" dirty="0">
                <a:latin typeface="Georgia"/>
                <a:cs typeface="Georgia"/>
              </a:rPr>
              <a:t>and </a:t>
            </a:r>
            <a:r>
              <a:rPr lang="en-US" sz="2450" spc="-110" dirty="0">
                <a:solidFill>
                  <a:srgbClr val="EC008C"/>
                </a:solidFill>
                <a:cs typeface="Calibri"/>
              </a:rPr>
              <a:t>last</a:t>
            </a:r>
            <a:r>
              <a:rPr lang="en-US" sz="2450" spc="100" dirty="0">
                <a:latin typeface="Georgia"/>
                <a:cs typeface="Georgia"/>
              </a:rPr>
              <a:t> pointer change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01751E-5594-D74D-958B-773EF39E6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50" y="4572000"/>
            <a:ext cx="8446497" cy="191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2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linkedLists:</a:t>
            </a:r>
            <a:r>
              <a:rPr spc="85" dirty="0"/>
              <a:t> </a:t>
            </a:r>
            <a:fld id="{81D60167-4931-47E6-BA6A-407CBD079E47}" type="slidenum">
              <a:rPr spc="55" dirty="0"/>
              <a:t>11</a:t>
            </a:fld>
            <a:endParaRPr spc="5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8390" y="920724"/>
            <a:ext cx="3702050" cy="500137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l" rtl="0">
              <a:lnSpc>
                <a:spcPts val="3850"/>
              </a:lnSpc>
            </a:pPr>
            <a:r>
              <a:rPr sz="2800" kern="1200" spc="-180" dirty="0">
                <a:latin typeface="Lucida Calligraphy" panose="03010101010101010101" pitchFamily="66" charset="77"/>
                <a:cs typeface="+mn-cs"/>
              </a:rPr>
              <a:t>Doubly Linked 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798" y="1689679"/>
            <a:ext cx="7556602" cy="115993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100" dirty="0">
                <a:latin typeface="Georgia"/>
                <a:cs typeface="Georgia"/>
              </a:rPr>
              <a:t>To reduce insertion and deletion to a single case have dummy nodes for the first and last node: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50" spc="-110" dirty="0">
                <a:solidFill>
                  <a:srgbClr val="EC008C"/>
                </a:solidFill>
                <a:cs typeface="Calibri"/>
              </a:rPr>
              <a:t>Head</a:t>
            </a:r>
            <a:r>
              <a:rPr lang="en-US" sz="2450" spc="100" dirty="0">
                <a:latin typeface="Georgia"/>
                <a:cs typeface="Georgia"/>
              </a:rPr>
              <a:t> and </a:t>
            </a:r>
            <a:r>
              <a:rPr lang="en-US" sz="2450" spc="-110" dirty="0">
                <a:solidFill>
                  <a:srgbClr val="EC008C"/>
                </a:solidFill>
                <a:cs typeface="Calibri"/>
              </a:rPr>
              <a:t>Tail</a:t>
            </a:r>
            <a:endParaRPr lang="en-US" sz="2450" spc="100" dirty="0">
              <a:latin typeface="Georgia"/>
              <a:cs typeface="Georg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3F5DF-F3AF-9C4D-AAA3-9D5B257E5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25" y="3352800"/>
            <a:ext cx="3615163" cy="162561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5520C041-DC0D-604B-8BE9-4C9E688E3037}"/>
              </a:ext>
            </a:extLst>
          </p:cNvPr>
          <p:cNvSpPr txBox="1"/>
          <p:nvPr/>
        </p:nvSpPr>
        <p:spPr>
          <a:xfrm>
            <a:off x="3657600" y="2715086"/>
            <a:ext cx="2438400" cy="5091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9000"/>
              </a:lnSpc>
              <a:spcBef>
                <a:spcPts val="90"/>
              </a:spcBef>
            </a:pPr>
            <a:r>
              <a:rPr lang="en-US" sz="3200" spc="65" dirty="0">
                <a:latin typeface="Georgia"/>
                <a:cs typeface="Georgia"/>
              </a:rPr>
              <a:t>Empty List: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3CF6089-1029-754F-9FD5-0EB6E7D57B74}"/>
              </a:ext>
            </a:extLst>
          </p:cNvPr>
          <p:cNvSpPr txBox="1"/>
          <p:nvPr/>
        </p:nvSpPr>
        <p:spPr>
          <a:xfrm>
            <a:off x="2971000" y="4981527"/>
            <a:ext cx="4332198" cy="5091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9000"/>
              </a:lnSpc>
              <a:spcBef>
                <a:spcPts val="90"/>
              </a:spcBef>
            </a:pPr>
            <a:r>
              <a:rPr lang="en-US" sz="3200" spc="65" dirty="0">
                <a:latin typeface="Georgia"/>
                <a:cs typeface="Georgia"/>
              </a:rPr>
              <a:t>List With Two Values:</a:t>
            </a:r>
            <a:endParaRPr sz="3200" dirty="0">
              <a:latin typeface="Georgia"/>
              <a:cs typeface="Georgia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9E7652-71AA-D549-AC4E-31D283C68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15" y="5610768"/>
            <a:ext cx="8001000" cy="181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5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linkedLists:</a:t>
            </a:r>
            <a:r>
              <a:rPr spc="85" dirty="0"/>
              <a:t> </a:t>
            </a:r>
            <a:fld id="{81D60167-4931-47E6-BA6A-407CBD079E47}" type="slidenum">
              <a:rPr spc="55" dirty="0"/>
              <a:t>12</a:t>
            </a:fld>
            <a:endParaRPr spc="5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8390" y="920724"/>
            <a:ext cx="3702050" cy="500137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l" rtl="0">
              <a:lnSpc>
                <a:spcPts val="3850"/>
              </a:lnSpc>
            </a:pPr>
            <a:r>
              <a:rPr sz="2800" kern="1200" spc="-180" dirty="0">
                <a:latin typeface="Lucida Calligraphy" panose="03010101010101010101" pitchFamily="66" charset="77"/>
                <a:cs typeface="+mn-cs"/>
              </a:rPr>
              <a:t>Doubly Linked Lists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1EAC2-D21B-9C47-9BB6-CE93031CD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" y="2184527"/>
            <a:ext cx="7707630" cy="200025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DD5508A7-D4C7-EB42-B30A-86A9B6F85B4C}"/>
              </a:ext>
            </a:extLst>
          </p:cNvPr>
          <p:cNvSpPr txBox="1"/>
          <p:nvPr/>
        </p:nvSpPr>
        <p:spPr>
          <a:xfrm>
            <a:off x="4081914" y="1587023"/>
            <a:ext cx="2001854" cy="5091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9000"/>
              </a:lnSpc>
              <a:spcBef>
                <a:spcPts val="90"/>
              </a:spcBef>
            </a:pPr>
            <a:r>
              <a:rPr lang="en-US" sz="3200" spc="65" dirty="0">
                <a:latin typeface="Georgia"/>
                <a:cs typeface="Georgia"/>
              </a:rPr>
              <a:t>Insertion: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5B1BDDC-5663-6349-A796-BD803C75FE6A}"/>
              </a:ext>
            </a:extLst>
          </p:cNvPr>
          <p:cNvSpPr txBox="1"/>
          <p:nvPr/>
        </p:nvSpPr>
        <p:spPr>
          <a:xfrm>
            <a:off x="4169316" y="4628449"/>
            <a:ext cx="1827050" cy="5091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9000"/>
              </a:lnSpc>
              <a:spcBef>
                <a:spcPts val="90"/>
              </a:spcBef>
            </a:pPr>
            <a:r>
              <a:rPr lang="en-US" sz="3200" spc="65" dirty="0">
                <a:latin typeface="Georgia"/>
                <a:cs typeface="Georgia"/>
              </a:rPr>
              <a:t>Deletion:</a:t>
            </a:r>
            <a:endParaRPr sz="3200" dirty="0">
              <a:latin typeface="Georgia"/>
              <a:cs typeface="Georgi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D73B3D-D75D-CE4E-A3B8-8BA03A79A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15" y="5232176"/>
            <a:ext cx="7519599" cy="224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07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412" y="920724"/>
            <a:ext cx="3865879" cy="500137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l" rtl="0">
              <a:lnSpc>
                <a:spcPts val="3850"/>
              </a:lnSpc>
            </a:pPr>
            <a:r>
              <a:rPr sz="2800" kern="1200" spc="-180" dirty="0">
                <a:latin typeface="Lucida Calligraphy" panose="03010101010101010101" pitchFamily="66" charset="77"/>
                <a:cs typeface="+mn-cs"/>
              </a:rPr>
              <a:t>Circular Linked L</a:t>
            </a:r>
            <a:r>
              <a:rPr lang="en-US" sz="2800" kern="1200" spc="-180" dirty="0">
                <a:latin typeface="Lucida Calligraphy" panose="03010101010101010101" pitchFamily="66" charset="77"/>
                <a:cs typeface="+mn-cs"/>
              </a:rPr>
              <a:t>i</a:t>
            </a:r>
            <a:r>
              <a:rPr sz="2800" kern="1200" spc="-180" dirty="0">
                <a:latin typeface="Lucida Calligraphy" panose="03010101010101010101" pitchFamily="66" charset="77"/>
                <a:cs typeface="+mn-cs"/>
              </a:rPr>
              <a:t>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027" y="2036875"/>
            <a:ext cx="6070600" cy="1055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35" dirty="0">
                <a:latin typeface="Georgia"/>
                <a:cs typeface="Georgia"/>
              </a:rPr>
              <a:t>E.g. </a:t>
            </a:r>
            <a:r>
              <a:rPr sz="2450" spc="185" dirty="0">
                <a:latin typeface="Georgia"/>
                <a:cs typeface="Georgia"/>
              </a:rPr>
              <a:t>used </a:t>
            </a:r>
            <a:r>
              <a:rPr sz="2450" spc="80" dirty="0">
                <a:latin typeface="Georgia"/>
                <a:cs typeface="Georgia"/>
              </a:rPr>
              <a:t>to </a:t>
            </a:r>
            <a:r>
              <a:rPr sz="2450" spc="120" dirty="0">
                <a:latin typeface="Georgia"/>
                <a:cs typeface="Georgia"/>
              </a:rPr>
              <a:t>store </a:t>
            </a:r>
            <a:r>
              <a:rPr sz="2450" spc="110" dirty="0">
                <a:latin typeface="Georgia"/>
                <a:cs typeface="Georgia"/>
              </a:rPr>
              <a:t>vertices </a:t>
            </a:r>
            <a:r>
              <a:rPr sz="2450" spc="30" dirty="0">
                <a:latin typeface="Georgia"/>
                <a:cs typeface="Georgia"/>
              </a:rPr>
              <a:t>of </a:t>
            </a:r>
            <a:r>
              <a:rPr sz="2450" spc="200" dirty="0">
                <a:latin typeface="Georgia"/>
                <a:cs typeface="Georgia"/>
              </a:rPr>
              <a:t>a</a:t>
            </a:r>
            <a:r>
              <a:rPr sz="2450" spc="145" dirty="0">
                <a:latin typeface="Georgia"/>
                <a:cs typeface="Georgia"/>
              </a:rPr>
              <a:t> </a:t>
            </a:r>
            <a:r>
              <a:rPr sz="2450" spc="105" dirty="0">
                <a:latin typeface="Georgia"/>
                <a:cs typeface="Georgia"/>
              </a:rPr>
              <a:t>polygon.</a:t>
            </a:r>
            <a:endParaRPr sz="24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2450" spc="70" dirty="0">
                <a:latin typeface="Georgia"/>
                <a:cs typeface="Georgia"/>
              </a:rPr>
              <a:t>Two </a:t>
            </a:r>
            <a:r>
              <a:rPr sz="2450" spc="140" dirty="0">
                <a:latin typeface="Georgia"/>
                <a:cs typeface="Georgia"/>
              </a:rPr>
              <a:t>examples </a:t>
            </a:r>
            <a:r>
              <a:rPr sz="2450" spc="30" dirty="0">
                <a:latin typeface="Georgia"/>
                <a:cs typeface="Georgia"/>
              </a:rPr>
              <a:t>of </a:t>
            </a:r>
            <a:r>
              <a:rPr sz="2450" spc="200" dirty="0">
                <a:latin typeface="Georgia"/>
                <a:cs typeface="Georgia"/>
              </a:rPr>
              <a:t>a </a:t>
            </a:r>
            <a:r>
              <a:rPr sz="2450" spc="135" dirty="0">
                <a:latin typeface="Georgia"/>
                <a:cs typeface="Georgia"/>
              </a:rPr>
              <a:t>circular </a:t>
            </a:r>
            <a:r>
              <a:rPr sz="2450" spc="114" dirty="0">
                <a:latin typeface="Georgia"/>
                <a:cs typeface="Georgia"/>
              </a:rPr>
              <a:t>linked</a:t>
            </a:r>
            <a:r>
              <a:rPr sz="2450" spc="620" dirty="0">
                <a:latin typeface="Georgia"/>
                <a:cs typeface="Georgia"/>
              </a:rPr>
              <a:t> </a:t>
            </a:r>
            <a:r>
              <a:rPr sz="2450" spc="80" dirty="0">
                <a:latin typeface="Georgia"/>
                <a:cs typeface="Georgia"/>
              </a:rPr>
              <a:t>list:</a:t>
            </a:r>
            <a:endParaRPr sz="245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4336" y="5203009"/>
            <a:ext cx="946785" cy="568325"/>
          </a:xfrm>
          <a:custGeom>
            <a:avLst/>
            <a:gdLst/>
            <a:ahLst/>
            <a:cxnLst/>
            <a:rect l="l" t="t" r="r" b="b"/>
            <a:pathLst>
              <a:path w="946785" h="568325">
                <a:moveTo>
                  <a:pt x="473201" y="0"/>
                </a:moveTo>
                <a:lnTo>
                  <a:pt x="423299" y="1254"/>
                </a:lnTo>
                <a:lnTo>
                  <a:pt x="373703" y="5077"/>
                </a:lnTo>
                <a:lnTo>
                  <a:pt x="324957" y="11558"/>
                </a:lnTo>
                <a:lnTo>
                  <a:pt x="277603" y="20786"/>
                </a:lnTo>
                <a:lnTo>
                  <a:pt x="232184" y="32852"/>
                </a:lnTo>
                <a:lnTo>
                  <a:pt x="189241" y="47846"/>
                </a:lnTo>
                <a:lnTo>
                  <a:pt x="149319" y="65856"/>
                </a:lnTo>
                <a:lnTo>
                  <a:pt x="112959" y="86972"/>
                </a:lnTo>
                <a:lnTo>
                  <a:pt x="80705" y="111284"/>
                </a:lnTo>
                <a:lnTo>
                  <a:pt x="53098" y="138882"/>
                </a:lnTo>
                <a:lnTo>
                  <a:pt x="30681" y="169855"/>
                </a:lnTo>
                <a:lnTo>
                  <a:pt x="13998" y="204294"/>
                </a:lnTo>
                <a:lnTo>
                  <a:pt x="3589" y="242286"/>
                </a:lnTo>
                <a:lnTo>
                  <a:pt x="0" y="283924"/>
                </a:lnTo>
                <a:lnTo>
                  <a:pt x="3589" y="325561"/>
                </a:lnTo>
                <a:lnTo>
                  <a:pt x="13998" y="363554"/>
                </a:lnTo>
                <a:lnTo>
                  <a:pt x="30681" y="397992"/>
                </a:lnTo>
                <a:lnTo>
                  <a:pt x="53098" y="428965"/>
                </a:lnTo>
                <a:lnTo>
                  <a:pt x="80705" y="456563"/>
                </a:lnTo>
                <a:lnTo>
                  <a:pt x="112959" y="480875"/>
                </a:lnTo>
                <a:lnTo>
                  <a:pt x="149319" y="501992"/>
                </a:lnTo>
                <a:lnTo>
                  <a:pt x="189241" y="520001"/>
                </a:lnTo>
                <a:lnTo>
                  <a:pt x="232184" y="534995"/>
                </a:lnTo>
                <a:lnTo>
                  <a:pt x="277603" y="547061"/>
                </a:lnTo>
                <a:lnTo>
                  <a:pt x="324957" y="556290"/>
                </a:lnTo>
                <a:lnTo>
                  <a:pt x="373703" y="562770"/>
                </a:lnTo>
                <a:lnTo>
                  <a:pt x="423299" y="566593"/>
                </a:lnTo>
                <a:lnTo>
                  <a:pt x="473201" y="567848"/>
                </a:lnTo>
                <a:lnTo>
                  <a:pt x="523104" y="566593"/>
                </a:lnTo>
                <a:lnTo>
                  <a:pt x="572700" y="562770"/>
                </a:lnTo>
                <a:lnTo>
                  <a:pt x="621446" y="556290"/>
                </a:lnTo>
                <a:lnTo>
                  <a:pt x="668800" y="547061"/>
                </a:lnTo>
                <a:lnTo>
                  <a:pt x="714219" y="534995"/>
                </a:lnTo>
                <a:lnTo>
                  <a:pt x="757162" y="520001"/>
                </a:lnTo>
                <a:lnTo>
                  <a:pt x="797084" y="501992"/>
                </a:lnTo>
                <a:lnTo>
                  <a:pt x="833444" y="480875"/>
                </a:lnTo>
                <a:lnTo>
                  <a:pt x="865698" y="456563"/>
                </a:lnTo>
                <a:lnTo>
                  <a:pt x="893305" y="428965"/>
                </a:lnTo>
                <a:lnTo>
                  <a:pt x="915722" y="397992"/>
                </a:lnTo>
                <a:lnTo>
                  <a:pt x="932405" y="363554"/>
                </a:lnTo>
                <a:lnTo>
                  <a:pt x="942814" y="325561"/>
                </a:lnTo>
                <a:lnTo>
                  <a:pt x="946403" y="283924"/>
                </a:lnTo>
                <a:lnTo>
                  <a:pt x="942814" y="242286"/>
                </a:lnTo>
                <a:lnTo>
                  <a:pt x="932405" y="204294"/>
                </a:lnTo>
                <a:lnTo>
                  <a:pt x="915722" y="169855"/>
                </a:lnTo>
                <a:lnTo>
                  <a:pt x="893305" y="138882"/>
                </a:lnTo>
                <a:lnTo>
                  <a:pt x="865698" y="111284"/>
                </a:lnTo>
                <a:lnTo>
                  <a:pt x="833444" y="86972"/>
                </a:lnTo>
                <a:lnTo>
                  <a:pt x="797084" y="65856"/>
                </a:lnTo>
                <a:lnTo>
                  <a:pt x="757162" y="47846"/>
                </a:lnTo>
                <a:lnTo>
                  <a:pt x="714219" y="32852"/>
                </a:lnTo>
                <a:lnTo>
                  <a:pt x="668800" y="20786"/>
                </a:lnTo>
                <a:lnTo>
                  <a:pt x="621446" y="11558"/>
                </a:lnTo>
                <a:lnTo>
                  <a:pt x="572700" y="5077"/>
                </a:lnTo>
                <a:lnTo>
                  <a:pt x="523104" y="1254"/>
                </a:lnTo>
                <a:lnTo>
                  <a:pt x="47320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14336" y="5203009"/>
            <a:ext cx="946785" cy="568325"/>
          </a:xfrm>
          <a:custGeom>
            <a:avLst/>
            <a:gdLst/>
            <a:ahLst/>
            <a:cxnLst/>
            <a:rect l="l" t="t" r="r" b="b"/>
            <a:pathLst>
              <a:path w="946785" h="568325">
                <a:moveTo>
                  <a:pt x="946404" y="283924"/>
                </a:moveTo>
                <a:lnTo>
                  <a:pt x="942814" y="242286"/>
                </a:lnTo>
                <a:lnTo>
                  <a:pt x="932405" y="204294"/>
                </a:lnTo>
                <a:lnTo>
                  <a:pt x="915722" y="169855"/>
                </a:lnTo>
                <a:lnTo>
                  <a:pt x="893305" y="138882"/>
                </a:lnTo>
                <a:lnTo>
                  <a:pt x="865698" y="111284"/>
                </a:lnTo>
                <a:lnTo>
                  <a:pt x="833444" y="86972"/>
                </a:lnTo>
                <a:lnTo>
                  <a:pt x="797084" y="65856"/>
                </a:lnTo>
                <a:lnTo>
                  <a:pt x="757162" y="47846"/>
                </a:lnTo>
                <a:lnTo>
                  <a:pt x="714219" y="32852"/>
                </a:lnTo>
                <a:lnTo>
                  <a:pt x="668800" y="20786"/>
                </a:lnTo>
                <a:lnTo>
                  <a:pt x="621446" y="11558"/>
                </a:lnTo>
                <a:lnTo>
                  <a:pt x="572700" y="5077"/>
                </a:lnTo>
                <a:lnTo>
                  <a:pt x="523104" y="1254"/>
                </a:lnTo>
                <a:lnTo>
                  <a:pt x="473202" y="0"/>
                </a:lnTo>
                <a:lnTo>
                  <a:pt x="423299" y="1254"/>
                </a:lnTo>
                <a:lnTo>
                  <a:pt x="373703" y="5077"/>
                </a:lnTo>
                <a:lnTo>
                  <a:pt x="324957" y="11558"/>
                </a:lnTo>
                <a:lnTo>
                  <a:pt x="277603" y="20786"/>
                </a:lnTo>
                <a:lnTo>
                  <a:pt x="232184" y="32852"/>
                </a:lnTo>
                <a:lnTo>
                  <a:pt x="189241" y="47846"/>
                </a:lnTo>
                <a:lnTo>
                  <a:pt x="149319" y="65856"/>
                </a:lnTo>
                <a:lnTo>
                  <a:pt x="112959" y="86972"/>
                </a:lnTo>
                <a:lnTo>
                  <a:pt x="80705" y="111284"/>
                </a:lnTo>
                <a:lnTo>
                  <a:pt x="53098" y="138882"/>
                </a:lnTo>
                <a:lnTo>
                  <a:pt x="30681" y="169855"/>
                </a:lnTo>
                <a:lnTo>
                  <a:pt x="13998" y="204294"/>
                </a:lnTo>
                <a:lnTo>
                  <a:pt x="3589" y="242286"/>
                </a:lnTo>
                <a:lnTo>
                  <a:pt x="0" y="283924"/>
                </a:lnTo>
                <a:lnTo>
                  <a:pt x="3589" y="325561"/>
                </a:lnTo>
                <a:lnTo>
                  <a:pt x="13998" y="363554"/>
                </a:lnTo>
                <a:lnTo>
                  <a:pt x="30681" y="397992"/>
                </a:lnTo>
                <a:lnTo>
                  <a:pt x="53098" y="428965"/>
                </a:lnTo>
                <a:lnTo>
                  <a:pt x="80705" y="456563"/>
                </a:lnTo>
                <a:lnTo>
                  <a:pt x="112959" y="480875"/>
                </a:lnTo>
                <a:lnTo>
                  <a:pt x="149319" y="501992"/>
                </a:lnTo>
                <a:lnTo>
                  <a:pt x="189241" y="520001"/>
                </a:lnTo>
                <a:lnTo>
                  <a:pt x="232184" y="534995"/>
                </a:lnTo>
                <a:lnTo>
                  <a:pt x="277603" y="547061"/>
                </a:lnTo>
                <a:lnTo>
                  <a:pt x="324957" y="556290"/>
                </a:lnTo>
                <a:lnTo>
                  <a:pt x="373703" y="562770"/>
                </a:lnTo>
                <a:lnTo>
                  <a:pt x="423299" y="566593"/>
                </a:lnTo>
                <a:lnTo>
                  <a:pt x="473202" y="567848"/>
                </a:lnTo>
                <a:lnTo>
                  <a:pt x="523104" y="566593"/>
                </a:lnTo>
                <a:lnTo>
                  <a:pt x="572700" y="562770"/>
                </a:lnTo>
                <a:lnTo>
                  <a:pt x="621446" y="556290"/>
                </a:lnTo>
                <a:lnTo>
                  <a:pt x="668800" y="547061"/>
                </a:lnTo>
                <a:lnTo>
                  <a:pt x="714219" y="534995"/>
                </a:lnTo>
                <a:lnTo>
                  <a:pt x="757162" y="520001"/>
                </a:lnTo>
                <a:lnTo>
                  <a:pt x="797084" y="501992"/>
                </a:lnTo>
                <a:lnTo>
                  <a:pt x="833444" y="480875"/>
                </a:lnTo>
                <a:lnTo>
                  <a:pt x="865698" y="456563"/>
                </a:lnTo>
                <a:lnTo>
                  <a:pt x="893305" y="428965"/>
                </a:lnTo>
                <a:lnTo>
                  <a:pt x="915722" y="397992"/>
                </a:lnTo>
                <a:lnTo>
                  <a:pt x="932405" y="363554"/>
                </a:lnTo>
                <a:lnTo>
                  <a:pt x="942814" y="325561"/>
                </a:lnTo>
                <a:lnTo>
                  <a:pt x="946404" y="283924"/>
                </a:lnTo>
                <a:close/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1045" y="5340434"/>
            <a:ext cx="612775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20" dirty="0">
                <a:latin typeface="Cambria"/>
                <a:cs typeface="Cambria"/>
              </a:rPr>
              <a:t>1st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val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23697" y="5486933"/>
            <a:ext cx="1128395" cy="617220"/>
          </a:xfrm>
          <a:custGeom>
            <a:avLst/>
            <a:gdLst/>
            <a:ahLst/>
            <a:cxnLst/>
            <a:rect l="l" t="t" r="r" b="b"/>
            <a:pathLst>
              <a:path w="1128395" h="617220">
                <a:moveTo>
                  <a:pt x="954747" y="0"/>
                </a:moveTo>
                <a:lnTo>
                  <a:pt x="1007130" y="7375"/>
                </a:lnTo>
                <a:lnTo>
                  <a:pt x="1050642" y="28176"/>
                </a:lnTo>
                <a:lnTo>
                  <a:pt x="1084875" y="60414"/>
                </a:lnTo>
                <a:lnTo>
                  <a:pt x="1109422" y="102099"/>
                </a:lnTo>
                <a:lnTo>
                  <a:pt x="1123876" y="151243"/>
                </a:lnTo>
                <a:lnTo>
                  <a:pt x="1127829" y="205857"/>
                </a:lnTo>
                <a:lnTo>
                  <a:pt x="1125741" y="234593"/>
                </a:lnTo>
                <a:lnTo>
                  <a:pt x="1113181" y="293682"/>
                </a:lnTo>
                <a:lnTo>
                  <a:pt x="1089102" y="353268"/>
                </a:lnTo>
                <a:lnTo>
                  <a:pt x="1053098" y="411362"/>
                </a:lnTo>
                <a:lnTo>
                  <a:pt x="1004762" y="465976"/>
                </a:lnTo>
                <a:lnTo>
                  <a:pt x="975842" y="491356"/>
                </a:lnTo>
                <a:lnTo>
                  <a:pt x="943686" y="515120"/>
                </a:lnTo>
                <a:lnTo>
                  <a:pt x="908243" y="537019"/>
                </a:lnTo>
                <a:lnTo>
                  <a:pt x="869462" y="556805"/>
                </a:lnTo>
                <a:lnTo>
                  <a:pt x="827294" y="574229"/>
                </a:lnTo>
                <a:lnTo>
                  <a:pt x="781685" y="589043"/>
                </a:lnTo>
                <a:lnTo>
                  <a:pt x="732587" y="600997"/>
                </a:lnTo>
                <a:lnTo>
                  <a:pt x="679947" y="609844"/>
                </a:lnTo>
                <a:lnTo>
                  <a:pt x="623715" y="615334"/>
                </a:lnTo>
                <a:lnTo>
                  <a:pt x="563841" y="617220"/>
                </a:lnTo>
                <a:lnTo>
                  <a:pt x="497700" y="614909"/>
                </a:lnTo>
                <a:lnTo>
                  <a:pt x="436028" y="608204"/>
                </a:lnTo>
                <a:lnTo>
                  <a:pt x="378755" y="597441"/>
                </a:lnTo>
                <a:lnTo>
                  <a:pt x="325811" y="582961"/>
                </a:lnTo>
                <a:lnTo>
                  <a:pt x="277127" y="565101"/>
                </a:lnTo>
                <a:lnTo>
                  <a:pt x="232634" y="544200"/>
                </a:lnTo>
                <a:lnTo>
                  <a:pt x="192263" y="520596"/>
                </a:lnTo>
                <a:lnTo>
                  <a:pt x="155944" y="494627"/>
                </a:lnTo>
                <a:lnTo>
                  <a:pt x="123609" y="466633"/>
                </a:lnTo>
                <a:lnTo>
                  <a:pt x="95187" y="436952"/>
                </a:lnTo>
                <a:lnTo>
                  <a:pt x="70609" y="405921"/>
                </a:lnTo>
                <a:lnTo>
                  <a:pt x="49807" y="373880"/>
                </a:lnTo>
                <a:lnTo>
                  <a:pt x="19251" y="308121"/>
                </a:lnTo>
                <a:lnTo>
                  <a:pt x="2965" y="242382"/>
                </a:lnTo>
                <a:lnTo>
                  <a:pt x="0" y="210366"/>
                </a:lnTo>
                <a:lnTo>
                  <a:pt x="394" y="179371"/>
                </a:lnTo>
                <a:lnTo>
                  <a:pt x="10983" y="121795"/>
                </a:lnTo>
                <a:lnTo>
                  <a:pt x="34179" y="72362"/>
                </a:lnTo>
                <a:lnTo>
                  <a:pt x="69427" y="33781"/>
                </a:lnTo>
                <a:lnTo>
                  <a:pt x="91397" y="19405"/>
                </a:lnTo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1189" y="5501195"/>
            <a:ext cx="119048" cy="128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49284" y="5457773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19" h="58420">
                <a:moveTo>
                  <a:pt x="36894" y="0"/>
                </a:moveTo>
                <a:lnTo>
                  <a:pt x="21425" y="0"/>
                </a:lnTo>
                <a:lnTo>
                  <a:pt x="14009" y="3073"/>
                </a:lnTo>
                <a:lnTo>
                  <a:pt x="3073" y="14009"/>
                </a:lnTo>
                <a:lnTo>
                  <a:pt x="0" y="21425"/>
                </a:lnTo>
                <a:lnTo>
                  <a:pt x="0" y="36894"/>
                </a:lnTo>
                <a:lnTo>
                  <a:pt x="3073" y="44310"/>
                </a:lnTo>
                <a:lnTo>
                  <a:pt x="14009" y="55247"/>
                </a:lnTo>
                <a:lnTo>
                  <a:pt x="21425" y="58320"/>
                </a:lnTo>
                <a:lnTo>
                  <a:pt x="36894" y="58320"/>
                </a:lnTo>
                <a:lnTo>
                  <a:pt x="44310" y="55247"/>
                </a:lnTo>
                <a:lnTo>
                  <a:pt x="55247" y="44310"/>
                </a:lnTo>
                <a:lnTo>
                  <a:pt x="58320" y="36894"/>
                </a:lnTo>
                <a:lnTo>
                  <a:pt x="58320" y="21425"/>
                </a:lnTo>
                <a:lnTo>
                  <a:pt x="55247" y="14009"/>
                </a:lnTo>
                <a:lnTo>
                  <a:pt x="44310" y="3073"/>
                </a:lnTo>
                <a:lnTo>
                  <a:pt x="36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87538" y="4663973"/>
            <a:ext cx="0" cy="539115"/>
          </a:xfrm>
          <a:custGeom>
            <a:avLst/>
            <a:gdLst/>
            <a:ahLst/>
            <a:cxnLst/>
            <a:rect l="l" t="t" r="r" b="b"/>
            <a:pathLst>
              <a:path h="539114">
                <a:moveTo>
                  <a:pt x="0" y="0"/>
                </a:moveTo>
                <a:lnTo>
                  <a:pt x="0" y="539037"/>
                </a:lnTo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35155" y="5083823"/>
            <a:ext cx="104766" cy="124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51929" y="4517474"/>
            <a:ext cx="486409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20" dirty="0">
                <a:latin typeface="Cambria"/>
                <a:cs typeface="Cambria"/>
              </a:rPr>
              <a:t>Head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06564" y="3478905"/>
            <a:ext cx="946785" cy="568325"/>
          </a:xfrm>
          <a:custGeom>
            <a:avLst/>
            <a:gdLst/>
            <a:ahLst/>
            <a:cxnLst/>
            <a:rect l="l" t="t" r="r" b="b"/>
            <a:pathLst>
              <a:path w="946784" h="568325">
                <a:moveTo>
                  <a:pt x="473201" y="0"/>
                </a:moveTo>
                <a:lnTo>
                  <a:pt x="423299" y="1254"/>
                </a:lnTo>
                <a:lnTo>
                  <a:pt x="373703" y="5077"/>
                </a:lnTo>
                <a:lnTo>
                  <a:pt x="324957" y="11558"/>
                </a:lnTo>
                <a:lnTo>
                  <a:pt x="277603" y="20786"/>
                </a:lnTo>
                <a:lnTo>
                  <a:pt x="232184" y="32852"/>
                </a:lnTo>
                <a:lnTo>
                  <a:pt x="189241" y="47846"/>
                </a:lnTo>
                <a:lnTo>
                  <a:pt x="149319" y="65856"/>
                </a:lnTo>
                <a:lnTo>
                  <a:pt x="112959" y="86972"/>
                </a:lnTo>
                <a:lnTo>
                  <a:pt x="80705" y="111284"/>
                </a:lnTo>
                <a:lnTo>
                  <a:pt x="53098" y="138882"/>
                </a:lnTo>
                <a:lnTo>
                  <a:pt x="30681" y="169855"/>
                </a:lnTo>
                <a:lnTo>
                  <a:pt x="13998" y="204294"/>
                </a:lnTo>
                <a:lnTo>
                  <a:pt x="3589" y="242286"/>
                </a:lnTo>
                <a:lnTo>
                  <a:pt x="0" y="283924"/>
                </a:lnTo>
                <a:lnTo>
                  <a:pt x="3589" y="325561"/>
                </a:lnTo>
                <a:lnTo>
                  <a:pt x="13998" y="363554"/>
                </a:lnTo>
                <a:lnTo>
                  <a:pt x="30681" y="397992"/>
                </a:lnTo>
                <a:lnTo>
                  <a:pt x="53098" y="428965"/>
                </a:lnTo>
                <a:lnTo>
                  <a:pt x="80705" y="456563"/>
                </a:lnTo>
                <a:lnTo>
                  <a:pt x="112959" y="480875"/>
                </a:lnTo>
                <a:lnTo>
                  <a:pt x="149319" y="501992"/>
                </a:lnTo>
                <a:lnTo>
                  <a:pt x="189241" y="520001"/>
                </a:lnTo>
                <a:lnTo>
                  <a:pt x="232184" y="534995"/>
                </a:lnTo>
                <a:lnTo>
                  <a:pt x="277603" y="547061"/>
                </a:lnTo>
                <a:lnTo>
                  <a:pt x="324957" y="556290"/>
                </a:lnTo>
                <a:lnTo>
                  <a:pt x="373703" y="562770"/>
                </a:lnTo>
                <a:lnTo>
                  <a:pt x="423299" y="566593"/>
                </a:lnTo>
                <a:lnTo>
                  <a:pt x="473201" y="567848"/>
                </a:lnTo>
                <a:lnTo>
                  <a:pt x="523104" y="566593"/>
                </a:lnTo>
                <a:lnTo>
                  <a:pt x="572700" y="562770"/>
                </a:lnTo>
                <a:lnTo>
                  <a:pt x="621446" y="556290"/>
                </a:lnTo>
                <a:lnTo>
                  <a:pt x="668800" y="547061"/>
                </a:lnTo>
                <a:lnTo>
                  <a:pt x="714219" y="534995"/>
                </a:lnTo>
                <a:lnTo>
                  <a:pt x="757162" y="520001"/>
                </a:lnTo>
                <a:lnTo>
                  <a:pt x="797084" y="501992"/>
                </a:lnTo>
                <a:lnTo>
                  <a:pt x="833444" y="480875"/>
                </a:lnTo>
                <a:lnTo>
                  <a:pt x="865698" y="456563"/>
                </a:lnTo>
                <a:lnTo>
                  <a:pt x="893305" y="428965"/>
                </a:lnTo>
                <a:lnTo>
                  <a:pt x="915722" y="397992"/>
                </a:lnTo>
                <a:lnTo>
                  <a:pt x="932405" y="363554"/>
                </a:lnTo>
                <a:lnTo>
                  <a:pt x="942814" y="325561"/>
                </a:lnTo>
                <a:lnTo>
                  <a:pt x="946403" y="283924"/>
                </a:lnTo>
                <a:lnTo>
                  <a:pt x="942814" y="242286"/>
                </a:lnTo>
                <a:lnTo>
                  <a:pt x="932405" y="204294"/>
                </a:lnTo>
                <a:lnTo>
                  <a:pt x="915722" y="169855"/>
                </a:lnTo>
                <a:lnTo>
                  <a:pt x="893305" y="138882"/>
                </a:lnTo>
                <a:lnTo>
                  <a:pt x="865698" y="111284"/>
                </a:lnTo>
                <a:lnTo>
                  <a:pt x="833444" y="86972"/>
                </a:lnTo>
                <a:lnTo>
                  <a:pt x="797084" y="65856"/>
                </a:lnTo>
                <a:lnTo>
                  <a:pt x="757162" y="47846"/>
                </a:lnTo>
                <a:lnTo>
                  <a:pt x="714219" y="32852"/>
                </a:lnTo>
                <a:lnTo>
                  <a:pt x="668800" y="20786"/>
                </a:lnTo>
                <a:lnTo>
                  <a:pt x="621446" y="11558"/>
                </a:lnTo>
                <a:lnTo>
                  <a:pt x="572700" y="5077"/>
                </a:lnTo>
                <a:lnTo>
                  <a:pt x="523104" y="1254"/>
                </a:lnTo>
                <a:lnTo>
                  <a:pt x="47320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6564" y="3478905"/>
            <a:ext cx="946785" cy="568325"/>
          </a:xfrm>
          <a:custGeom>
            <a:avLst/>
            <a:gdLst/>
            <a:ahLst/>
            <a:cxnLst/>
            <a:rect l="l" t="t" r="r" b="b"/>
            <a:pathLst>
              <a:path w="946784" h="568325">
                <a:moveTo>
                  <a:pt x="946404" y="283924"/>
                </a:moveTo>
                <a:lnTo>
                  <a:pt x="942814" y="242286"/>
                </a:lnTo>
                <a:lnTo>
                  <a:pt x="932405" y="204294"/>
                </a:lnTo>
                <a:lnTo>
                  <a:pt x="915722" y="169855"/>
                </a:lnTo>
                <a:lnTo>
                  <a:pt x="893305" y="138882"/>
                </a:lnTo>
                <a:lnTo>
                  <a:pt x="865698" y="111284"/>
                </a:lnTo>
                <a:lnTo>
                  <a:pt x="833444" y="86972"/>
                </a:lnTo>
                <a:lnTo>
                  <a:pt x="797084" y="65856"/>
                </a:lnTo>
                <a:lnTo>
                  <a:pt x="757162" y="47846"/>
                </a:lnTo>
                <a:lnTo>
                  <a:pt x="714219" y="32852"/>
                </a:lnTo>
                <a:lnTo>
                  <a:pt x="668800" y="20786"/>
                </a:lnTo>
                <a:lnTo>
                  <a:pt x="621446" y="11558"/>
                </a:lnTo>
                <a:lnTo>
                  <a:pt x="572700" y="5077"/>
                </a:lnTo>
                <a:lnTo>
                  <a:pt x="523104" y="1254"/>
                </a:lnTo>
                <a:lnTo>
                  <a:pt x="473202" y="0"/>
                </a:lnTo>
                <a:lnTo>
                  <a:pt x="423299" y="1254"/>
                </a:lnTo>
                <a:lnTo>
                  <a:pt x="373703" y="5077"/>
                </a:lnTo>
                <a:lnTo>
                  <a:pt x="324957" y="11558"/>
                </a:lnTo>
                <a:lnTo>
                  <a:pt x="277603" y="20786"/>
                </a:lnTo>
                <a:lnTo>
                  <a:pt x="232184" y="32852"/>
                </a:lnTo>
                <a:lnTo>
                  <a:pt x="189241" y="47846"/>
                </a:lnTo>
                <a:lnTo>
                  <a:pt x="149319" y="65856"/>
                </a:lnTo>
                <a:lnTo>
                  <a:pt x="112959" y="86972"/>
                </a:lnTo>
                <a:lnTo>
                  <a:pt x="80705" y="111284"/>
                </a:lnTo>
                <a:lnTo>
                  <a:pt x="53098" y="138882"/>
                </a:lnTo>
                <a:lnTo>
                  <a:pt x="30681" y="169855"/>
                </a:lnTo>
                <a:lnTo>
                  <a:pt x="13998" y="204294"/>
                </a:lnTo>
                <a:lnTo>
                  <a:pt x="3589" y="242286"/>
                </a:lnTo>
                <a:lnTo>
                  <a:pt x="0" y="283924"/>
                </a:lnTo>
                <a:lnTo>
                  <a:pt x="3589" y="325561"/>
                </a:lnTo>
                <a:lnTo>
                  <a:pt x="13998" y="363554"/>
                </a:lnTo>
                <a:lnTo>
                  <a:pt x="30681" y="397992"/>
                </a:lnTo>
                <a:lnTo>
                  <a:pt x="53098" y="428965"/>
                </a:lnTo>
                <a:lnTo>
                  <a:pt x="80705" y="456563"/>
                </a:lnTo>
                <a:lnTo>
                  <a:pt x="112959" y="480875"/>
                </a:lnTo>
                <a:lnTo>
                  <a:pt x="149319" y="501992"/>
                </a:lnTo>
                <a:lnTo>
                  <a:pt x="189241" y="520001"/>
                </a:lnTo>
                <a:lnTo>
                  <a:pt x="232184" y="534995"/>
                </a:lnTo>
                <a:lnTo>
                  <a:pt x="277603" y="547061"/>
                </a:lnTo>
                <a:lnTo>
                  <a:pt x="324957" y="556290"/>
                </a:lnTo>
                <a:lnTo>
                  <a:pt x="373703" y="562770"/>
                </a:lnTo>
                <a:lnTo>
                  <a:pt x="423299" y="566593"/>
                </a:lnTo>
                <a:lnTo>
                  <a:pt x="473202" y="567848"/>
                </a:lnTo>
                <a:lnTo>
                  <a:pt x="523104" y="566593"/>
                </a:lnTo>
                <a:lnTo>
                  <a:pt x="572700" y="562770"/>
                </a:lnTo>
                <a:lnTo>
                  <a:pt x="621446" y="556290"/>
                </a:lnTo>
                <a:lnTo>
                  <a:pt x="668800" y="547061"/>
                </a:lnTo>
                <a:lnTo>
                  <a:pt x="714219" y="534995"/>
                </a:lnTo>
                <a:lnTo>
                  <a:pt x="757162" y="520001"/>
                </a:lnTo>
                <a:lnTo>
                  <a:pt x="797084" y="501992"/>
                </a:lnTo>
                <a:lnTo>
                  <a:pt x="833444" y="480875"/>
                </a:lnTo>
                <a:lnTo>
                  <a:pt x="865698" y="456563"/>
                </a:lnTo>
                <a:lnTo>
                  <a:pt x="893305" y="428965"/>
                </a:lnTo>
                <a:lnTo>
                  <a:pt x="915722" y="397992"/>
                </a:lnTo>
                <a:lnTo>
                  <a:pt x="932405" y="363554"/>
                </a:lnTo>
                <a:lnTo>
                  <a:pt x="942814" y="325561"/>
                </a:lnTo>
                <a:lnTo>
                  <a:pt x="946404" y="283924"/>
                </a:lnTo>
                <a:close/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35264" y="4507605"/>
            <a:ext cx="946785" cy="568325"/>
          </a:xfrm>
          <a:custGeom>
            <a:avLst/>
            <a:gdLst/>
            <a:ahLst/>
            <a:cxnLst/>
            <a:rect l="l" t="t" r="r" b="b"/>
            <a:pathLst>
              <a:path w="946784" h="568325">
                <a:moveTo>
                  <a:pt x="473201" y="0"/>
                </a:moveTo>
                <a:lnTo>
                  <a:pt x="423299" y="1254"/>
                </a:lnTo>
                <a:lnTo>
                  <a:pt x="373703" y="5077"/>
                </a:lnTo>
                <a:lnTo>
                  <a:pt x="324957" y="11558"/>
                </a:lnTo>
                <a:lnTo>
                  <a:pt x="277603" y="20786"/>
                </a:lnTo>
                <a:lnTo>
                  <a:pt x="232184" y="32852"/>
                </a:lnTo>
                <a:lnTo>
                  <a:pt x="189241" y="47846"/>
                </a:lnTo>
                <a:lnTo>
                  <a:pt x="149319" y="65856"/>
                </a:lnTo>
                <a:lnTo>
                  <a:pt x="112959" y="86972"/>
                </a:lnTo>
                <a:lnTo>
                  <a:pt x="80705" y="111284"/>
                </a:lnTo>
                <a:lnTo>
                  <a:pt x="53098" y="138882"/>
                </a:lnTo>
                <a:lnTo>
                  <a:pt x="30681" y="169855"/>
                </a:lnTo>
                <a:lnTo>
                  <a:pt x="13998" y="204294"/>
                </a:lnTo>
                <a:lnTo>
                  <a:pt x="3589" y="242286"/>
                </a:lnTo>
                <a:lnTo>
                  <a:pt x="0" y="283924"/>
                </a:lnTo>
                <a:lnTo>
                  <a:pt x="3589" y="325561"/>
                </a:lnTo>
                <a:lnTo>
                  <a:pt x="13998" y="363554"/>
                </a:lnTo>
                <a:lnTo>
                  <a:pt x="30681" y="397992"/>
                </a:lnTo>
                <a:lnTo>
                  <a:pt x="53098" y="428965"/>
                </a:lnTo>
                <a:lnTo>
                  <a:pt x="80705" y="456563"/>
                </a:lnTo>
                <a:lnTo>
                  <a:pt x="112959" y="480875"/>
                </a:lnTo>
                <a:lnTo>
                  <a:pt x="149319" y="501992"/>
                </a:lnTo>
                <a:lnTo>
                  <a:pt x="189241" y="520001"/>
                </a:lnTo>
                <a:lnTo>
                  <a:pt x="232184" y="534995"/>
                </a:lnTo>
                <a:lnTo>
                  <a:pt x="277603" y="547061"/>
                </a:lnTo>
                <a:lnTo>
                  <a:pt x="324957" y="556290"/>
                </a:lnTo>
                <a:lnTo>
                  <a:pt x="373703" y="562770"/>
                </a:lnTo>
                <a:lnTo>
                  <a:pt x="423299" y="566593"/>
                </a:lnTo>
                <a:lnTo>
                  <a:pt x="473201" y="567848"/>
                </a:lnTo>
                <a:lnTo>
                  <a:pt x="523104" y="566593"/>
                </a:lnTo>
                <a:lnTo>
                  <a:pt x="572700" y="562770"/>
                </a:lnTo>
                <a:lnTo>
                  <a:pt x="621446" y="556290"/>
                </a:lnTo>
                <a:lnTo>
                  <a:pt x="668800" y="547061"/>
                </a:lnTo>
                <a:lnTo>
                  <a:pt x="714219" y="534995"/>
                </a:lnTo>
                <a:lnTo>
                  <a:pt x="757162" y="520001"/>
                </a:lnTo>
                <a:lnTo>
                  <a:pt x="797084" y="501992"/>
                </a:lnTo>
                <a:lnTo>
                  <a:pt x="833444" y="480875"/>
                </a:lnTo>
                <a:lnTo>
                  <a:pt x="865698" y="456563"/>
                </a:lnTo>
                <a:lnTo>
                  <a:pt x="893305" y="428965"/>
                </a:lnTo>
                <a:lnTo>
                  <a:pt x="915722" y="397992"/>
                </a:lnTo>
                <a:lnTo>
                  <a:pt x="932405" y="363554"/>
                </a:lnTo>
                <a:lnTo>
                  <a:pt x="942814" y="325561"/>
                </a:lnTo>
                <a:lnTo>
                  <a:pt x="946403" y="283924"/>
                </a:lnTo>
                <a:lnTo>
                  <a:pt x="942814" y="242286"/>
                </a:lnTo>
                <a:lnTo>
                  <a:pt x="932405" y="204294"/>
                </a:lnTo>
                <a:lnTo>
                  <a:pt x="915722" y="169855"/>
                </a:lnTo>
                <a:lnTo>
                  <a:pt x="893305" y="138882"/>
                </a:lnTo>
                <a:lnTo>
                  <a:pt x="865698" y="111284"/>
                </a:lnTo>
                <a:lnTo>
                  <a:pt x="833444" y="86972"/>
                </a:lnTo>
                <a:lnTo>
                  <a:pt x="797084" y="65856"/>
                </a:lnTo>
                <a:lnTo>
                  <a:pt x="757162" y="47846"/>
                </a:lnTo>
                <a:lnTo>
                  <a:pt x="714219" y="32852"/>
                </a:lnTo>
                <a:lnTo>
                  <a:pt x="668800" y="20786"/>
                </a:lnTo>
                <a:lnTo>
                  <a:pt x="621446" y="11558"/>
                </a:lnTo>
                <a:lnTo>
                  <a:pt x="572700" y="5077"/>
                </a:lnTo>
                <a:lnTo>
                  <a:pt x="523104" y="1254"/>
                </a:lnTo>
                <a:lnTo>
                  <a:pt x="47320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35264" y="4507605"/>
            <a:ext cx="946785" cy="568325"/>
          </a:xfrm>
          <a:custGeom>
            <a:avLst/>
            <a:gdLst/>
            <a:ahLst/>
            <a:cxnLst/>
            <a:rect l="l" t="t" r="r" b="b"/>
            <a:pathLst>
              <a:path w="946784" h="568325">
                <a:moveTo>
                  <a:pt x="946404" y="283924"/>
                </a:moveTo>
                <a:lnTo>
                  <a:pt x="942814" y="242286"/>
                </a:lnTo>
                <a:lnTo>
                  <a:pt x="932405" y="204294"/>
                </a:lnTo>
                <a:lnTo>
                  <a:pt x="915722" y="169855"/>
                </a:lnTo>
                <a:lnTo>
                  <a:pt x="893305" y="138882"/>
                </a:lnTo>
                <a:lnTo>
                  <a:pt x="865698" y="111284"/>
                </a:lnTo>
                <a:lnTo>
                  <a:pt x="833444" y="86972"/>
                </a:lnTo>
                <a:lnTo>
                  <a:pt x="797084" y="65856"/>
                </a:lnTo>
                <a:lnTo>
                  <a:pt x="757162" y="47846"/>
                </a:lnTo>
                <a:lnTo>
                  <a:pt x="714219" y="32852"/>
                </a:lnTo>
                <a:lnTo>
                  <a:pt x="668800" y="20786"/>
                </a:lnTo>
                <a:lnTo>
                  <a:pt x="621446" y="11558"/>
                </a:lnTo>
                <a:lnTo>
                  <a:pt x="572700" y="5077"/>
                </a:lnTo>
                <a:lnTo>
                  <a:pt x="523104" y="1254"/>
                </a:lnTo>
                <a:lnTo>
                  <a:pt x="473202" y="0"/>
                </a:lnTo>
                <a:lnTo>
                  <a:pt x="423299" y="1254"/>
                </a:lnTo>
                <a:lnTo>
                  <a:pt x="373703" y="5077"/>
                </a:lnTo>
                <a:lnTo>
                  <a:pt x="324957" y="11558"/>
                </a:lnTo>
                <a:lnTo>
                  <a:pt x="277603" y="20786"/>
                </a:lnTo>
                <a:lnTo>
                  <a:pt x="232184" y="32852"/>
                </a:lnTo>
                <a:lnTo>
                  <a:pt x="189241" y="47846"/>
                </a:lnTo>
                <a:lnTo>
                  <a:pt x="149319" y="65856"/>
                </a:lnTo>
                <a:lnTo>
                  <a:pt x="112959" y="86972"/>
                </a:lnTo>
                <a:lnTo>
                  <a:pt x="80705" y="111284"/>
                </a:lnTo>
                <a:lnTo>
                  <a:pt x="53098" y="138882"/>
                </a:lnTo>
                <a:lnTo>
                  <a:pt x="30681" y="169855"/>
                </a:lnTo>
                <a:lnTo>
                  <a:pt x="13998" y="204294"/>
                </a:lnTo>
                <a:lnTo>
                  <a:pt x="3589" y="242286"/>
                </a:lnTo>
                <a:lnTo>
                  <a:pt x="0" y="283924"/>
                </a:lnTo>
                <a:lnTo>
                  <a:pt x="3589" y="325561"/>
                </a:lnTo>
                <a:lnTo>
                  <a:pt x="13998" y="363554"/>
                </a:lnTo>
                <a:lnTo>
                  <a:pt x="30681" y="397992"/>
                </a:lnTo>
                <a:lnTo>
                  <a:pt x="53098" y="428965"/>
                </a:lnTo>
                <a:lnTo>
                  <a:pt x="80705" y="456563"/>
                </a:lnTo>
                <a:lnTo>
                  <a:pt x="112959" y="480875"/>
                </a:lnTo>
                <a:lnTo>
                  <a:pt x="149319" y="501992"/>
                </a:lnTo>
                <a:lnTo>
                  <a:pt x="189241" y="520001"/>
                </a:lnTo>
                <a:lnTo>
                  <a:pt x="232184" y="534995"/>
                </a:lnTo>
                <a:lnTo>
                  <a:pt x="277603" y="547061"/>
                </a:lnTo>
                <a:lnTo>
                  <a:pt x="324957" y="556290"/>
                </a:lnTo>
                <a:lnTo>
                  <a:pt x="373703" y="562770"/>
                </a:lnTo>
                <a:lnTo>
                  <a:pt x="423299" y="566593"/>
                </a:lnTo>
                <a:lnTo>
                  <a:pt x="473202" y="567848"/>
                </a:lnTo>
                <a:lnTo>
                  <a:pt x="523104" y="566593"/>
                </a:lnTo>
                <a:lnTo>
                  <a:pt x="572700" y="562770"/>
                </a:lnTo>
                <a:lnTo>
                  <a:pt x="621446" y="556290"/>
                </a:lnTo>
                <a:lnTo>
                  <a:pt x="668800" y="547061"/>
                </a:lnTo>
                <a:lnTo>
                  <a:pt x="714219" y="534995"/>
                </a:lnTo>
                <a:lnTo>
                  <a:pt x="757162" y="520001"/>
                </a:lnTo>
                <a:lnTo>
                  <a:pt x="797084" y="501992"/>
                </a:lnTo>
                <a:lnTo>
                  <a:pt x="833444" y="480875"/>
                </a:lnTo>
                <a:lnTo>
                  <a:pt x="865698" y="456563"/>
                </a:lnTo>
                <a:lnTo>
                  <a:pt x="893305" y="428965"/>
                </a:lnTo>
                <a:lnTo>
                  <a:pt x="915722" y="397992"/>
                </a:lnTo>
                <a:lnTo>
                  <a:pt x="932405" y="363554"/>
                </a:lnTo>
                <a:lnTo>
                  <a:pt x="942814" y="325561"/>
                </a:lnTo>
                <a:lnTo>
                  <a:pt x="946404" y="283924"/>
                </a:lnTo>
                <a:close/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6564" y="5536305"/>
            <a:ext cx="946785" cy="568325"/>
          </a:xfrm>
          <a:custGeom>
            <a:avLst/>
            <a:gdLst/>
            <a:ahLst/>
            <a:cxnLst/>
            <a:rect l="l" t="t" r="r" b="b"/>
            <a:pathLst>
              <a:path w="946784" h="568325">
                <a:moveTo>
                  <a:pt x="473201" y="0"/>
                </a:moveTo>
                <a:lnTo>
                  <a:pt x="423299" y="1254"/>
                </a:lnTo>
                <a:lnTo>
                  <a:pt x="373703" y="5077"/>
                </a:lnTo>
                <a:lnTo>
                  <a:pt x="324957" y="11558"/>
                </a:lnTo>
                <a:lnTo>
                  <a:pt x="277603" y="20786"/>
                </a:lnTo>
                <a:lnTo>
                  <a:pt x="232184" y="32852"/>
                </a:lnTo>
                <a:lnTo>
                  <a:pt x="189241" y="47846"/>
                </a:lnTo>
                <a:lnTo>
                  <a:pt x="149319" y="65856"/>
                </a:lnTo>
                <a:lnTo>
                  <a:pt x="112959" y="86972"/>
                </a:lnTo>
                <a:lnTo>
                  <a:pt x="80705" y="111284"/>
                </a:lnTo>
                <a:lnTo>
                  <a:pt x="53098" y="138882"/>
                </a:lnTo>
                <a:lnTo>
                  <a:pt x="30681" y="169855"/>
                </a:lnTo>
                <a:lnTo>
                  <a:pt x="13998" y="204294"/>
                </a:lnTo>
                <a:lnTo>
                  <a:pt x="3589" y="242286"/>
                </a:lnTo>
                <a:lnTo>
                  <a:pt x="0" y="283924"/>
                </a:lnTo>
                <a:lnTo>
                  <a:pt x="3589" y="325561"/>
                </a:lnTo>
                <a:lnTo>
                  <a:pt x="13998" y="363554"/>
                </a:lnTo>
                <a:lnTo>
                  <a:pt x="30681" y="397992"/>
                </a:lnTo>
                <a:lnTo>
                  <a:pt x="53098" y="428965"/>
                </a:lnTo>
                <a:lnTo>
                  <a:pt x="80705" y="456563"/>
                </a:lnTo>
                <a:lnTo>
                  <a:pt x="112959" y="480875"/>
                </a:lnTo>
                <a:lnTo>
                  <a:pt x="149319" y="501992"/>
                </a:lnTo>
                <a:lnTo>
                  <a:pt x="189241" y="520001"/>
                </a:lnTo>
                <a:lnTo>
                  <a:pt x="232184" y="534995"/>
                </a:lnTo>
                <a:lnTo>
                  <a:pt x="277603" y="547061"/>
                </a:lnTo>
                <a:lnTo>
                  <a:pt x="324957" y="556290"/>
                </a:lnTo>
                <a:lnTo>
                  <a:pt x="373703" y="562770"/>
                </a:lnTo>
                <a:lnTo>
                  <a:pt x="423299" y="566593"/>
                </a:lnTo>
                <a:lnTo>
                  <a:pt x="473201" y="567848"/>
                </a:lnTo>
                <a:lnTo>
                  <a:pt x="523104" y="566593"/>
                </a:lnTo>
                <a:lnTo>
                  <a:pt x="572700" y="562770"/>
                </a:lnTo>
                <a:lnTo>
                  <a:pt x="621446" y="556290"/>
                </a:lnTo>
                <a:lnTo>
                  <a:pt x="668800" y="547061"/>
                </a:lnTo>
                <a:lnTo>
                  <a:pt x="714219" y="534995"/>
                </a:lnTo>
                <a:lnTo>
                  <a:pt x="757162" y="520001"/>
                </a:lnTo>
                <a:lnTo>
                  <a:pt x="797084" y="501992"/>
                </a:lnTo>
                <a:lnTo>
                  <a:pt x="833444" y="480875"/>
                </a:lnTo>
                <a:lnTo>
                  <a:pt x="865698" y="456563"/>
                </a:lnTo>
                <a:lnTo>
                  <a:pt x="893305" y="428965"/>
                </a:lnTo>
                <a:lnTo>
                  <a:pt x="915722" y="397992"/>
                </a:lnTo>
                <a:lnTo>
                  <a:pt x="932405" y="363554"/>
                </a:lnTo>
                <a:lnTo>
                  <a:pt x="942814" y="325561"/>
                </a:lnTo>
                <a:lnTo>
                  <a:pt x="946403" y="283924"/>
                </a:lnTo>
                <a:lnTo>
                  <a:pt x="942814" y="242286"/>
                </a:lnTo>
                <a:lnTo>
                  <a:pt x="932405" y="204294"/>
                </a:lnTo>
                <a:lnTo>
                  <a:pt x="915722" y="169855"/>
                </a:lnTo>
                <a:lnTo>
                  <a:pt x="893305" y="138882"/>
                </a:lnTo>
                <a:lnTo>
                  <a:pt x="865698" y="111284"/>
                </a:lnTo>
                <a:lnTo>
                  <a:pt x="833444" y="86972"/>
                </a:lnTo>
                <a:lnTo>
                  <a:pt x="797084" y="65856"/>
                </a:lnTo>
                <a:lnTo>
                  <a:pt x="757162" y="47846"/>
                </a:lnTo>
                <a:lnTo>
                  <a:pt x="714219" y="32852"/>
                </a:lnTo>
                <a:lnTo>
                  <a:pt x="668800" y="20786"/>
                </a:lnTo>
                <a:lnTo>
                  <a:pt x="621446" y="11558"/>
                </a:lnTo>
                <a:lnTo>
                  <a:pt x="572700" y="5077"/>
                </a:lnTo>
                <a:lnTo>
                  <a:pt x="523104" y="1254"/>
                </a:lnTo>
                <a:lnTo>
                  <a:pt x="47320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06564" y="5536305"/>
            <a:ext cx="946785" cy="568325"/>
          </a:xfrm>
          <a:custGeom>
            <a:avLst/>
            <a:gdLst/>
            <a:ahLst/>
            <a:cxnLst/>
            <a:rect l="l" t="t" r="r" b="b"/>
            <a:pathLst>
              <a:path w="946784" h="568325">
                <a:moveTo>
                  <a:pt x="946404" y="283924"/>
                </a:moveTo>
                <a:lnTo>
                  <a:pt x="942814" y="242286"/>
                </a:lnTo>
                <a:lnTo>
                  <a:pt x="932405" y="204294"/>
                </a:lnTo>
                <a:lnTo>
                  <a:pt x="915722" y="169855"/>
                </a:lnTo>
                <a:lnTo>
                  <a:pt x="893305" y="138882"/>
                </a:lnTo>
                <a:lnTo>
                  <a:pt x="865698" y="111284"/>
                </a:lnTo>
                <a:lnTo>
                  <a:pt x="833444" y="86972"/>
                </a:lnTo>
                <a:lnTo>
                  <a:pt x="797084" y="65856"/>
                </a:lnTo>
                <a:lnTo>
                  <a:pt x="757162" y="47846"/>
                </a:lnTo>
                <a:lnTo>
                  <a:pt x="714219" y="32852"/>
                </a:lnTo>
                <a:lnTo>
                  <a:pt x="668800" y="20786"/>
                </a:lnTo>
                <a:lnTo>
                  <a:pt x="621446" y="11558"/>
                </a:lnTo>
                <a:lnTo>
                  <a:pt x="572700" y="5077"/>
                </a:lnTo>
                <a:lnTo>
                  <a:pt x="523104" y="1254"/>
                </a:lnTo>
                <a:lnTo>
                  <a:pt x="473202" y="0"/>
                </a:lnTo>
                <a:lnTo>
                  <a:pt x="423299" y="1254"/>
                </a:lnTo>
                <a:lnTo>
                  <a:pt x="373703" y="5077"/>
                </a:lnTo>
                <a:lnTo>
                  <a:pt x="324957" y="11558"/>
                </a:lnTo>
                <a:lnTo>
                  <a:pt x="277603" y="20786"/>
                </a:lnTo>
                <a:lnTo>
                  <a:pt x="232184" y="32852"/>
                </a:lnTo>
                <a:lnTo>
                  <a:pt x="189241" y="47846"/>
                </a:lnTo>
                <a:lnTo>
                  <a:pt x="149319" y="65856"/>
                </a:lnTo>
                <a:lnTo>
                  <a:pt x="112959" y="86972"/>
                </a:lnTo>
                <a:lnTo>
                  <a:pt x="80705" y="111284"/>
                </a:lnTo>
                <a:lnTo>
                  <a:pt x="53098" y="138882"/>
                </a:lnTo>
                <a:lnTo>
                  <a:pt x="30681" y="169855"/>
                </a:lnTo>
                <a:lnTo>
                  <a:pt x="13998" y="204294"/>
                </a:lnTo>
                <a:lnTo>
                  <a:pt x="3589" y="242286"/>
                </a:lnTo>
                <a:lnTo>
                  <a:pt x="0" y="283924"/>
                </a:lnTo>
                <a:lnTo>
                  <a:pt x="3589" y="325561"/>
                </a:lnTo>
                <a:lnTo>
                  <a:pt x="13998" y="363554"/>
                </a:lnTo>
                <a:lnTo>
                  <a:pt x="30681" y="397992"/>
                </a:lnTo>
                <a:lnTo>
                  <a:pt x="53098" y="428965"/>
                </a:lnTo>
                <a:lnTo>
                  <a:pt x="80705" y="456563"/>
                </a:lnTo>
                <a:lnTo>
                  <a:pt x="112959" y="480875"/>
                </a:lnTo>
                <a:lnTo>
                  <a:pt x="149319" y="501992"/>
                </a:lnTo>
                <a:lnTo>
                  <a:pt x="189241" y="520001"/>
                </a:lnTo>
                <a:lnTo>
                  <a:pt x="232184" y="534995"/>
                </a:lnTo>
                <a:lnTo>
                  <a:pt x="277603" y="547061"/>
                </a:lnTo>
                <a:lnTo>
                  <a:pt x="324957" y="556290"/>
                </a:lnTo>
                <a:lnTo>
                  <a:pt x="373703" y="562770"/>
                </a:lnTo>
                <a:lnTo>
                  <a:pt x="423299" y="566593"/>
                </a:lnTo>
                <a:lnTo>
                  <a:pt x="473202" y="567848"/>
                </a:lnTo>
                <a:lnTo>
                  <a:pt x="523104" y="566593"/>
                </a:lnTo>
                <a:lnTo>
                  <a:pt x="572700" y="562770"/>
                </a:lnTo>
                <a:lnTo>
                  <a:pt x="621446" y="556290"/>
                </a:lnTo>
                <a:lnTo>
                  <a:pt x="668800" y="547061"/>
                </a:lnTo>
                <a:lnTo>
                  <a:pt x="714219" y="534995"/>
                </a:lnTo>
                <a:lnTo>
                  <a:pt x="757162" y="520001"/>
                </a:lnTo>
                <a:lnTo>
                  <a:pt x="797084" y="501992"/>
                </a:lnTo>
                <a:lnTo>
                  <a:pt x="833444" y="480875"/>
                </a:lnTo>
                <a:lnTo>
                  <a:pt x="865698" y="456563"/>
                </a:lnTo>
                <a:lnTo>
                  <a:pt x="893305" y="428965"/>
                </a:lnTo>
                <a:lnTo>
                  <a:pt x="915722" y="397992"/>
                </a:lnTo>
                <a:lnTo>
                  <a:pt x="932405" y="363554"/>
                </a:lnTo>
                <a:lnTo>
                  <a:pt x="942814" y="325561"/>
                </a:lnTo>
                <a:lnTo>
                  <a:pt x="946404" y="283924"/>
                </a:lnTo>
                <a:close/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77864" y="4507605"/>
            <a:ext cx="946785" cy="568325"/>
          </a:xfrm>
          <a:custGeom>
            <a:avLst/>
            <a:gdLst/>
            <a:ahLst/>
            <a:cxnLst/>
            <a:rect l="l" t="t" r="r" b="b"/>
            <a:pathLst>
              <a:path w="946784" h="568325">
                <a:moveTo>
                  <a:pt x="473201" y="0"/>
                </a:moveTo>
                <a:lnTo>
                  <a:pt x="423299" y="1254"/>
                </a:lnTo>
                <a:lnTo>
                  <a:pt x="373703" y="5077"/>
                </a:lnTo>
                <a:lnTo>
                  <a:pt x="324957" y="11558"/>
                </a:lnTo>
                <a:lnTo>
                  <a:pt x="277603" y="20786"/>
                </a:lnTo>
                <a:lnTo>
                  <a:pt x="232184" y="32852"/>
                </a:lnTo>
                <a:lnTo>
                  <a:pt x="189241" y="47846"/>
                </a:lnTo>
                <a:lnTo>
                  <a:pt x="149319" y="65856"/>
                </a:lnTo>
                <a:lnTo>
                  <a:pt x="112959" y="86972"/>
                </a:lnTo>
                <a:lnTo>
                  <a:pt x="80705" y="111284"/>
                </a:lnTo>
                <a:lnTo>
                  <a:pt x="53098" y="138882"/>
                </a:lnTo>
                <a:lnTo>
                  <a:pt x="30681" y="169855"/>
                </a:lnTo>
                <a:lnTo>
                  <a:pt x="13998" y="204294"/>
                </a:lnTo>
                <a:lnTo>
                  <a:pt x="3589" y="242286"/>
                </a:lnTo>
                <a:lnTo>
                  <a:pt x="0" y="283924"/>
                </a:lnTo>
                <a:lnTo>
                  <a:pt x="3589" y="325561"/>
                </a:lnTo>
                <a:lnTo>
                  <a:pt x="13998" y="363554"/>
                </a:lnTo>
                <a:lnTo>
                  <a:pt x="30681" y="397992"/>
                </a:lnTo>
                <a:lnTo>
                  <a:pt x="53098" y="428965"/>
                </a:lnTo>
                <a:lnTo>
                  <a:pt x="80705" y="456563"/>
                </a:lnTo>
                <a:lnTo>
                  <a:pt x="112959" y="480875"/>
                </a:lnTo>
                <a:lnTo>
                  <a:pt x="149319" y="501992"/>
                </a:lnTo>
                <a:lnTo>
                  <a:pt x="189241" y="520001"/>
                </a:lnTo>
                <a:lnTo>
                  <a:pt x="232184" y="534995"/>
                </a:lnTo>
                <a:lnTo>
                  <a:pt x="277603" y="547061"/>
                </a:lnTo>
                <a:lnTo>
                  <a:pt x="324957" y="556290"/>
                </a:lnTo>
                <a:lnTo>
                  <a:pt x="373703" y="562770"/>
                </a:lnTo>
                <a:lnTo>
                  <a:pt x="423299" y="566593"/>
                </a:lnTo>
                <a:lnTo>
                  <a:pt x="473201" y="567848"/>
                </a:lnTo>
                <a:lnTo>
                  <a:pt x="523104" y="566593"/>
                </a:lnTo>
                <a:lnTo>
                  <a:pt x="572700" y="562770"/>
                </a:lnTo>
                <a:lnTo>
                  <a:pt x="621446" y="556290"/>
                </a:lnTo>
                <a:lnTo>
                  <a:pt x="668800" y="547061"/>
                </a:lnTo>
                <a:lnTo>
                  <a:pt x="714219" y="534995"/>
                </a:lnTo>
                <a:lnTo>
                  <a:pt x="757162" y="520001"/>
                </a:lnTo>
                <a:lnTo>
                  <a:pt x="797084" y="501992"/>
                </a:lnTo>
                <a:lnTo>
                  <a:pt x="833444" y="480875"/>
                </a:lnTo>
                <a:lnTo>
                  <a:pt x="865698" y="456563"/>
                </a:lnTo>
                <a:lnTo>
                  <a:pt x="893305" y="428965"/>
                </a:lnTo>
                <a:lnTo>
                  <a:pt x="915722" y="397992"/>
                </a:lnTo>
                <a:lnTo>
                  <a:pt x="932405" y="363554"/>
                </a:lnTo>
                <a:lnTo>
                  <a:pt x="942814" y="325561"/>
                </a:lnTo>
                <a:lnTo>
                  <a:pt x="946403" y="283924"/>
                </a:lnTo>
                <a:lnTo>
                  <a:pt x="942814" y="242286"/>
                </a:lnTo>
                <a:lnTo>
                  <a:pt x="932405" y="204294"/>
                </a:lnTo>
                <a:lnTo>
                  <a:pt x="915722" y="169855"/>
                </a:lnTo>
                <a:lnTo>
                  <a:pt x="893305" y="138882"/>
                </a:lnTo>
                <a:lnTo>
                  <a:pt x="865698" y="111284"/>
                </a:lnTo>
                <a:lnTo>
                  <a:pt x="833444" y="86972"/>
                </a:lnTo>
                <a:lnTo>
                  <a:pt x="797084" y="65856"/>
                </a:lnTo>
                <a:lnTo>
                  <a:pt x="757162" y="47846"/>
                </a:lnTo>
                <a:lnTo>
                  <a:pt x="714219" y="32852"/>
                </a:lnTo>
                <a:lnTo>
                  <a:pt x="668800" y="20786"/>
                </a:lnTo>
                <a:lnTo>
                  <a:pt x="621446" y="11558"/>
                </a:lnTo>
                <a:lnTo>
                  <a:pt x="572700" y="5077"/>
                </a:lnTo>
                <a:lnTo>
                  <a:pt x="523104" y="1254"/>
                </a:lnTo>
                <a:lnTo>
                  <a:pt x="47320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77864" y="4507605"/>
            <a:ext cx="946785" cy="568325"/>
          </a:xfrm>
          <a:custGeom>
            <a:avLst/>
            <a:gdLst/>
            <a:ahLst/>
            <a:cxnLst/>
            <a:rect l="l" t="t" r="r" b="b"/>
            <a:pathLst>
              <a:path w="946784" h="568325">
                <a:moveTo>
                  <a:pt x="946404" y="283924"/>
                </a:moveTo>
                <a:lnTo>
                  <a:pt x="942814" y="242286"/>
                </a:lnTo>
                <a:lnTo>
                  <a:pt x="932405" y="204294"/>
                </a:lnTo>
                <a:lnTo>
                  <a:pt x="915722" y="169855"/>
                </a:lnTo>
                <a:lnTo>
                  <a:pt x="893305" y="138882"/>
                </a:lnTo>
                <a:lnTo>
                  <a:pt x="865698" y="111284"/>
                </a:lnTo>
                <a:lnTo>
                  <a:pt x="833444" y="86972"/>
                </a:lnTo>
                <a:lnTo>
                  <a:pt x="797084" y="65856"/>
                </a:lnTo>
                <a:lnTo>
                  <a:pt x="757162" y="47846"/>
                </a:lnTo>
                <a:lnTo>
                  <a:pt x="714219" y="32852"/>
                </a:lnTo>
                <a:lnTo>
                  <a:pt x="668800" y="20786"/>
                </a:lnTo>
                <a:lnTo>
                  <a:pt x="621446" y="11558"/>
                </a:lnTo>
                <a:lnTo>
                  <a:pt x="572700" y="5077"/>
                </a:lnTo>
                <a:lnTo>
                  <a:pt x="523104" y="1254"/>
                </a:lnTo>
                <a:lnTo>
                  <a:pt x="473202" y="0"/>
                </a:lnTo>
                <a:lnTo>
                  <a:pt x="423299" y="1254"/>
                </a:lnTo>
                <a:lnTo>
                  <a:pt x="373703" y="5077"/>
                </a:lnTo>
                <a:lnTo>
                  <a:pt x="324957" y="11558"/>
                </a:lnTo>
                <a:lnTo>
                  <a:pt x="277603" y="20786"/>
                </a:lnTo>
                <a:lnTo>
                  <a:pt x="232184" y="32852"/>
                </a:lnTo>
                <a:lnTo>
                  <a:pt x="189241" y="47846"/>
                </a:lnTo>
                <a:lnTo>
                  <a:pt x="149319" y="65856"/>
                </a:lnTo>
                <a:lnTo>
                  <a:pt x="112959" y="86972"/>
                </a:lnTo>
                <a:lnTo>
                  <a:pt x="80705" y="111284"/>
                </a:lnTo>
                <a:lnTo>
                  <a:pt x="53098" y="138882"/>
                </a:lnTo>
                <a:lnTo>
                  <a:pt x="30681" y="169855"/>
                </a:lnTo>
                <a:lnTo>
                  <a:pt x="13998" y="204294"/>
                </a:lnTo>
                <a:lnTo>
                  <a:pt x="3589" y="242286"/>
                </a:lnTo>
                <a:lnTo>
                  <a:pt x="0" y="283924"/>
                </a:lnTo>
                <a:lnTo>
                  <a:pt x="3589" y="325561"/>
                </a:lnTo>
                <a:lnTo>
                  <a:pt x="13998" y="363554"/>
                </a:lnTo>
                <a:lnTo>
                  <a:pt x="30681" y="397992"/>
                </a:lnTo>
                <a:lnTo>
                  <a:pt x="53098" y="428965"/>
                </a:lnTo>
                <a:lnTo>
                  <a:pt x="80705" y="456563"/>
                </a:lnTo>
                <a:lnTo>
                  <a:pt x="112959" y="480875"/>
                </a:lnTo>
                <a:lnTo>
                  <a:pt x="149319" y="501992"/>
                </a:lnTo>
                <a:lnTo>
                  <a:pt x="189241" y="520001"/>
                </a:lnTo>
                <a:lnTo>
                  <a:pt x="232184" y="534995"/>
                </a:lnTo>
                <a:lnTo>
                  <a:pt x="277603" y="547061"/>
                </a:lnTo>
                <a:lnTo>
                  <a:pt x="324957" y="556290"/>
                </a:lnTo>
                <a:lnTo>
                  <a:pt x="373703" y="562770"/>
                </a:lnTo>
                <a:lnTo>
                  <a:pt x="423299" y="566593"/>
                </a:lnTo>
                <a:lnTo>
                  <a:pt x="473202" y="567848"/>
                </a:lnTo>
                <a:lnTo>
                  <a:pt x="523104" y="566593"/>
                </a:lnTo>
                <a:lnTo>
                  <a:pt x="572700" y="562770"/>
                </a:lnTo>
                <a:lnTo>
                  <a:pt x="621446" y="556290"/>
                </a:lnTo>
                <a:lnTo>
                  <a:pt x="668800" y="547061"/>
                </a:lnTo>
                <a:lnTo>
                  <a:pt x="714219" y="534995"/>
                </a:lnTo>
                <a:lnTo>
                  <a:pt x="757162" y="520001"/>
                </a:lnTo>
                <a:lnTo>
                  <a:pt x="797084" y="501992"/>
                </a:lnTo>
                <a:lnTo>
                  <a:pt x="833444" y="480875"/>
                </a:lnTo>
                <a:lnTo>
                  <a:pt x="865698" y="456563"/>
                </a:lnTo>
                <a:lnTo>
                  <a:pt x="893305" y="428965"/>
                </a:lnTo>
                <a:lnTo>
                  <a:pt x="915722" y="397992"/>
                </a:lnTo>
                <a:lnTo>
                  <a:pt x="932405" y="363554"/>
                </a:lnTo>
                <a:lnTo>
                  <a:pt x="942814" y="325561"/>
                </a:lnTo>
                <a:lnTo>
                  <a:pt x="946404" y="283924"/>
                </a:lnTo>
                <a:close/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06564" y="3478905"/>
            <a:ext cx="946785" cy="568325"/>
          </a:xfrm>
          <a:custGeom>
            <a:avLst/>
            <a:gdLst/>
            <a:ahLst/>
            <a:cxnLst/>
            <a:rect l="l" t="t" r="r" b="b"/>
            <a:pathLst>
              <a:path w="946784" h="568325">
                <a:moveTo>
                  <a:pt x="473201" y="0"/>
                </a:moveTo>
                <a:lnTo>
                  <a:pt x="423299" y="1254"/>
                </a:lnTo>
                <a:lnTo>
                  <a:pt x="373703" y="5077"/>
                </a:lnTo>
                <a:lnTo>
                  <a:pt x="324957" y="11558"/>
                </a:lnTo>
                <a:lnTo>
                  <a:pt x="277603" y="20786"/>
                </a:lnTo>
                <a:lnTo>
                  <a:pt x="232184" y="32852"/>
                </a:lnTo>
                <a:lnTo>
                  <a:pt x="189241" y="47846"/>
                </a:lnTo>
                <a:lnTo>
                  <a:pt x="149319" y="65856"/>
                </a:lnTo>
                <a:lnTo>
                  <a:pt x="112959" y="86972"/>
                </a:lnTo>
                <a:lnTo>
                  <a:pt x="80705" y="111284"/>
                </a:lnTo>
                <a:lnTo>
                  <a:pt x="53098" y="138882"/>
                </a:lnTo>
                <a:lnTo>
                  <a:pt x="30681" y="169855"/>
                </a:lnTo>
                <a:lnTo>
                  <a:pt x="13998" y="204294"/>
                </a:lnTo>
                <a:lnTo>
                  <a:pt x="3589" y="242286"/>
                </a:lnTo>
                <a:lnTo>
                  <a:pt x="0" y="283924"/>
                </a:lnTo>
                <a:lnTo>
                  <a:pt x="3589" y="325561"/>
                </a:lnTo>
                <a:lnTo>
                  <a:pt x="13998" y="363554"/>
                </a:lnTo>
                <a:lnTo>
                  <a:pt x="30681" y="397992"/>
                </a:lnTo>
                <a:lnTo>
                  <a:pt x="53098" y="428965"/>
                </a:lnTo>
                <a:lnTo>
                  <a:pt x="80705" y="456563"/>
                </a:lnTo>
                <a:lnTo>
                  <a:pt x="112959" y="480875"/>
                </a:lnTo>
                <a:lnTo>
                  <a:pt x="149319" y="501992"/>
                </a:lnTo>
                <a:lnTo>
                  <a:pt x="189241" y="520001"/>
                </a:lnTo>
                <a:lnTo>
                  <a:pt x="232184" y="534995"/>
                </a:lnTo>
                <a:lnTo>
                  <a:pt x="277603" y="547061"/>
                </a:lnTo>
                <a:lnTo>
                  <a:pt x="324957" y="556290"/>
                </a:lnTo>
                <a:lnTo>
                  <a:pt x="373703" y="562770"/>
                </a:lnTo>
                <a:lnTo>
                  <a:pt x="423299" y="566593"/>
                </a:lnTo>
                <a:lnTo>
                  <a:pt x="473201" y="567848"/>
                </a:lnTo>
                <a:lnTo>
                  <a:pt x="523104" y="566593"/>
                </a:lnTo>
                <a:lnTo>
                  <a:pt x="572700" y="562770"/>
                </a:lnTo>
                <a:lnTo>
                  <a:pt x="621446" y="556290"/>
                </a:lnTo>
                <a:lnTo>
                  <a:pt x="668800" y="547061"/>
                </a:lnTo>
                <a:lnTo>
                  <a:pt x="714219" y="534995"/>
                </a:lnTo>
                <a:lnTo>
                  <a:pt x="757162" y="520001"/>
                </a:lnTo>
                <a:lnTo>
                  <a:pt x="797084" y="501992"/>
                </a:lnTo>
                <a:lnTo>
                  <a:pt x="833444" y="480875"/>
                </a:lnTo>
                <a:lnTo>
                  <a:pt x="865698" y="456563"/>
                </a:lnTo>
                <a:lnTo>
                  <a:pt x="893305" y="428965"/>
                </a:lnTo>
                <a:lnTo>
                  <a:pt x="915722" y="397992"/>
                </a:lnTo>
                <a:lnTo>
                  <a:pt x="932405" y="363554"/>
                </a:lnTo>
                <a:lnTo>
                  <a:pt x="942814" y="325561"/>
                </a:lnTo>
                <a:lnTo>
                  <a:pt x="946403" y="283924"/>
                </a:lnTo>
                <a:lnTo>
                  <a:pt x="942814" y="242286"/>
                </a:lnTo>
                <a:lnTo>
                  <a:pt x="932405" y="204294"/>
                </a:lnTo>
                <a:lnTo>
                  <a:pt x="915722" y="169855"/>
                </a:lnTo>
                <a:lnTo>
                  <a:pt x="893305" y="138882"/>
                </a:lnTo>
                <a:lnTo>
                  <a:pt x="865698" y="111284"/>
                </a:lnTo>
                <a:lnTo>
                  <a:pt x="833444" y="86972"/>
                </a:lnTo>
                <a:lnTo>
                  <a:pt x="797084" y="65856"/>
                </a:lnTo>
                <a:lnTo>
                  <a:pt x="757162" y="47846"/>
                </a:lnTo>
                <a:lnTo>
                  <a:pt x="714219" y="32852"/>
                </a:lnTo>
                <a:lnTo>
                  <a:pt x="668800" y="20786"/>
                </a:lnTo>
                <a:lnTo>
                  <a:pt x="621446" y="11558"/>
                </a:lnTo>
                <a:lnTo>
                  <a:pt x="572700" y="5077"/>
                </a:lnTo>
                <a:lnTo>
                  <a:pt x="523104" y="1254"/>
                </a:lnTo>
                <a:lnTo>
                  <a:pt x="47320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6564" y="3478905"/>
            <a:ext cx="946785" cy="568325"/>
          </a:xfrm>
          <a:custGeom>
            <a:avLst/>
            <a:gdLst/>
            <a:ahLst/>
            <a:cxnLst/>
            <a:rect l="l" t="t" r="r" b="b"/>
            <a:pathLst>
              <a:path w="946784" h="568325">
                <a:moveTo>
                  <a:pt x="946404" y="283924"/>
                </a:moveTo>
                <a:lnTo>
                  <a:pt x="942814" y="242286"/>
                </a:lnTo>
                <a:lnTo>
                  <a:pt x="932405" y="204294"/>
                </a:lnTo>
                <a:lnTo>
                  <a:pt x="915722" y="169855"/>
                </a:lnTo>
                <a:lnTo>
                  <a:pt x="893305" y="138882"/>
                </a:lnTo>
                <a:lnTo>
                  <a:pt x="865698" y="111284"/>
                </a:lnTo>
                <a:lnTo>
                  <a:pt x="833444" y="86972"/>
                </a:lnTo>
                <a:lnTo>
                  <a:pt x="797084" y="65856"/>
                </a:lnTo>
                <a:lnTo>
                  <a:pt x="757162" y="47846"/>
                </a:lnTo>
                <a:lnTo>
                  <a:pt x="714219" y="32852"/>
                </a:lnTo>
                <a:lnTo>
                  <a:pt x="668800" y="20786"/>
                </a:lnTo>
                <a:lnTo>
                  <a:pt x="621446" y="11558"/>
                </a:lnTo>
                <a:lnTo>
                  <a:pt x="572700" y="5077"/>
                </a:lnTo>
                <a:lnTo>
                  <a:pt x="523104" y="1254"/>
                </a:lnTo>
                <a:lnTo>
                  <a:pt x="473202" y="0"/>
                </a:lnTo>
                <a:lnTo>
                  <a:pt x="423299" y="1254"/>
                </a:lnTo>
                <a:lnTo>
                  <a:pt x="373703" y="5077"/>
                </a:lnTo>
                <a:lnTo>
                  <a:pt x="324957" y="11558"/>
                </a:lnTo>
                <a:lnTo>
                  <a:pt x="277603" y="20786"/>
                </a:lnTo>
                <a:lnTo>
                  <a:pt x="232184" y="32852"/>
                </a:lnTo>
                <a:lnTo>
                  <a:pt x="189241" y="47846"/>
                </a:lnTo>
                <a:lnTo>
                  <a:pt x="149319" y="65856"/>
                </a:lnTo>
                <a:lnTo>
                  <a:pt x="112959" y="86972"/>
                </a:lnTo>
                <a:lnTo>
                  <a:pt x="80705" y="111284"/>
                </a:lnTo>
                <a:lnTo>
                  <a:pt x="53098" y="138882"/>
                </a:lnTo>
                <a:lnTo>
                  <a:pt x="30681" y="169855"/>
                </a:lnTo>
                <a:lnTo>
                  <a:pt x="13998" y="204294"/>
                </a:lnTo>
                <a:lnTo>
                  <a:pt x="3589" y="242286"/>
                </a:lnTo>
                <a:lnTo>
                  <a:pt x="0" y="283924"/>
                </a:lnTo>
                <a:lnTo>
                  <a:pt x="3589" y="325561"/>
                </a:lnTo>
                <a:lnTo>
                  <a:pt x="13998" y="363554"/>
                </a:lnTo>
                <a:lnTo>
                  <a:pt x="30681" y="397992"/>
                </a:lnTo>
                <a:lnTo>
                  <a:pt x="53098" y="428965"/>
                </a:lnTo>
                <a:lnTo>
                  <a:pt x="80705" y="456563"/>
                </a:lnTo>
                <a:lnTo>
                  <a:pt x="112959" y="480875"/>
                </a:lnTo>
                <a:lnTo>
                  <a:pt x="149319" y="501992"/>
                </a:lnTo>
                <a:lnTo>
                  <a:pt x="189241" y="520001"/>
                </a:lnTo>
                <a:lnTo>
                  <a:pt x="232184" y="534995"/>
                </a:lnTo>
                <a:lnTo>
                  <a:pt x="277603" y="547061"/>
                </a:lnTo>
                <a:lnTo>
                  <a:pt x="324957" y="556290"/>
                </a:lnTo>
                <a:lnTo>
                  <a:pt x="373703" y="562770"/>
                </a:lnTo>
                <a:lnTo>
                  <a:pt x="423299" y="566593"/>
                </a:lnTo>
                <a:lnTo>
                  <a:pt x="473202" y="567848"/>
                </a:lnTo>
                <a:lnTo>
                  <a:pt x="523104" y="566593"/>
                </a:lnTo>
                <a:lnTo>
                  <a:pt x="572700" y="562770"/>
                </a:lnTo>
                <a:lnTo>
                  <a:pt x="621446" y="556290"/>
                </a:lnTo>
                <a:lnTo>
                  <a:pt x="668800" y="547061"/>
                </a:lnTo>
                <a:lnTo>
                  <a:pt x="714219" y="534995"/>
                </a:lnTo>
                <a:lnTo>
                  <a:pt x="757162" y="520001"/>
                </a:lnTo>
                <a:lnTo>
                  <a:pt x="797084" y="501992"/>
                </a:lnTo>
                <a:lnTo>
                  <a:pt x="833444" y="480875"/>
                </a:lnTo>
                <a:lnTo>
                  <a:pt x="865698" y="456563"/>
                </a:lnTo>
                <a:lnTo>
                  <a:pt x="893305" y="428965"/>
                </a:lnTo>
                <a:lnTo>
                  <a:pt x="915722" y="397992"/>
                </a:lnTo>
                <a:lnTo>
                  <a:pt x="932405" y="363554"/>
                </a:lnTo>
                <a:lnTo>
                  <a:pt x="942814" y="325561"/>
                </a:lnTo>
                <a:lnTo>
                  <a:pt x="946404" y="283924"/>
                </a:lnTo>
                <a:close/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68380" y="4645030"/>
            <a:ext cx="680085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110" dirty="0">
                <a:latin typeface="PMingLiU"/>
                <a:cs typeface="PMingLiU"/>
              </a:rPr>
              <a:t>2nd</a:t>
            </a:r>
            <a:r>
              <a:rPr sz="1600" spc="55" dirty="0">
                <a:latin typeface="PMingLiU"/>
                <a:cs typeface="PMingLiU"/>
              </a:rPr>
              <a:t> val</a:t>
            </a:r>
            <a:endParaRPr sz="1600">
              <a:latin typeface="PMingLiU"/>
              <a:cs typeface="PMingLiU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56476" y="5673730"/>
            <a:ext cx="646430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105" dirty="0">
                <a:latin typeface="PMingLiU"/>
                <a:cs typeface="PMingLiU"/>
              </a:rPr>
              <a:t>3rd</a:t>
            </a:r>
            <a:r>
              <a:rPr sz="1600" spc="55" dirty="0">
                <a:latin typeface="PMingLiU"/>
                <a:cs typeface="PMingLiU"/>
              </a:rPr>
              <a:t> val</a:t>
            </a:r>
            <a:endParaRPr sz="1600">
              <a:latin typeface="PMingLiU"/>
              <a:cs typeface="PMingLiU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28062" y="4645030"/>
            <a:ext cx="645795" cy="271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135" dirty="0">
                <a:latin typeface="PMingLiU"/>
                <a:cs typeface="PMingLiU"/>
              </a:rPr>
              <a:t>4th</a:t>
            </a:r>
            <a:r>
              <a:rPr sz="1600" spc="50" dirty="0">
                <a:latin typeface="PMingLiU"/>
                <a:cs typeface="PMingLiU"/>
              </a:rPr>
              <a:t> </a:t>
            </a:r>
            <a:r>
              <a:rPr sz="1600" spc="55" dirty="0">
                <a:latin typeface="PMingLiU"/>
                <a:cs typeface="PMingLiU"/>
              </a:rPr>
              <a:t>val</a:t>
            </a:r>
            <a:endParaRPr sz="1600">
              <a:latin typeface="PMingLiU"/>
              <a:cs typeface="PMingLiU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70672" y="3762829"/>
            <a:ext cx="471170" cy="760095"/>
          </a:xfrm>
          <a:custGeom>
            <a:avLst/>
            <a:gdLst/>
            <a:ahLst/>
            <a:cxnLst/>
            <a:rect l="l" t="t" r="r" b="b"/>
            <a:pathLst>
              <a:path w="471170" h="760095">
                <a:moveTo>
                  <a:pt x="0" y="0"/>
                </a:moveTo>
                <a:lnTo>
                  <a:pt x="470948" y="759595"/>
                </a:lnTo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36230" y="4395457"/>
            <a:ext cx="110534" cy="132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41511" y="373366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36894" y="0"/>
                </a:moveTo>
                <a:lnTo>
                  <a:pt x="21425" y="0"/>
                </a:lnTo>
                <a:lnTo>
                  <a:pt x="14009" y="3073"/>
                </a:lnTo>
                <a:lnTo>
                  <a:pt x="3073" y="14009"/>
                </a:lnTo>
                <a:lnTo>
                  <a:pt x="0" y="21425"/>
                </a:lnTo>
                <a:lnTo>
                  <a:pt x="0" y="36894"/>
                </a:lnTo>
                <a:lnTo>
                  <a:pt x="3073" y="44310"/>
                </a:lnTo>
                <a:lnTo>
                  <a:pt x="14009" y="55247"/>
                </a:lnTo>
                <a:lnTo>
                  <a:pt x="21425" y="58320"/>
                </a:lnTo>
                <a:lnTo>
                  <a:pt x="36894" y="58320"/>
                </a:lnTo>
                <a:lnTo>
                  <a:pt x="44310" y="55247"/>
                </a:lnTo>
                <a:lnTo>
                  <a:pt x="55247" y="44310"/>
                </a:lnTo>
                <a:lnTo>
                  <a:pt x="58320" y="36894"/>
                </a:lnTo>
                <a:lnTo>
                  <a:pt x="58320" y="21425"/>
                </a:lnTo>
                <a:lnTo>
                  <a:pt x="55247" y="14009"/>
                </a:lnTo>
                <a:lnTo>
                  <a:pt x="44310" y="3073"/>
                </a:lnTo>
                <a:lnTo>
                  <a:pt x="36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89936" y="4791529"/>
            <a:ext cx="1109980" cy="804545"/>
          </a:xfrm>
          <a:custGeom>
            <a:avLst/>
            <a:gdLst/>
            <a:ahLst/>
            <a:cxnLst/>
            <a:rect l="l" t="t" r="r" b="b"/>
            <a:pathLst>
              <a:path w="1109979" h="804545">
                <a:moveTo>
                  <a:pt x="1109435" y="0"/>
                </a:moveTo>
                <a:lnTo>
                  <a:pt x="0" y="803938"/>
                </a:lnTo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84793" y="5485146"/>
            <a:ext cx="130362" cy="1154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70211" y="476236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36894" y="0"/>
                </a:moveTo>
                <a:lnTo>
                  <a:pt x="21425" y="0"/>
                </a:lnTo>
                <a:lnTo>
                  <a:pt x="14009" y="3073"/>
                </a:lnTo>
                <a:lnTo>
                  <a:pt x="3073" y="14009"/>
                </a:lnTo>
                <a:lnTo>
                  <a:pt x="0" y="21425"/>
                </a:lnTo>
                <a:lnTo>
                  <a:pt x="0" y="36894"/>
                </a:lnTo>
                <a:lnTo>
                  <a:pt x="3073" y="44310"/>
                </a:lnTo>
                <a:lnTo>
                  <a:pt x="14009" y="55247"/>
                </a:lnTo>
                <a:lnTo>
                  <a:pt x="21425" y="58320"/>
                </a:lnTo>
                <a:lnTo>
                  <a:pt x="36894" y="58320"/>
                </a:lnTo>
                <a:lnTo>
                  <a:pt x="44310" y="55247"/>
                </a:lnTo>
                <a:lnTo>
                  <a:pt x="55247" y="44310"/>
                </a:lnTo>
                <a:lnTo>
                  <a:pt x="58320" y="36894"/>
                </a:lnTo>
                <a:lnTo>
                  <a:pt x="58320" y="21425"/>
                </a:lnTo>
                <a:lnTo>
                  <a:pt x="55247" y="14009"/>
                </a:lnTo>
                <a:lnTo>
                  <a:pt x="44310" y="3073"/>
                </a:lnTo>
                <a:lnTo>
                  <a:pt x="36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61236" y="5016290"/>
            <a:ext cx="1109980" cy="804545"/>
          </a:xfrm>
          <a:custGeom>
            <a:avLst/>
            <a:gdLst/>
            <a:ahLst/>
            <a:cxnLst/>
            <a:rect l="l" t="t" r="r" b="b"/>
            <a:pathLst>
              <a:path w="1109979" h="804545">
                <a:moveTo>
                  <a:pt x="1109435" y="803938"/>
                </a:moveTo>
                <a:lnTo>
                  <a:pt x="0" y="0"/>
                </a:lnTo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56093" y="5011147"/>
            <a:ext cx="130362" cy="1154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41511" y="579106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36894" y="0"/>
                </a:moveTo>
                <a:lnTo>
                  <a:pt x="21425" y="0"/>
                </a:lnTo>
                <a:lnTo>
                  <a:pt x="14009" y="3073"/>
                </a:lnTo>
                <a:lnTo>
                  <a:pt x="3073" y="14009"/>
                </a:lnTo>
                <a:lnTo>
                  <a:pt x="0" y="21425"/>
                </a:lnTo>
                <a:lnTo>
                  <a:pt x="0" y="36894"/>
                </a:lnTo>
                <a:lnTo>
                  <a:pt x="3073" y="44310"/>
                </a:lnTo>
                <a:lnTo>
                  <a:pt x="14009" y="55247"/>
                </a:lnTo>
                <a:lnTo>
                  <a:pt x="21425" y="58320"/>
                </a:lnTo>
                <a:lnTo>
                  <a:pt x="36894" y="58320"/>
                </a:lnTo>
                <a:lnTo>
                  <a:pt x="44310" y="55247"/>
                </a:lnTo>
                <a:lnTo>
                  <a:pt x="55247" y="44310"/>
                </a:lnTo>
                <a:lnTo>
                  <a:pt x="58320" y="36894"/>
                </a:lnTo>
                <a:lnTo>
                  <a:pt x="58320" y="21425"/>
                </a:lnTo>
                <a:lnTo>
                  <a:pt x="55247" y="14009"/>
                </a:lnTo>
                <a:lnTo>
                  <a:pt x="44310" y="3073"/>
                </a:lnTo>
                <a:lnTo>
                  <a:pt x="36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41972" y="4031933"/>
            <a:ext cx="471170" cy="760095"/>
          </a:xfrm>
          <a:custGeom>
            <a:avLst/>
            <a:gdLst/>
            <a:ahLst/>
            <a:cxnLst/>
            <a:rect l="l" t="t" r="r" b="b"/>
            <a:pathLst>
              <a:path w="471170" h="760095">
                <a:moveTo>
                  <a:pt x="0" y="759595"/>
                </a:moveTo>
                <a:lnTo>
                  <a:pt x="470948" y="0"/>
                </a:lnTo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07530" y="4026789"/>
            <a:ext cx="110534" cy="1321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12811" y="4762369"/>
            <a:ext cx="58419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36894" y="0"/>
                </a:moveTo>
                <a:lnTo>
                  <a:pt x="21425" y="0"/>
                </a:lnTo>
                <a:lnTo>
                  <a:pt x="14009" y="3073"/>
                </a:lnTo>
                <a:lnTo>
                  <a:pt x="3073" y="14009"/>
                </a:lnTo>
                <a:lnTo>
                  <a:pt x="0" y="21425"/>
                </a:lnTo>
                <a:lnTo>
                  <a:pt x="0" y="36894"/>
                </a:lnTo>
                <a:lnTo>
                  <a:pt x="3073" y="44310"/>
                </a:lnTo>
                <a:lnTo>
                  <a:pt x="14009" y="55247"/>
                </a:lnTo>
                <a:lnTo>
                  <a:pt x="21425" y="58320"/>
                </a:lnTo>
                <a:lnTo>
                  <a:pt x="36894" y="58320"/>
                </a:lnTo>
                <a:lnTo>
                  <a:pt x="44310" y="55247"/>
                </a:lnTo>
                <a:lnTo>
                  <a:pt x="55247" y="44310"/>
                </a:lnTo>
                <a:lnTo>
                  <a:pt x="58320" y="36894"/>
                </a:lnTo>
                <a:lnTo>
                  <a:pt x="58320" y="21425"/>
                </a:lnTo>
                <a:lnTo>
                  <a:pt x="55247" y="14009"/>
                </a:lnTo>
                <a:lnTo>
                  <a:pt x="44310" y="3073"/>
                </a:lnTo>
                <a:lnTo>
                  <a:pt x="36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51066" y="3968569"/>
            <a:ext cx="0" cy="539115"/>
          </a:xfrm>
          <a:custGeom>
            <a:avLst/>
            <a:gdLst/>
            <a:ahLst/>
            <a:cxnLst/>
            <a:rect l="l" t="t" r="r" b="b"/>
            <a:pathLst>
              <a:path h="539114">
                <a:moveTo>
                  <a:pt x="0" y="0"/>
                </a:moveTo>
                <a:lnTo>
                  <a:pt x="0" y="539037"/>
                </a:lnTo>
              </a:path>
            </a:pathLst>
          </a:custGeom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98682" y="4388418"/>
            <a:ext cx="104766" cy="124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615457" y="3616330"/>
            <a:ext cx="1870710" cy="477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ts val="1770"/>
              </a:lnSpc>
              <a:spcBef>
                <a:spcPts val="110"/>
              </a:spcBef>
            </a:pPr>
            <a:r>
              <a:rPr sz="1600" spc="105" dirty="0">
                <a:latin typeface="PMingLiU"/>
                <a:cs typeface="PMingLiU"/>
              </a:rPr>
              <a:t>1st</a:t>
            </a:r>
            <a:r>
              <a:rPr sz="1600" spc="30" dirty="0">
                <a:latin typeface="PMingLiU"/>
                <a:cs typeface="PMingLiU"/>
              </a:rPr>
              <a:t> </a:t>
            </a:r>
            <a:r>
              <a:rPr sz="1600" spc="55" dirty="0">
                <a:latin typeface="PMingLiU"/>
                <a:cs typeface="PMingLiU"/>
              </a:rPr>
              <a:t>val</a:t>
            </a:r>
            <a:endParaRPr sz="1600">
              <a:latin typeface="PMingLiU"/>
              <a:cs typeface="PMingLiU"/>
            </a:endParaRPr>
          </a:p>
          <a:p>
            <a:pPr marL="12700">
              <a:lnSpc>
                <a:spcPts val="1770"/>
              </a:lnSpc>
            </a:pPr>
            <a:r>
              <a:rPr sz="1600" spc="110" dirty="0">
                <a:latin typeface="PMingLiU"/>
                <a:cs typeface="PMingLiU"/>
              </a:rPr>
              <a:t>Head</a:t>
            </a:r>
            <a:endParaRPr sz="1600">
              <a:latin typeface="PMingLiU"/>
              <a:cs typeface="PMingLiU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linkedLists:</a:t>
            </a:r>
            <a:r>
              <a:rPr spc="85" dirty="0"/>
              <a:t> </a:t>
            </a:r>
            <a:fld id="{81D60167-4931-47E6-BA6A-407CBD079E47}" type="slidenum">
              <a:rPr spc="55" dirty="0"/>
              <a:t>13</a:t>
            </a:fld>
            <a:endParaRPr spc="5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0629" y="920724"/>
            <a:ext cx="2417445" cy="482824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850"/>
              </a:lnSpc>
            </a:pPr>
            <a:r>
              <a:rPr sz="2800" spc="-180" dirty="0">
                <a:latin typeface="Lucida Calligraphy" panose="03010101010101010101" pitchFamily="66" charset="77"/>
              </a:rPr>
              <a:t>Linked</a:t>
            </a:r>
            <a:r>
              <a:rPr sz="2800" spc="-30" dirty="0">
                <a:latin typeface="Lucida Calligraphy" panose="03010101010101010101" pitchFamily="66" charset="77"/>
              </a:rPr>
              <a:t> </a:t>
            </a:r>
            <a:r>
              <a:rPr sz="2800" spc="-75" dirty="0">
                <a:latin typeface="Lucida Calligraphy" panose="03010101010101010101" pitchFamily="66" charset="77"/>
              </a:rPr>
              <a:t>Lists</a:t>
            </a:r>
            <a:endParaRPr sz="2800" dirty="0">
              <a:latin typeface="Lucida Calligraphy" panose="03010101010101010101" pitchFamily="66" charset="77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linkedLists:</a:t>
            </a:r>
            <a:r>
              <a:rPr spc="85" dirty="0"/>
              <a:t> </a:t>
            </a:r>
            <a:fld id="{81D60167-4931-47E6-BA6A-407CBD079E47}" type="slidenum">
              <a:rPr spc="55" dirty="0"/>
              <a:t>2</a:t>
            </a:fld>
            <a:endParaRPr spc="55" dirty="0"/>
          </a:p>
        </p:txBody>
      </p:sp>
      <p:sp>
        <p:nvSpPr>
          <p:cNvPr id="3" name="object 3"/>
          <p:cNvSpPr txBox="1"/>
          <p:nvPr/>
        </p:nvSpPr>
        <p:spPr>
          <a:xfrm>
            <a:off x="1358900" y="2036875"/>
            <a:ext cx="7341234" cy="18694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40" dirty="0">
                <a:latin typeface="Georgia"/>
                <a:cs typeface="Georgia"/>
              </a:rPr>
              <a:t>A </a:t>
            </a:r>
            <a:r>
              <a:rPr sz="2450" spc="114" dirty="0">
                <a:latin typeface="Georgia"/>
                <a:cs typeface="Georgia"/>
              </a:rPr>
              <a:t>linked </a:t>
            </a:r>
            <a:r>
              <a:rPr sz="2450" spc="95" dirty="0">
                <a:latin typeface="Georgia"/>
                <a:cs typeface="Georgia"/>
              </a:rPr>
              <a:t>list </a:t>
            </a:r>
            <a:r>
              <a:rPr sz="2450" spc="125" dirty="0">
                <a:latin typeface="Georgia"/>
                <a:cs typeface="Georgia"/>
              </a:rPr>
              <a:t>is </a:t>
            </a:r>
            <a:r>
              <a:rPr sz="2450" spc="200" dirty="0">
                <a:latin typeface="Georgia"/>
                <a:cs typeface="Georgia"/>
              </a:rPr>
              <a:t>a </a:t>
            </a:r>
            <a:r>
              <a:rPr sz="2450" spc="95" dirty="0">
                <a:latin typeface="Georgia"/>
                <a:cs typeface="Georgia"/>
              </a:rPr>
              <a:t>collection </a:t>
            </a:r>
            <a:r>
              <a:rPr sz="2450" spc="30" dirty="0">
                <a:latin typeface="Georgia"/>
                <a:cs typeface="Georgia"/>
              </a:rPr>
              <a:t>of</a:t>
            </a:r>
            <a:r>
              <a:rPr sz="2450" spc="105" dirty="0">
                <a:latin typeface="Georgia"/>
                <a:cs typeface="Georgia"/>
              </a:rPr>
              <a:t> </a:t>
            </a:r>
            <a:r>
              <a:rPr sz="2450" b="1" i="1" spc="75" dirty="0">
                <a:solidFill>
                  <a:srgbClr val="B6321C"/>
                </a:solidFill>
                <a:latin typeface="Georgia"/>
                <a:cs typeface="Georgia"/>
              </a:rPr>
              <a:t>node</a:t>
            </a:r>
            <a:r>
              <a:rPr sz="2450" spc="75" dirty="0">
                <a:latin typeface="Georgia"/>
                <a:cs typeface="Georgia"/>
              </a:rPr>
              <a:t>s.</a:t>
            </a:r>
            <a:endParaRPr sz="2450">
              <a:latin typeface="Georgia"/>
              <a:cs typeface="Georgia"/>
            </a:endParaRPr>
          </a:p>
          <a:p>
            <a:pPr marL="12700" marR="5080" algn="just">
              <a:lnSpc>
                <a:spcPct val="109000"/>
              </a:lnSpc>
              <a:spcBef>
                <a:spcPts val="1930"/>
              </a:spcBef>
            </a:pPr>
            <a:r>
              <a:rPr sz="2450" spc="105" dirty="0">
                <a:latin typeface="Georgia"/>
                <a:cs typeface="Georgia"/>
              </a:rPr>
              <a:t>There </a:t>
            </a:r>
            <a:r>
              <a:rPr sz="2450" spc="125" dirty="0">
                <a:latin typeface="Georgia"/>
                <a:cs typeface="Georgia"/>
              </a:rPr>
              <a:t>is </a:t>
            </a:r>
            <a:r>
              <a:rPr sz="2450" spc="200" dirty="0">
                <a:latin typeface="Georgia"/>
                <a:cs typeface="Georgia"/>
              </a:rPr>
              <a:t>a </a:t>
            </a:r>
            <a:r>
              <a:rPr sz="2450" spc="100" dirty="0">
                <a:latin typeface="Georgia"/>
                <a:cs typeface="Georgia"/>
              </a:rPr>
              <a:t>pointer </a:t>
            </a:r>
            <a:r>
              <a:rPr sz="2450" spc="114" dirty="0">
                <a:latin typeface="Georgia"/>
                <a:cs typeface="Georgia"/>
              </a:rPr>
              <a:t>called </a:t>
            </a:r>
            <a:r>
              <a:rPr sz="2450" b="1" i="1" spc="55" dirty="0">
                <a:solidFill>
                  <a:srgbClr val="B6321C"/>
                </a:solidFill>
                <a:latin typeface="Georgia"/>
                <a:cs typeface="Georgia"/>
              </a:rPr>
              <a:t>head </a:t>
            </a:r>
            <a:r>
              <a:rPr sz="2450" spc="75" dirty="0">
                <a:latin typeface="Georgia"/>
                <a:cs typeface="Georgia"/>
              </a:rPr>
              <a:t>or </a:t>
            </a:r>
            <a:r>
              <a:rPr sz="2450" b="1" i="1" spc="5" dirty="0">
                <a:solidFill>
                  <a:srgbClr val="B6321C"/>
                </a:solidFill>
                <a:latin typeface="Georgia"/>
                <a:cs typeface="Georgia"/>
              </a:rPr>
              <a:t>front </a:t>
            </a:r>
            <a:r>
              <a:rPr sz="2450" spc="75" dirty="0">
                <a:latin typeface="Georgia"/>
                <a:cs typeface="Georgia"/>
              </a:rPr>
              <a:t>or </a:t>
            </a:r>
            <a:r>
              <a:rPr sz="2450" b="1" i="1" spc="-40" dirty="0">
                <a:solidFill>
                  <a:srgbClr val="B6321C"/>
                </a:solidFill>
                <a:latin typeface="Georgia"/>
                <a:cs typeface="Georgia"/>
              </a:rPr>
              <a:t>root  </a:t>
            </a:r>
            <a:r>
              <a:rPr sz="2450" spc="150" dirty="0">
                <a:latin typeface="Georgia"/>
                <a:cs typeface="Georgia"/>
              </a:rPr>
              <a:t>that </a:t>
            </a:r>
            <a:r>
              <a:rPr sz="2450" spc="120" dirty="0">
                <a:latin typeface="Georgia"/>
                <a:cs typeface="Georgia"/>
              </a:rPr>
              <a:t>points </a:t>
            </a:r>
            <a:r>
              <a:rPr sz="2450" spc="80" dirty="0">
                <a:latin typeface="Georgia"/>
                <a:cs typeface="Georgia"/>
              </a:rPr>
              <a:t>to </a:t>
            </a:r>
            <a:r>
              <a:rPr sz="2450" spc="135" dirty="0">
                <a:latin typeface="Georgia"/>
                <a:cs typeface="Georgia"/>
              </a:rPr>
              <a:t>the </a:t>
            </a:r>
            <a:r>
              <a:rPr sz="2450" spc="85" dirty="0">
                <a:latin typeface="Georgia"/>
                <a:cs typeface="Georgia"/>
              </a:rPr>
              <a:t>first </a:t>
            </a:r>
            <a:r>
              <a:rPr sz="2450" spc="120" dirty="0">
                <a:latin typeface="Georgia"/>
                <a:cs typeface="Georgia"/>
              </a:rPr>
              <a:t>node. </a:t>
            </a:r>
            <a:r>
              <a:rPr sz="2450" spc="190" dirty="0">
                <a:latin typeface="Georgia"/>
                <a:cs typeface="Georgia"/>
              </a:rPr>
              <a:t>Each </a:t>
            </a:r>
            <a:r>
              <a:rPr sz="2450" spc="120" dirty="0">
                <a:latin typeface="Georgia"/>
                <a:cs typeface="Georgia"/>
              </a:rPr>
              <a:t>node points  </a:t>
            </a:r>
            <a:r>
              <a:rPr sz="2450" spc="80" dirty="0">
                <a:latin typeface="Georgia"/>
                <a:cs typeface="Georgia"/>
              </a:rPr>
              <a:t>to </a:t>
            </a:r>
            <a:r>
              <a:rPr sz="2450" spc="135" dirty="0">
                <a:latin typeface="Georgia"/>
                <a:cs typeface="Georgia"/>
              </a:rPr>
              <a:t>the </a:t>
            </a:r>
            <a:r>
              <a:rPr sz="2450" spc="130" dirty="0">
                <a:latin typeface="Georgia"/>
                <a:cs typeface="Georgia"/>
              </a:rPr>
              <a:t>next. </a:t>
            </a:r>
            <a:r>
              <a:rPr sz="2450" spc="110" dirty="0">
                <a:latin typeface="Georgia"/>
                <a:cs typeface="Georgia"/>
              </a:rPr>
              <a:t>The </a:t>
            </a:r>
            <a:r>
              <a:rPr sz="2450" spc="140" dirty="0">
                <a:latin typeface="Georgia"/>
                <a:cs typeface="Georgia"/>
              </a:rPr>
              <a:t>last </a:t>
            </a:r>
            <a:r>
              <a:rPr sz="2450" spc="120" dirty="0">
                <a:latin typeface="Georgia"/>
                <a:cs typeface="Georgia"/>
              </a:rPr>
              <a:t>node points </a:t>
            </a:r>
            <a:r>
              <a:rPr sz="2450" spc="80" dirty="0">
                <a:latin typeface="Georgia"/>
                <a:cs typeface="Georgia"/>
              </a:rPr>
              <a:t>to</a:t>
            </a:r>
            <a:r>
              <a:rPr sz="2450" spc="235" dirty="0">
                <a:latin typeface="Georgia"/>
                <a:cs typeface="Georgia"/>
              </a:rPr>
              <a:t> </a:t>
            </a:r>
            <a:r>
              <a:rPr sz="2450" spc="-25" dirty="0">
                <a:solidFill>
                  <a:srgbClr val="EC008C"/>
                </a:solidFill>
                <a:latin typeface="Calibri"/>
                <a:cs typeface="Calibri"/>
              </a:rPr>
              <a:t>nullptr</a:t>
            </a:r>
            <a:r>
              <a:rPr sz="2450" spc="-25" dirty="0">
                <a:latin typeface="Georgia"/>
                <a:cs typeface="Georgia"/>
              </a:rPr>
              <a:t>.</a:t>
            </a:r>
            <a:endParaRPr sz="24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4916" y="920724"/>
            <a:ext cx="1788795" cy="500137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850"/>
              </a:lnSpc>
            </a:pPr>
            <a:r>
              <a:rPr sz="2800" spc="-180" dirty="0">
                <a:latin typeface="Lucida Calligraphy" panose="03010101010101010101" pitchFamily="66" charset="77"/>
              </a:rPr>
              <a:t>Example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09600" y="2209800"/>
            <a:ext cx="54356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20" dirty="0">
                <a:latin typeface="Cambria"/>
                <a:cs typeface="Cambria"/>
              </a:rPr>
              <a:t>Head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linkedLists:</a:t>
            </a:r>
            <a:r>
              <a:rPr spc="85" dirty="0"/>
              <a:t> </a:t>
            </a:r>
            <a:fld id="{81D60167-4931-47E6-BA6A-407CBD079E47}" type="slidenum">
              <a:rPr spc="55" dirty="0"/>
              <a:t>3</a:t>
            </a:fld>
            <a:endParaRPr spc="55" dirty="0"/>
          </a:p>
        </p:txBody>
      </p:sp>
      <p:sp>
        <p:nvSpPr>
          <p:cNvPr id="24" name="object 24"/>
          <p:cNvSpPr txBox="1"/>
          <p:nvPr/>
        </p:nvSpPr>
        <p:spPr>
          <a:xfrm>
            <a:off x="9220200" y="3676400"/>
            <a:ext cx="69977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i="1" spc="15" dirty="0">
                <a:latin typeface="Cambria"/>
                <a:cs typeface="Cambria"/>
              </a:rPr>
              <a:t>nu</a:t>
            </a:r>
            <a:r>
              <a:rPr sz="1800" i="1" spc="95" dirty="0">
                <a:latin typeface="Cambria"/>
                <a:cs typeface="Cambria"/>
              </a:rPr>
              <a:t>l</a:t>
            </a:r>
            <a:r>
              <a:rPr sz="1800" i="1" spc="-10" dirty="0">
                <a:latin typeface="Cambria"/>
                <a:cs typeface="Cambria"/>
              </a:rPr>
              <a:t>lptr</a:t>
            </a:r>
            <a:endParaRPr sz="1800" dirty="0">
              <a:latin typeface="Cambria"/>
              <a:cs typeface="Cambria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76DE693-14D9-2B47-AE33-626507751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8" y="3003358"/>
            <a:ext cx="9429750" cy="698500"/>
          </a:xfrm>
          <a:prstGeom prst="rect">
            <a:avLst/>
          </a:prstGeom>
        </p:spPr>
      </p:pic>
      <p:sp>
        <p:nvSpPr>
          <p:cNvPr id="31" name="object 21">
            <a:extLst>
              <a:ext uri="{FF2B5EF4-FFF2-40B4-BE49-F238E27FC236}">
                <a16:creationId xmlns:a16="http://schemas.microsoft.com/office/drawing/2014/main" id="{7A4599F1-EFA7-FC41-A6EE-CF8E0B2E0970}"/>
              </a:ext>
            </a:extLst>
          </p:cNvPr>
          <p:cNvSpPr/>
          <p:nvPr/>
        </p:nvSpPr>
        <p:spPr>
          <a:xfrm rot="5400000">
            <a:off x="641667" y="2681153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940" y="0"/>
                </a:lnTo>
              </a:path>
            </a:pathLst>
          </a:custGeom>
          <a:ln w="11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DCB92A3C-FF05-594C-8DC0-09E26C6D1ADE}"/>
              </a:ext>
            </a:extLst>
          </p:cNvPr>
          <p:cNvSpPr/>
          <p:nvPr/>
        </p:nvSpPr>
        <p:spPr>
          <a:xfrm rot="5400000">
            <a:off x="768358" y="2888676"/>
            <a:ext cx="139682" cy="117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57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linkedLists:</a:t>
            </a:r>
            <a:r>
              <a:rPr spc="85" dirty="0"/>
              <a:t> </a:t>
            </a:r>
            <a:fld id="{81D60167-4931-47E6-BA6A-407CBD079E47}" type="slidenum">
              <a:rPr spc="55" dirty="0"/>
              <a:t>4</a:t>
            </a:fld>
            <a:endParaRPr spc="5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9881" y="920724"/>
            <a:ext cx="1379220" cy="500137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850"/>
              </a:lnSpc>
            </a:pPr>
            <a:r>
              <a:rPr sz="2800" spc="-180" dirty="0">
                <a:latin typeface="Lucida Calligraphy" panose="03010101010101010101" pitchFamily="66" charset="77"/>
              </a:rPr>
              <a:t>Nodes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0" dirty="0"/>
              <a:t>Traditionally </a:t>
            </a:r>
            <a:r>
              <a:rPr spc="140" dirty="0"/>
              <a:t>nodes </a:t>
            </a:r>
            <a:r>
              <a:rPr spc="135" dirty="0"/>
              <a:t>are </a:t>
            </a:r>
            <a:r>
              <a:rPr spc="114" dirty="0"/>
              <a:t>implemented </a:t>
            </a:r>
            <a:r>
              <a:rPr spc="215" dirty="0"/>
              <a:t>as</a:t>
            </a:r>
            <a:r>
              <a:rPr spc="525" dirty="0"/>
              <a:t> </a:t>
            </a:r>
            <a:r>
              <a:rPr spc="20" dirty="0">
                <a:solidFill>
                  <a:srgbClr val="EC008C"/>
                </a:solidFill>
                <a:latin typeface="Calibri"/>
                <a:cs typeface="Calibri"/>
              </a:rPr>
              <a:t>struct</a:t>
            </a:r>
            <a:r>
              <a:rPr spc="20" dirty="0"/>
              <a:t>s.</a:t>
            </a: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pc="200" dirty="0"/>
              <a:t>But </a:t>
            </a:r>
            <a:r>
              <a:rPr spc="120" dirty="0"/>
              <a:t>one </a:t>
            </a:r>
            <a:r>
              <a:rPr spc="135" dirty="0"/>
              <a:t>could </a:t>
            </a:r>
            <a:r>
              <a:rPr spc="200" dirty="0"/>
              <a:t>use a </a:t>
            </a:r>
            <a:r>
              <a:rPr spc="-45" dirty="0">
                <a:solidFill>
                  <a:srgbClr val="EC008C"/>
                </a:solidFill>
                <a:latin typeface="Calibri"/>
                <a:cs typeface="Calibri"/>
              </a:rPr>
              <a:t>class</a:t>
            </a:r>
            <a:r>
              <a:rPr spc="370" dirty="0">
                <a:solidFill>
                  <a:srgbClr val="EC008C"/>
                </a:solidFill>
                <a:latin typeface="Calibri"/>
                <a:cs typeface="Calibri"/>
              </a:rPr>
              <a:t> </a:t>
            </a:r>
            <a:r>
              <a:rPr spc="135" dirty="0"/>
              <a:t>and:</a:t>
            </a:r>
          </a:p>
          <a:p>
            <a:pPr marL="484505" indent="-471805">
              <a:lnSpc>
                <a:spcPct val="100000"/>
              </a:lnSpc>
              <a:spcBef>
                <a:spcPts val="265"/>
              </a:spcBef>
              <a:buAutoNum type="alphaLcParenBoth"/>
              <a:tabLst>
                <a:tab pos="485775" algn="l"/>
              </a:tabLst>
            </a:pPr>
            <a:r>
              <a:rPr spc="110" dirty="0"/>
              <a:t>specify </a:t>
            </a:r>
            <a:r>
              <a:rPr spc="135" dirty="0"/>
              <a:t>public </a:t>
            </a:r>
            <a:r>
              <a:rPr spc="175" dirty="0"/>
              <a:t>access,</a:t>
            </a:r>
            <a:r>
              <a:rPr spc="350" dirty="0"/>
              <a:t> </a:t>
            </a:r>
            <a:r>
              <a:rPr spc="75" dirty="0"/>
              <a:t>or</a:t>
            </a:r>
          </a:p>
          <a:p>
            <a:pPr marL="497205" indent="-484505">
              <a:lnSpc>
                <a:spcPct val="100000"/>
              </a:lnSpc>
              <a:spcBef>
                <a:spcPts val="265"/>
              </a:spcBef>
              <a:buAutoNum type="alphaLcParenBoth"/>
              <a:tabLst>
                <a:tab pos="498475" algn="l"/>
              </a:tabLst>
            </a:pPr>
            <a:r>
              <a:rPr spc="90" dirty="0"/>
              <a:t>provide </a:t>
            </a:r>
            <a:r>
              <a:rPr spc="160" dirty="0"/>
              <a:t>accessor/mutator </a:t>
            </a:r>
            <a:r>
              <a:rPr spc="140" dirty="0"/>
              <a:t>methods,</a:t>
            </a:r>
            <a:r>
              <a:rPr spc="345" dirty="0"/>
              <a:t> </a:t>
            </a:r>
            <a:r>
              <a:rPr spc="75" dirty="0"/>
              <a:t>or</a:t>
            </a:r>
          </a:p>
          <a:p>
            <a:pPr marL="12700" marR="5080">
              <a:lnSpc>
                <a:spcPct val="109000"/>
              </a:lnSpc>
              <a:buAutoNum type="alphaLcParenBoth"/>
              <a:tabLst>
                <a:tab pos="469265" algn="l"/>
              </a:tabLst>
            </a:pPr>
            <a:r>
              <a:rPr spc="175" dirty="0"/>
              <a:t>make </a:t>
            </a:r>
            <a:r>
              <a:rPr spc="135" dirty="0"/>
              <a:t>the </a:t>
            </a:r>
            <a:r>
              <a:rPr spc="105" dirty="0"/>
              <a:t>linked-list </a:t>
            </a:r>
            <a:r>
              <a:rPr spc="175" dirty="0"/>
              <a:t>class </a:t>
            </a:r>
            <a:r>
              <a:rPr spc="200" dirty="0"/>
              <a:t>a </a:t>
            </a:r>
            <a:r>
              <a:rPr spc="-80" dirty="0">
                <a:solidFill>
                  <a:srgbClr val="EC008C"/>
                </a:solidFill>
                <a:latin typeface="Calibri"/>
                <a:cs typeface="Calibri"/>
              </a:rPr>
              <a:t>friend </a:t>
            </a:r>
            <a:r>
              <a:rPr spc="30" dirty="0"/>
              <a:t>of </a:t>
            </a:r>
            <a:r>
              <a:rPr spc="135" dirty="0"/>
              <a:t>the </a:t>
            </a:r>
            <a:r>
              <a:rPr spc="120" dirty="0"/>
              <a:t>node  </a:t>
            </a:r>
            <a:r>
              <a:rPr spc="165" dirty="0"/>
              <a:t>class.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linkedLists:</a:t>
            </a:r>
            <a:r>
              <a:rPr spc="85" dirty="0"/>
              <a:t> </a:t>
            </a:r>
            <a:fld id="{81D60167-4931-47E6-BA6A-407CBD079E47}" type="slidenum">
              <a:rPr spc="55" dirty="0"/>
              <a:t>5</a:t>
            </a:fld>
            <a:endParaRPr spc="5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490" y="914400"/>
            <a:ext cx="4114800" cy="482824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Insertion and Deletion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00" y="2004421"/>
            <a:ext cx="7459980" cy="37564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23825">
              <a:lnSpc>
                <a:spcPct val="109000"/>
              </a:lnSpc>
              <a:spcBef>
                <a:spcPts val="90"/>
              </a:spcBef>
            </a:pPr>
            <a:r>
              <a:rPr sz="2450" spc="40" dirty="0">
                <a:latin typeface="Georgia"/>
                <a:cs typeface="Georgia"/>
              </a:rPr>
              <a:t>A</a:t>
            </a:r>
            <a:r>
              <a:rPr sz="2450" spc="200" dirty="0">
                <a:latin typeface="Georgia"/>
                <a:cs typeface="Georgia"/>
              </a:rPr>
              <a:t>a </a:t>
            </a:r>
            <a:r>
              <a:rPr sz="2450" spc="100" dirty="0">
                <a:latin typeface="Georgia"/>
                <a:cs typeface="Georgia"/>
              </a:rPr>
              <a:t>pointer </a:t>
            </a:r>
            <a:r>
              <a:rPr sz="2450" spc="150" dirty="0">
                <a:latin typeface="Georgia"/>
                <a:cs typeface="Georgia"/>
              </a:rPr>
              <a:t>that </a:t>
            </a:r>
            <a:r>
              <a:rPr sz="2450" spc="125" dirty="0">
                <a:latin typeface="Georgia"/>
                <a:cs typeface="Georgia"/>
              </a:rPr>
              <a:t>moves down </a:t>
            </a:r>
            <a:r>
              <a:rPr sz="2450" spc="200" dirty="0">
                <a:latin typeface="Georgia"/>
                <a:cs typeface="Georgia"/>
              </a:rPr>
              <a:t>a </a:t>
            </a:r>
            <a:r>
              <a:rPr sz="2450" spc="114" dirty="0">
                <a:latin typeface="Georgia"/>
                <a:cs typeface="Georgia"/>
              </a:rPr>
              <a:t>linked  </a:t>
            </a:r>
            <a:r>
              <a:rPr sz="2450" spc="105" dirty="0">
                <a:latin typeface="Georgia"/>
                <a:cs typeface="Georgia"/>
              </a:rPr>
              <a:t>list</a:t>
            </a:r>
            <a:r>
              <a:rPr lang="en-US" sz="2450" spc="105" dirty="0">
                <a:latin typeface="Georgia"/>
                <a:cs typeface="Georgia"/>
              </a:rPr>
              <a:t> (referred to as an iterator) is used to insert or delete a node</a:t>
            </a:r>
            <a:r>
              <a:rPr sz="2450" spc="105" dirty="0">
                <a:latin typeface="Georgia"/>
                <a:cs typeface="Georgia"/>
              </a:rPr>
              <a:t>.</a:t>
            </a:r>
            <a:endParaRPr sz="2450" dirty="0">
              <a:latin typeface="Georgia"/>
              <a:cs typeface="Georgia"/>
            </a:endParaRPr>
          </a:p>
          <a:p>
            <a:pPr marL="12700" marR="123825">
              <a:lnSpc>
                <a:spcPct val="109000"/>
              </a:lnSpc>
              <a:spcBef>
                <a:spcPts val="1930"/>
              </a:spcBef>
              <a:tabLst>
                <a:tab pos="1068705" algn="l"/>
                <a:tab pos="2468880" algn="l"/>
                <a:tab pos="3302635" algn="l"/>
                <a:tab pos="3878579" algn="l"/>
                <a:tab pos="5587365" algn="l"/>
                <a:tab pos="7069455" algn="l"/>
              </a:tabLst>
            </a:pPr>
            <a:r>
              <a:rPr sz="2450" spc="170" dirty="0">
                <a:latin typeface="Georgia"/>
                <a:cs typeface="Georgia"/>
              </a:rPr>
              <a:t>Thus,	</a:t>
            </a:r>
            <a:r>
              <a:rPr sz="2450" spc="150" dirty="0">
                <a:latin typeface="Georgia"/>
                <a:cs typeface="Georgia"/>
              </a:rPr>
              <a:t>r</a:t>
            </a:r>
            <a:r>
              <a:rPr sz="2450" spc="204" dirty="0">
                <a:latin typeface="Georgia"/>
                <a:cs typeface="Georgia"/>
              </a:rPr>
              <a:t>u</a:t>
            </a:r>
            <a:r>
              <a:rPr sz="2450" spc="135" dirty="0">
                <a:latin typeface="Georgia"/>
                <a:cs typeface="Georgia"/>
              </a:rPr>
              <a:t>nning</a:t>
            </a:r>
            <a:r>
              <a:rPr sz="2450" dirty="0">
                <a:latin typeface="Georgia"/>
                <a:cs typeface="Georgia"/>
              </a:rPr>
              <a:t>	</a:t>
            </a:r>
            <a:r>
              <a:rPr sz="2450" spc="95" dirty="0">
                <a:latin typeface="Georgia"/>
                <a:cs typeface="Georgia"/>
              </a:rPr>
              <a:t>time</a:t>
            </a:r>
            <a:r>
              <a:rPr sz="2450" dirty="0">
                <a:latin typeface="Georgia"/>
                <a:cs typeface="Georgia"/>
              </a:rPr>
              <a:t>	</a:t>
            </a:r>
            <a:r>
              <a:rPr sz="2450" spc="50" dirty="0">
                <a:latin typeface="Georgia"/>
                <a:cs typeface="Georgia"/>
              </a:rPr>
              <a:t>for</a:t>
            </a:r>
            <a:r>
              <a:rPr sz="2450" dirty="0">
                <a:latin typeface="Georgia"/>
                <a:cs typeface="Georgia"/>
              </a:rPr>
              <a:t>	</a:t>
            </a:r>
            <a:r>
              <a:rPr sz="2450" spc="105" dirty="0">
                <a:latin typeface="Georgia"/>
                <a:cs typeface="Georgia"/>
              </a:rPr>
              <a:t>linked-list</a:t>
            </a:r>
            <a:r>
              <a:rPr sz="2450" dirty="0">
                <a:latin typeface="Georgia"/>
                <a:cs typeface="Georgia"/>
              </a:rPr>
              <a:t>	</a:t>
            </a:r>
            <a:r>
              <a:rPr sz="2450" spc="140" dirty="0">
                <a:latin typeface="Georgia"/>
                <a:cs typeface="Georgia"/>
              </a:rPr>
              <a:t>methods</a:t>
            </a:r>
            <a:r>
              <a:rPr sz="2450" dirty="0">
                <a:latin typeface="Georgia"/>
                <a:cs typeface="Georgia"/>
              </a:rPr>
              <a:t>	</a:t>
            </a:r>
            <a:r>
              <a:rPr sz="2450" spc="105" dirty="0">
                <a:latin typeface="Georgia"/>
                <a:cs typeface="Georgia"/>
              </a:rPr>
              <a:t>is  </a:t>
            </a:r>
            <a:r>
              <a:rPr sz="2450" spc="170" dirty="0">
                <a:latin typeface="Georgia"/>
                <a:cs typeface="Georgia"/>
              </a:rPr>
              <a:t>usually</a:t>
            </a:r>
            <a:r>
              <a:rPr sz="2450" spc="195" dirty="0">
                <a:latin typeface="Georgia"/>
                <a:cs typeface="Georgia"/>
              </a:rPr>
              <a:t> </a:t>
            </a:r>
            <a:r>
              <a:rPr sz="2450" i="1" spc="80" dirty="0">
                <a:solidFill>
                  <a:srgbClr val="009A55"/>
                </a:solidFill>
                <a:latin typeface="Georgia"/>
                <a:cs typeface="Georgia"/>
              </a:rPr>
              <a:t>linear</a:t>
            </a:r>
            <a:r>
              <a:rPr sz="2450" spc="80" dirty="0">
                <a:latin typeface="Georgia"/>
                <a:cs typeface="Georgia"/>
              </a:rPr>
              <a:t>.</a:t>
            </a:r>
            <a:endParaRPr sz="2450" dirty="0">
              <a:latin typeface="Georgia"/>
              <a:cs typeface="Georgia"/>
            </a:endParaRPr>
          </a:p>
          <a:p>
            <a:pPr marL="12700" marR="5080">
              <a:lnSpc>
                <a:spcPct val="109000"/>
              </a:lnSpc>
              <a:spcBef>
                <a:spcPts val="1930"/>
              </a:spcBef>
            </a:pPr>
            <a:r>
              <a:rPr sz="2450" spc="110" dirty="0">
                <a:latin typeface="Georgia"/>
                <a:cs typeface="Georgia"/>
              </a:rPr>
              <a:t>The </a:t>
            </a:r>
            <a:r>
              <a:rPr sz="2450" spc="150" dirty="0">
                <a:latin typeface="Georgia"/>
                <a:cs typeface="Georgia"/>
              </a:rPr>
              <a:t>key </a:t>
            </a:r>
            <a:r>
              <a:rPr sz="2450" spc="80" dirty="0">
                <a:latin typeface="Georgia"/>
                <a:cs typeface="Georgia"/>
              </a:rPr>
              <a:t>to </a:t>
            </a:r>
            <a:r>
              <a:rPr sz="2450" spc="-70" dirty="0">
                <a:solidFill>
                  <a:srgbClr val="EC008C"/>
                </a:solidFill>
                <a:latin typeface="Calibri"/>
                <a:cs typeface="Calibri"/>
              </a:rPr>
              <a:t>insertion </a:t>
            </a:r>
            <a:r>
              <a:rPr sz="2450" spc="170" dirty="0">
                <a:latin typeface="Georgia"/>
                <a:cs typeface="Georgia"/>
              </a:rPr>
              <a:t>and </a:t>
            </a:r>
            <a:r>
              <a:rPr sz="2450" spc="-90" dirty="0">
                <a:solidFill>
                  <a:srgbClr val="EC008C"/>
                </a:solidFill>
                <a:latin typeface="Calibri"/>
                <a:cs typeface="Calibri"/>
              </a:rPr>
              <a:t>deletion </a:t>
            </a:r>
            <a:r>
              <a:rPr sz="2450" spc="140" dirty="0">
                <a:latin typeface="Georgia"/>
                <a:cs typeface="Georgia"/>
              </a:rPr>
              <a:t>methods </a:t>
            </a:r>
            <a:r>
              <a:rPr sz="2450" spc="105" dirty="0">
                <a:latin typeface="Georgia"/>
                <a:cs typeface="Georgia"/>
              </a:rPr>
              <a:t>in </a:t>
            </a:r>
            <a:r>
              <a:rPr sz="2450" spc="200" dirty="0">
                <a:latin typeface="Georgia"/>
                <a:cs typeface="Georgia"/>
              </a:rPr>
              <a:t>a</a:t>
            </a:r>
            <a:r>
              <a:rPr sz="2450" spc="-395" dirty="0">
                <a:latin typeface="Georgia"/>
                <a:cs typeface="Georgia"/>
              </a:rPr>
              <a:t> </a:t>
            </a:r>
            <a:r>
              <a:rPr sz="2450" spc="114" dirty="0">
                <a:latin typeface="Georgia"/>
                <a:cs typeface="Georgia"/>
              </a:rPr>
              <a:t>linked  </a:t>
            </a:r>
            <a:r>
              <a:rPr sz="2450" spc="95" dirty="0">
                <a:latin typeface="Georgia"/>
                <a:cs typeface="Georgia"/>
              </a:rPr>
              <a:t>list </a:t>
            </a:r>
            <a:r>
              <a:rPr sz="2450" spc="125" dirty="0">
                <a:latin typeface="Georgia"/>
                <a:cs typeface="Georgia"/>
              </a:rPr>
              <a:t>is </a:t>
            </a:r>
            <a:r>
              <a:rPr sz="2450" spc="80" dirty="0">
                <a:latin typeface="Georgia"/>
                <a:cs typeface="Georgia"/>
              </a:rPr>
              <a:t>to </a:t>
            </a:r>
            <a:r>
              <a:rPr sz="2450" spc="100" dirty="0">
                <a:latin typeface="Georgia"/>
                <a:cs typeface="Georgia"/>
              </a:rPr>
              <a:t>move </a:t>
            </a:r>
            <a:r>
              <a:rPr sz="2450" spc="135" dirty="0">
                <a:latin typeface="Georgia"/>
                <a:cs typeface="Georgia"/>
              </a:rPr>
              <a:t>t</a:t>
            </a:r>
            <a:r>
              <a:rPr lang="en-US" sz="2450" spc="135" dirty="0">
                <a:latin typeface="Georgia"/>
                <a:cs typeface="Georgia"/>
              </a:rPr>
              <a:t>h</a:t>
            </a:r>
            <a:r>
              <a:rPr sz="2450" spc="135" dirty="0">
                <a:latin typeface="Georgia"/>
                <a:cs typeface="Georgia"/>
              </a:rPr>
              <a:t>e </a:t>
            </a:r>
            <a:r>
              <a:rPr lang="en-US" sz="2450" spc="150" dirty="0">
                <a:latin typeface="Georgia"/>
                <a:cs typeface="Georgia"/>
              </a:rPr>
              <a:t>iterator</a:t>
            </a:r>
            <a:r>
              <a:rPr sz="2450" spc="150" dirty="0">
                <a:latin typeface="Georgia"/>
                <a:cs typeface="Georgia"/>
              </a:rPr>
              <a:t> </a:t>
            </a:r>
            <a:r>
              <a:rPr sz="2450" i="1" spc="5" dirty="0">
                <a:solidFill>
                  <a:srgbClr val="009A55"/>
                </a:solidFill>
                <a:latin typeface="Georgia"/>
                <a:cs typeface="Georgia"/>
              </a:rPr>
              <a:t>to </a:t>
            </a:r>
            <a:r>
              <a:rPr sz="2450" i="1" spc="110" dirty="0">
                <a:solidFill>
                  <a:srgbClr val="009A55"/>
                </a:solidFill>
                <a:latin typeface="Georgia"/>
                <a:cs typeface="Georgia"/>
              </a:rPr>
              <a:t>the </a:t>
            </a:r>
            <a:r>
              <a:rPr sz="2450" i="1" spc="114" dirty="0">
                <a:solidFill>
                  <a:srgbClr val="009A55"/>
                </a:solidFill>
                <a:latin typeface="Georgia"/>
                <a:cs typeface="Georgia"/>
              </a:rPr>
              <a:t>node </a:t>
            </a:r>
            <a:r>
              <a:rPr sz="2450" i="1" spc="60" dirty="0">
                <a:solidFill>
                  <a:srgbClr val="009A55"/>
                </a:solidFill>
                <a:latin typeface="Georgia"/>
                <a:cs typeface="Georgia"/>
              </a:rPr>
              <a:t>before </a:t>
            </a:r>
            <a:r>
              <a:rPr sz="2450" i="1" spc="110" dirty="0">
                <a:solidFill>
                  <a:srgbClr val="009A55"/>
                </a:solidFill>
                <a:latin typeface="Georgia"/>
                <a:cs typeface="Georgia"/>
              </a:rPr>
              <a:t>the  </a:t>
            </a:r>
            <a:r>
              <a:rPr sz="2450" i="1" spc="120" dirty="0">
                <a:solidFill>
                  <a:srgbClr val="009A55"/>
                </a:solidFill>
                <a:latin typeface="Georgia"/>
                <a:cs typeface="Georgia"/>
              </a:rPr>
              <a:t>change</a:t>
            </a:r>
            <a:r>
              <a:rPr sz="2450" spc="120" dirty="0">
                <a:latin typeface="Georgia"/>
                <a:cs typeface="Georgia"/>
              </a:rPr>
              <a:t>.</a:t>
            </a:r>
            <a:endParaRPr sz="245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linkedLists:</a:t>
            </a:r>
            <a:r>
              <a:rPr spc="85" dirty="0"/>
              <a:t> </a:t>
            </a:r>
            <a:fld id="{81D60167-4931-47E6-BA6A-407CBD079E47}" type="slidenum">
              <a:rPr spc="55" dirty="0"/>
              <a:t>6</a:t>
            </a:fld>
            <a:endParaRPr spc="5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1490" y="914400"/>
            <a:ext cx="4114800" cy="482824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Insertion and Deletion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1528E-152A-B34B-BF46-890F81198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0"/>
            <a:ext cx="9556082" cy="205740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49B60D40-2716-744A-9000-CD2E3C965CB2}"/>
              </a:ext>
            </a:extLst>
          </p:cNvPr>
          <p:cNvSpPr txBox="1"/>
          <p:nvPr/>
        </p:nvSpPr>
        <p:spPr>
          <a:xfrm>
            <a:off x="4081914" y="1587023"/>
            <a:ext cx="2001854" cy="5091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9000"/>
              </a:lnSpc>
              <a:spcBef>
                <a:spcPts val="90"/>
              </a:spcBef>
            </a:pPr>
            <a:r>
              <a:rPr lang="en-US" sz="3200" spc="65" dirty="0">
                <a:latin typeface="Georgia"/>
                <a:cs typeface="Georgia"/>
              </a:rPr>
              <a:t>Insertion:</a:t>
            </a:r>
            <a:endParaRPr sz="3200" dirty="0">
              <a:latin typeface="Georgia"/>
              <a:cs typeface="Georgi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E3A4E-EE3C-2A42-AAD6-95A5DE82D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7" y="5562600"/>
            <a:ext cx="9990908" cy="990600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68A6B097-B12F-E047-B152-C78633BD3871}"/>
              </a:ext>
            </a:extLst>
          </p:cNvPr>
          <p:cNvSpPr txBox="1"/>
          <p:nvPr/>
        </p:nvSpPr>
        <p:spPr>
          <a:xfrm>
            <a:off x="4169316" y="4977587"/>
            <a:ext cx="1827050" cy="5091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9000"/>
              </a:lnSpc>
              <a:spcBef>
                <a:spcPts val="90"/>
              </a:spcBef>
            </a:pPr>
            <a:r>
              <a:rPr lang="en-US" sz="3200" spc="65" dirty="0">
                <a:latin typeface="Georgia"/>
                <a:cs typeface="Georgia"/>
              </a:rPr>
              <a:t>Deletion:</a:t>
            </a:r>
            <a:endParaRPr sz="32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0678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linkedLists:</a:t>
            </a:r>
            <a:r>
              <a:rPr spc="85" dirty="0"/>
              <a:t> </a:t>
            </a:r>
            <a:fld id="{81D60167-4931-47E6-BA6A-407CBD079E47}" type="slidenum">
              <a:rPr spc="55" dirty="0"/>
              <a:t>7</a:t>
            </a:fld>
            <a:endParaRPr spc="55" dirty="0"/>
          </a:p>
        </p:txBody>
      </p:sp>
      <p:sp>
        <p:nvSpPr>
          <p:cNvPr id="2" name="object 2"/>
          <p:cNvSpPr txBox="1"/>
          <p:nvPr/>
        </p:nvSpPr>
        <p:spPr>
          <a:xfrm>
            <a:off x="3642995" y="920724"/>
            <a:ext cx="2772410" cy="500137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850"/>
              </a:lnSpc>
            </a:pPr>
            <a:r>
              <a:rPr sz="2800" i="1" spc="-180" dirty="0">
                <a:latin typeface="Lucida Calligraphy" panose="03010101010101010101" pitchFamily="66" charset="77"/>
                <a:ea typeface="+mj-ea"/>
              </a:rPr>
              <a:t>Multiple 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2007722"/>
            <a:ext cx="7341234" cy="1246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9000"/>
              </a:lnSpc>
              <a:spcBef>
                <a:spcPts val="90"/>
              </a:spcBef>
            </a:pPr>
            <a:r>
              <a:rPr sz="2450" spc="65" dirty="0">
                <a:latin typeface="Georgia"/>
                <a:cs typeface="Georgia"/>
              </a:rPr>
              <a:t>With </a:t>
            </a:r>
            <a:r>
              <a:rPr sz="2450" spc="114" dirty="0">
                <a:latin typeface="Georgia"/>
                <a:cs typeface="Georgia"/>
              </a:rPr>
              <a:t>linked </a:t>
            </a:r>
            <a:r>
              <a:rPr sz="2450" spc="125" dirty="0">
                <a:latin typeface="Georgia"/>
                <a:cs typeface="Georgia"/>
              </a:rPr>
              <a:t>lists, </a:t>
            </a:r>
            <a:r>
              <a:rPr sz="2450" spc="90" dirty="0">
                <a:latin typeface="Georgia"/>
                <a:cs typeface="Georgia"/>
              </a:rPr>
              <a:t>often </a:t>
            </a:r>
            <a:r>
              <a:rPr sz="2450" spc="145" dirty="0">
                <a:latin typeface="Georgia"/>
                <a:cs typeface="Georgia"/>
              </a:rPr>
              <a:t>have </a:t>
            </a:r>
            <a:r>
              <a:rPr sz="2450" spc="80" dirty="0">
                <a:latin typeface="Georgia"/>
                <a:cs typeface="Georgia"/>
              </a:rPr>
              <a:t>to </a:t>
            </a:r>
            <a:r>
              <a:rPr sz="2450" spc="85" dirty="0">
                <a:latin typeface="Georgia"/>
                <a:cs typeface="Georgia"/>
              </a:rPr>
              <a:t>write </a:t>
            </a:r>
            <a:r>
              <a:rPr sz="2450" spc="114" dirty="0">
                <a:latin typeface="Georgia"/>
                <a:cs typeface="Georgia"/>
              </a:rPr>
              <a:t>code </a:t>
            </a:r>
            <a:r>
              <a:rPr sz="2450" spc="150" dirty="0">
                <a:latin typeface="Georgia"/>
                <a:cs typeface="Georgia"/>
              </a:rPr>
              <a:t>that  </a:t>
            </a:r>
            <a:r>
              <a:rPr sz="2450" spc="100" dirty="0">
                <a:latin typeface="Georgia"/>
                <a:cs typeface="Georgia"/>
              </a:rPr>
              <a:t>divides</a:t>
            </a:r>
            <a:r>
              <a:rPr sz="2450" spc="30" dirty="0">
                <a:latin typeface="Georgia"/>
                <a:cs typeface="Georgia"/>
              </a:rPr>
              <a:t> </a:t>
            </a:r>
            <a:r>
              <a:rPr sz="2450" spc="90" dirty="0">
                <a:latin typeface="Georgia"/>
                <a:cs typeface="Georgia"/>
              </a:rPr>
              <a:t>into</a:t>
            </a:r>
            <a:r>
              <a:rPr sz="2450" spc="35" dirty="0">
                <a:latin typeface="Georgia"/>
                <a:cs typeface="Georgia"/>
              </a:rPr>
              <a:t> </a:t>
            </a:r>
            <a:r>
              <a:rPr sz="2450" spc="95" dirty="0">
                <a:latin typeface="Georgia"/>
                <a:cs typeface="Georgia"/>
              </a:rPr>
              <a:t>two</a:t>
            </a:r>
            <a:r>
              <a:rPr sz="2450" spc="30" dirty="0">
                <a:latin typeface="Georgia"/>
                <a:cs typeface="Georgia"/>
              </a:rPr>
              <a:t> </a:t>
            </a:r>
            <a:r>
              <a:rPr sz="2450" spc="185" dirty="0">
                <a:latin typeface="Georgia"/>
                <a:cs typeface="Georgia"/>
              </a:rPr>
              <a:t>cases</a:t>
            </a:r>
            <a:r>
              <a:rPr sz="2450" spc="35" dirty="0">
                <a:latin typeface="Georgia"/>
                <a:cs typeface="Georgia"/>
              </a:rPr>
              <a:t> </a:t>
            </a:r>
            <a:r>
              <a:rPr sz="2450" spc="120" dirty="0">
                <a:latin typeface="Georgia"/>
                <a:cs typeface="Georgia"/>
              </a:rPr>
              <a:t>depending</a:t>
            </a:r>
            <a:r>
              <a:rPr sz="2450" spc="35" dirty="0">
                <a:latin typeface="Georgia"/>
                <a:cs typeface="Georgia"/>
              </a:rPr>
              <a:t> </a:t>
            </a:r>
            <a:r>
              <a:rPr sz="2450" spc="125" dirty="0">
                <a:latin typeface="Georgia"/>
                <a:cs typeface="Georgia"/>
              </a:rPr>
              <a:t>on</a:t>
            </a:r>
            <a:r>
              <a:rPr sz="2450" spc="30" dirty="0">
                <a:latin typeface="Georgia"/>
                <a:cs typeface="Georgia"/>
              </a:rPr>
              <a:t> </a:t>
            </a:r>
            <a:r>
              <a:rPr sz="2450" spc="130" dirty="0">
                <a:latin typeface="Georgia"/>
                <a:cs typeface="Georgia"/>
              </a:rPr>
              <a:t>whether</a:t>
            </a:r>
            <a:r>
              <a:rPr sz="2450" spc="35" dirty="0">
                <a:latin typeface="Georgia"/>
                <a:cs typeface="Georgia"/>
              </a:rPr>
              <a:t> </a:t>
            </a:r>
            <a:r>
              <a:rPr sz="2450" spc="135" dirty="0">
                <a:latin typeface="Georgia"/>
                <a:cs typeface="Georgia"/>
              </a:rPr>
              <a:t>the  </a:t>
            </a:r>
            <a:r>
              <a:rPr sz="2450" spc="-110" dirty="0">
                <a:solidFill>
                  <a:srgbClr val="EC008C"/>
                </a:solidFill>
                <a:latin typeface="Calibri"/>
                <a:cs typeface="Calibri"/>
              </a:rPr>
              <a:t>head </a:t>
            </a:r>
            <a:r>
              <a:rPr sz="2450" spc="100" dirty="0">
                <a:latin typeface="Georgia"/>
                <a:cs typeface="Georgia"/>
              </a:rPr>
              <a:t>pointer </a:t>
            </a:r>
            <a:r>
              <a:rPr sz="2450" spc="150" dirty="0">
                <a:latin typeface="Georgia"/>
                <a:cs typeface="Georgia"/>
              </a:rPr>
              <a:t>needs </a:t>
            </a:r>
            <a:r>
              <a:rPr sz="2450" spc="80" dirty="0">
                <a:latin typeface="Georgia"/>
                <a:cs typeface="Georgia"/>
              </a:rPr>
              <a:t>to </a:t>
            </a:r>
            <a:r>
              <a:rPr sz="2450" spc="160" dirty="0">
                <a:latin typeface="Georgia"/>
                <a:cs typeface="Georgia"/>
              </a:rPr>
              <a:t>change </a:t>
            </a:r>
            <a:r>
              <a:rPr sz="2450" spc="75" dirty="0">
                <a:latin typeface="Georgia"/>
                <a:cs typeface="Georgia"/>
              </a:rPr>
              <a:t>or</a:t>
            </a:r>
            <a:r>
              <a:rPr sz="2450" spc="405" dirty="0">
                <a:latin typeface="Georgia"/>
                <a:cs typeface="Georgia"/>
              </a:rPr>
              <a:t> </a:t>
            </a:r>
            <a:r>
              <a:rPr sz="2450" spc="120" dirty="0">
                <a:latin typeface="Georgia"/>
                <a:cs typeface="Georgia"/>
              </a:rPr>
              <a:t>not.</a:t>
            </a:r>
            <a:endParaRPr sz="2450" dirty="0">
              <a:latin typeface="Georgia"/>
              <a:cs typeface="Georgia"/>
            </a:endParaRPr>
          </a:p>
        </p:txBody>
      </p:sp>
      <p:sp>
        <p:nvSpPr>
          <p:cNvPr id="5" name="object 23">
            <a:extLst>
              <a:ext uri="{FF2B5EF4-FFF2-40B4-BE49-F238E27FC236}">
                <a16:creationId xmlns:a16="http://schemas.microsoft.com/office/drawing/2014/main" id="{8990B286-93CE-1B48-9BA3-09782A964718}"/>
              </a:ext>
            </a:extLst>
          </p:cNvPr>
          <p:cNvSpPr txBox="1"/>
          <p:nvPr/>
        </p:nvSpPr>
        <p:spPr>
          <a:xfrm>
            <a:off x="599962" y="5325734"/>
            <a:ext cx="54356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pc="20" dirty="0">
                <a:latin typeface="Cambria"/>
                <a:cs typeface="Cambria"/>
              </a:rPr>
              <a:t>head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6" name="object 24">
            <a:extLst>
              <a:ext uri="{FF2B5EF4-FFF2-40B4-BE49-F238E27FC236}">
                <a16:creationId xmlns:a16="http://schemas.microsoft.com/office/drawing/2014/main" id="{C7E15533-2608-6346-B812-E2BA8C74FC89}"/>
              </a:ext>
            </a:extLst>
          </p:cNvPr>
          <p:cNvSpPr txBox="1"/>
          <p:nvPr/>
        </p:nvSpPr>
        <p:spPr>
          <a:xfrm>
            <a:off x="9210562" y="6792334"/>
            <a:ext cx="69977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i="1" spc="15" dirty="0">
                <a:latin typeface="Cambria"/>
                <a:cs typeface="Cambria"/>
              </a:rPr>
              <a:t>nu</a:t>
            </a:r>
            <a:r>
              <a:rPr sz="1800" i="1" spc="95" dirty="0">
                <a:latin typeface="Cambria"/>
                <a:cs typeface="Cambria"/>
              </a:rPr>
              <a:t>l</a:t>
            </a:r>
            <a:r>
              <a:rPr sz="1800" i="1" spc="-10" dirty="0">
                <a:latin typeface="Cambria"/>
                <a:cs typeface="Cambria"/>
              </a:rPr>
              <a:t>lptr</a:t>
            </a:r>
            <a:endParaRPr sz="1800" dirty="0">
              <a:latin typeface="Cambria"/>
              <a:cs typeface="Cambr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85EE9-D8EB-B142-BE94-93B573C9F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119292"/>
            <a:ext cx="9429750" cy="6985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8A3368-D671-9B49-BE46-D0480A82D503}"/>
              </a:ext>
            </a:extLst>
          </p:cNvPr>
          <p:cNvCxnSpPr>
            <a:cxnSpLocks/>
          </p:cNvCxnSpPr>
          <p:nvPr/>
        </p:nvCxnSpPr>
        <p:spPr>
          <a:xfrm>
            <a:off x="949036" y="5627994"/>
            <a:ext cx="1260764" cy="49129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274DD6E-7FC2-084F-9D4A-95C45E747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36" y="4281322"/>
            <a:ext cx="8143874" cy="60325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F738A9-4FF6-8647-B326-DDEA40AE7B02}"/>
              </a:ext>
            </a:extLst>
          </p:cNvPr>
          <p:cNvCxnSpPr>
            <a:cxnSpLocks/>
          </p:cNvCxnSpPr>
          <p:nvPr/>
        </p:nvCxnSpPr>
        <p:spPr>
          <a:xfrm>
            <a:off x="914400" y="5627994"/>
            <a:ext cx="0" cy="4912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8DF9BA-65B3-4242-90CE-41DA8F96A8D5}"/>
              </a:ext>
            </a:extLst>
          </p:cNvPr>
          <p:cNvSpPr txBox="1"/>
          <p:nvPr/>
        </p:nvSpPr>
        <p:spPr>
          <a:xfrm>
            <a:off x="339436" y="4281322"/>
            <a:ext cx="85950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X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2F4032-9E5B-9247-A2EA-A16592090B6C}"/>
              </a:ext>
            </a:extLst>
          </p:cNvPr>
          <p:cNvCxnSpPr/>
          <p:nvPr/>
        </p:nvCxnSpPr>
        <p:spPr>
          <a:xfrm>
            <a:off x="949036" y="4281322"/>
            <a:ext cx="0" cy="6463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23">
            <a:extLst>
              <a:ext uri="{FF2B5EF4-FFF2-40B4-BE49-F238E27FC236}">
                <a16:creationId xmlns:a16="http://schemas.microsoft.com/office/drawing/2014/main" id="{47AF6C12-E3F3-D74E-BF71-312C44FA3933}"/>
              </a:ext>
            </a:extLst>
          </p:cNvPr>
          <p:cNvSpPr txBox="1"/>
          <p:nvPr/>
        </p:nvSpPr>
        <p:spPr>
          <a:xfrm>
            <a:off x="677256" y="3483126"/>
            <a:ext cx="54356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pc="20" dirty="0">
                <a:latin typeface="Cambria"/>
                <a:cs typeface="Cambria"/>
              </a:rPr>
              <a:t>head</a:t>
            </a:r>
            <a:endParaRPr sz="1800" dirty="0">
              <a:latin typeface="Cambria"/>
              <a:cs typeface="Cambria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562D67-9FD1-C94B-B9D8-BFE6B69A0738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457200" y="3785386"/>
            <a:ext cx="491836" cy="47695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F64BAD-F50A-884B-AA79-B7A1F9596C55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49036" y="3785386"/>
            <a:ext cx="726792" cy="5102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A309B7-C1AD-C24E-8CF8-0D5AB9ACE351}"/>
              </a:ext>
            </a:extLst>
          </p:cNvPr>
          <p:cNvCxnSpPr>
            <a:cxnSpLocks/>
          </p:cNvCxnSpPr>
          <p:nvPr/>
        </p:nvCxnSpPr>
        <p:spPr>
          <a:xfrm>
            <a:off x="1030812" y="4604487"/>
            <a:ext cx="604024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bject 3">
            <a:extLst>
              <a:ext uri="{FF2B5EF4-FFF2-40B4-BE49-F238E27FC236}">
                <a16:creationId xmlns:a16="http://schemas.microsoft.com/office/drawing/2014/main" id="{FC4B66FE-9D22-F24B-83A5-20A98C2BC3C6}"/>
              </a:ext>
            </a:extLst>
          </p:cNvPr>
          <p:cNvSpPr txBox="1"/>
          <p:nvPr/>
        </p:nvSpPr>
        <p:spPr>
          <a:xfrm>
            <a:off x="2721209" y="3444341"/>
            <a:ext cx="4596932" cy="5091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9000"/>
              </a:lnSpc>
              <a:spcBef>
                <a:spcPts val="90"/>
              </a:spcBef>
            </a:pPr>
            <a:r>
              <a:rPr lang="en-US" sz="3200" spc="65" dirty="0">
                <a:latin typeface="Georgia"/>
                <a:cs typeface="Georgia"/>
              </a:rPr>
              <a:t>Insertion at beginning: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1E6A737D-6F13-1848-AFED-BAA8E4B756A9}"/>
              </a:ext>
            </a:extLst>
          </p:cNvPr>
          <p:cNvSpPr txBox="1"/>
          <p:nvPr/>
        </p:nvSpPr>
        <p:spPr>
          <a:xfrm>
            <a:off x="2730734" y="5273041"/>
            <a:ext cx="4596932" cy="5091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9000"/>
              </a:lnSpc>
              <a:spcBef>
                <a:spcPts val="90"/>
              </a:spcBef>
            </a:pPr>
            <a:r>
              <a:rPr lang="en-US" sz="3200" spc="65" dirty="0">
                <a:latin typeface="Georgia"/>
                <a:cs typeface="Georgia"/>
              </a:rPr>
              <a:t>Deletion of first node:</a:t>
            </a:r>
            <a:endParaRPr sz="3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4011" y="932625"/>
            <a:ext cx="4495800" cy="482824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850"/>
              </a:lnSpc>
            </a:pPr>
            <a:r>
              <a:rPr lang="en-US" sz="2800" spc="-180" dirty="0">
                <a:latin typeface="Lucida Calligraphy" panose="03010101010101010101" pitchFamily="66" charset="77"/>
              </a:rPr>
              <a:t>Example w/ Head Node</a:t>
            </a:r>
            <a:endParaRPr sz="2800" spc="-180" dirty="0">
              <a:latin typeface="Lucida Calligraphy" panose="03010101010101010101" pitchFamily="66" charset="7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00" y="2007722"/>
            <a:ext cx="7341234" cy="803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0"/>
              </a:spcBef>
            </a:pPr>
            <a:r>
              <a:rPr sz="2450" spc="114" dirty="0">
                <a:latin typeface="Georgia"/>
                <a:cs typeface="Georgia"/>
              </a:rPr>
              <a:t>An </a:t>
            </a:r>
            <a:r>
              <a:rPr sz="2450" spc="130" dirty="0">
                <a:latin typeface="Georgia"/>
                <a:cs typeface="Georgia"/>
              </a:rPr>
              <a:t>example </a:t>
            </a:r>
            <a:r>
              <a:rPr sz="2450" spc="30" dirty="0">
                <a:latin typeface="Georgia"/>
                <a:cs typeface="Georgia"/>
              </a:rPr>
              <a:t>of </a:t>
            </a:r>
            <a:r>
              <a:rPr sz="2450" spc="200" dirty="0">
                <a:latin typeface="Georgia"/>
                <a:cs typeface="Georgia"/>
              </a:rPr>
              <a:t>a </a:t>
            </a:r>
            <a:r>
              <a:rPr sz="2450" spc="114" dirty="0">
                <a:latin typeface="Georgia"/>
                <a:cs typeface="Georgia"/>
              </a:rPr>
              <a:t>linked </a:t>
            </a:r>
            <a:r>
              <a:rPr sz="2450" spc="95" dirty="0">
                <a:latin typeface="Georgia"/>
                <a:cs typeface="Georgia"/>
              </a:rPr>
              <a:t>list </a:t>
            </a:r>
            <a:r>
              <a:rPr sz="2450" spc="110" dirty="0">
                <a:latin typeface="Georgia"/>
                <a:cs typeface="Georgia"/>
              </a:rPr>
              <a:t>with </a:t>
            </a:r>
            <a:r>
              <a:rPr sz="2450" spc="200" dirty="0">
                <a:latin typeface="Georgia"/>
                <a:cs typeface="Georgia"/>
              </a:rPr>
              <a:t>a </a:t>
            </a:r>
            <a:r>
              <a:rPr sz="2450" spc="175" dirty="0">
                <a:latin typeface="Georgia"/>
                <a:cs typeface="Georgia"/>
              </a:rPr>
              <a:t>dummy </a:t>
            </a:r>
            <a:r>
              <a:rPr sz="2450" spc="120" dirty="0">
                <a:latin typeface="Georgia"/>
                <a:cs typeface="Georgia"/>
              </a:rPr>
              <a:t>node</a:t>
            </a:r>
            <a:r>
              <a:rPr lang="en-US" sz="2450" spc="120" dirty="0">
                <a:latin typeface="Georgia"/>
                <a:cs typeface="Georgia"/>
              </a:rPr>
              <a:t> (head node) -</a:t>
            </a:r>
            <a:r>
              <a:rPr sz="2450" spc="120" dirty="0">
                <a:latin typeface="Georgia"/>
                <a:cs typeface="Georgia"/>
              </a:rPr>
              <a:t> </a:t>
            </a:r>
            <a:r>
              <a:rPr sz="2450" spc="55" dirty="0">
                <a:latin typeface="Georgia"/>
                <a:cs typeface="Georgia"/>
              </a:rPr>
              <a:t>the </a:t>
            </a:r>
            <a:r>
              <a:rPr sz="2450" spc="95" dirty="0">
                <a:latin typeface="Georgia"/>
                <a:cs typeface="Georgia"/>
              </a:rPr>
              <a:t>list </a:t>
            </a:r>
            <a:r>
              <a:rPr sz="2450" spc="145" dirty="0">
                <a:latin typeface="Georgia"/>
                <a:cs typeface="Georgia"/>
              </a:rPr>
              <a:t>contains </a:t>
            </a:r>
            <a:r>
              <a:rPr sz="2450" spc="95" dirty="0">
                <a:latin typeface="Georgia"/>
                <a:cs typeface="Georgia"/>
              </a:rPr>
              <a:t>two</a:t>
            </a:r>
            <a:r>
              <a:rPr sz="2450" spc="500" dirty="0">
                <a:latin typeface="Georgia"/>
                <a:cs typeface="Georgia"/>
              </a:rPr>
              <a:t> </a:t>
            </a:r>
            <a:r>
              <a:rPr sz="2450" spc="95" dirty="0">
                <a:latin typeface="Georgia"/>
                <a:cs typeface="Georgia"/>
              </a:rPr>
              <a:t>values:</a:t>
            </a:r>
            <a:endParaRPr sz="245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2003" y="3568287"/>
            <a:ext cx="1063625" cy="638175"/>
          </a:xfrm>
          <a:custGeom>
            <a:avLst/>
            <a:gdLst/>
            <a:ahLst/>
            <a:cxnLst/>
            <a:rect l="l" t="t" r="r" b="b"/>
            <a:pathLst>
              <a:path w="1063625" h="638175">
                <a:moveTo>
                  <a:pt x="531621" y="0"/>
                </a:moveTo>
                <a:lnTo>
                  <a:pt x="479292" y="1226"/>
                </a:lnTo>
                <a:lnTo>
                  <a:pt x="427227" y="4961"/>
                </a:lnTo>
                <a:lnTo>
                  <a:pt x="375923" y="11285"/>
                </a:lnTo>
                <a:lnTo>
                  <a:pt x="325874" y="20280"/>
                </a:lnTo>
                <a:lnTo>
                  <a:pt x="277578" y="32029"/>
                </a:lnTo>
                <a:lnTo>
                  <a:pt x="231529" y="46614"/>
                </a:lnTo>
                <a:lnTo>
                  <a:pt x="188223" y="64116"/>
                </a:lnTo>
                <a:lnTo>
                  <a:pt x="148156" y="84616"/>
                </a:lnTo>
                <a:lnTo>
                  <a:pt x="111823" y="108198"/>
                </a:lnTo>
                <a:lnTo>
                  <a:pt x="79720" y="134943"/>
                </a:lnTo>
                <a:lnTo>
                  <a:pt x="52342" y="164932"/>
                </a:lnTo>
                <a:lnTo>
                  <a:pt x="30186" y="198249"/>
                </a:lnTo>
                <a:lnTo>
                  <a:pt x="13746" y="234973"/>
                </a:lnTo>
                <a:lnTo>
                  <a:pt x="3519" y="275188"/>
                </a:lnTo>
                <a:lnTo>
                  <a:pt x="0" y="318976"/>
                </a:lnTo>
                <a:lnTo>
                  <a:pt x="3519" y="362763"/>
                </a:lnTo>
                <a:lnTo>
                  <a:pt x="13746" y="402979"/>
                </a:lnTo>
                <a:lnTo>
                  <a:pt x="30186" y="439703"/>
                </a:lnTo>
                <a:lnTo>
                  <a:pt x="52342" y="473019"/>
                </a:lnTo>
                <a:lnTo>
                  <a:pt x="79720" y="503009"/>
                </a:lnTo>
                <a:lnTo>
                  <a:pt x="111823" y="529754"/>
                </a:lnTo>
                <a:lnTo>
                  <a:pt x="148156" y="553335"/>
                </a:lnTo>
                <a:lnTo>
                  <a:pt x="188223" y="573836"/>
                </a:lnTo>
                <a:lnTo>
                  <a:pt x="231529" y="591338"/>
                </a:lnTo>
                <a:lnTo>
                  <a:pt x="277578" y="605922"/>
                </a:lnTo>
                <a:lnTo>
                  <a:pt x="325874" y="617672"/>
                </a:lnTo>
                <a:lnTo>
                  <a:pt x="375923" y="626667"/>
                </a:lnTo>
                <a:lnTo>
                  <a:pt x="427227" y="632991"/>
                </a:lnTo>
                <a:lnTo>
                  <a:pt x="479292" y="636726"/>
                </a:lnTo>
                <a:lnTo>
                  <a:pt x="531621" y="637952"/>
                </a:lnTo>
                <a:lnTo>
                  <a:pt x="583951" y="636726"/>
                </a:lnTo>
                <a:lnTo>
                  <a:pt x="636016" y="632991"/>
                </a:lnTo>
                <a:lnTo>
                  <a:pt x="687320" y="626667"/>
                </a:lnTo>
                <a:lnTo>
                  <a:pt x="737369" y="617672"/>
                </a:lnTo>
                <a:lnTo>
                  <a:pt x="785665" y="605922"/>
                </a:lnTo>
                <a:lnTo>
                  <a:pt x="831714" y="591338"/>
                </a:lnTo>
                <a:lnTo>
                  <a:pt x="875020" y="573836"/>
                </a:lnTo>
                <a:lnTo>
                  <a:pt x="915087" y="553335"/>
                </a:lnTo>
                <a:lnTo>
                  <a:pt x="951420" y="529754"/>
                </a:lnTo>
                <a:lnTo>
                  <a:pt x="983523" y="503009"/>
                </a:lnTo>
                <a:lnTo>
                  <a:pt x="1010901" y="473019"/>
                </a:lnTo>
                <a:lnTo>
                  <a:pt x="1033057" y="439703"/>
                </a:lnTo>
                <a:lnTo>
                  <a:pt x="1049497" y="402979"/>
                </a:lnTo>
                <a:lnTo>
                  <a:pt x="1059724" y="362763"/>
                </a:lnTo>
                <a:lnTo>
                  <a:pt x="1063243" y="318976"/>
                </a:lnTo>
                <a:lnTo>
                  <a:pt x="1059724" y="275188"/>
                </a:lnTo>
                <a:lnTo>
                  <a:pt x="1049497" y="234973"/>
                </a:lnTo>
                <a:lnTo>
                  <a:pt x="1033057" y="198249"/>
                </a:lnTo>
                <a:lnTo>
                  <a:pt x="1010901" y="164932"/>
                </a:lnTo>
                <a:lnTo>
                  <a:pt x="983523" y="134943"/>
                </a:lnTo>
                <a:lnTo>
                  <a:pt x="951420" y="108198"/>
                </a:lnTo>
                <a:lnTo>
                  <a:pt x="915087" y="84616"/>
                </a:lnTo>
                <a:lnTo>
                  <a:pt x="875020" y="64116"/>
                </a:lnTo>
                <a:lnTo>
                  <a:pt x="831714" y="46614"/>
                </a:lnTo>
                <a:lnTo>
                  <a:pt x="785665" y="32029"/>
                </a:lnTo>
                <a:lnTo>
                  <a:pt x="737369" y="20280"/>
                </a:lnTo>
                <a:lnTo>
                  <a:pt x="687320" y="11285"/>
                </a:lnTo>
                <a:lnTo>
                  <a:pt x="636016" y="4961"/>
                </a:lnTo>
                <a:lnTo>
                  <a:pt x="583951" y="1226"/>
                </a:lnTo>
                <a:lnTo>
                  <a:pt x="53162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2003" y="3568287"/>
            <a:ext cx="1063625" cy="638175"/>
          </a:xfrm>
          <a:custGeom>
            <a:avLst/>
            <a:gdLst/>
            <a:ahLst/>
            <a:cxnLst/>
            <a:rect l="l" t="t" r="r" b="b"/>
            <a:pathLst>
              <a:path w="1063625" h="638175">
                <a:moveTo>
                  <a:pt x="1063244" y="318976"/>
                </a:moveTo>
                <a:lnTo>
                  <a:pt x="1059724" y="275188"/>
                </a:lnTo>
                <a:lnTo>
                  <a:pt x="1049497" y="234973"/>
                </a:lnTo>
                <a:lnTo>
                  <a:pt x="1033057" y="198249"/>
                </a:lnTo>
                <a:lnTo>
                  <a:pt x="1010901" y="164932"/>
                </a:lnTo>
                <a:lnTo>
                  <a:pt x="983523" y="134943"/>
                </a:lnTo>
                <a:lnTo>
                  <a:pt x="951420" y="108198"/>
                </a:lnTo>
                <a:lnTo>
                  <a:pt x="915087" y="84616"/>
                </a:lnTo>
                <a:lnTo>
                  <a:pt x="875020" y="64116"/>
                </a:lnTo>
                <a:lnTo>
                  <a:pt x="831714" y="46614"/>
                </a:lnTo>
                <a:lnTo>
                  <a:pt x="785665" y="32029"/>
                </a:lnTo>
                <a:lnTo>
                  <a:pt x="737369" y="20280"/>
                </a:lnTo>
                <a:lnTo>
                  <a:pt x="687320" y="11285"/>
                </a:lnTo>
                <a:lnTo>
                  <a:pt x="636016" y="4961"/>
                </a:lnTo>
                <a:lnTo>
                  <a:pt x="583951" y="1226"/>
                </a:lnTo>
                <a:lnTo>
                  <a:pt x="531622" y="0"/>
                </a:lnTo>
                <a:lnTo>
                  <a:pt x="479292" y="1226"/>
                </a:lnTo>
                <a:lnTo>
                  <a:pt x="427227" y="4961"/>
                </a:lnTo>
                <a:lnTo>
                  <a:pt x="375923" y="11285"/>
                </a:lnTo>
                <a:lnTo>
                  <a:pt x="325874" y="20280"/>
                </a:lnTo>
                <a:lnTo>
                  <a:pt x="277578" y="32029"/>
                </a:lnTo>
                <a:lnTo>
                  <a:pt x="231529" y="46614"/>
                </a:lnTo>
                <a:lnTo>
                  <a:pt x="188223" y="64116"/>
                </a:lnTo>
                <a:lnTo>
                  <a:pt x="148156" y="84616"/>
                </a:lnTo>
                <a:lnTo>
                  <a:pt x="111823" y="108198"/>
                </a:lnTo>
                <a:lnTo>
                  <a:pt x="79720" y="134943"/>
                </a:lnTo>
                <a:lnTo>
                  <a:pt x="52342" y="164932"/>
                </a:lnTo>
                <a:lnTo>
                  <a:pt x="30186" y="198249"/>
                </a:lnTo>
                <a:lnTo>
                  <a:pt x="13746" y="234973"/>
                </a:lnTo>
                <a:lnTo>
                  <a:pt x="3519" y="275188"/>
                </a:lnTo>
                <a:lnTo>
                  <a:pt x="0" y="318976"/>
                </a:lnTo>
                <a:lnTo>
                  <a:pt x="3519" y="362763"/>
                </a:lnTo>
                <a:lnTo>
                  <a:pt x="13746" y="402979"/>
                </a:lnTo>
                <a:lnTo>
                  <a:pt x="30186" y="439703"/>
                </a:lnTo>
                <a:lnTo>
                  <a:pt x="52342" y="473019"/>
                </a:lnTo>
                <a:lnTo>
                  <a:pt x="79720" y="503009"/>
                </a:lnTo>
                <a:lnTo>
                  <a:pt x="111823" y="529754"/>
                </a:lnTo>
                <a:lnTo>
                  <a:pt x="148156" y="553335"/>
                </a:lnTo>
                <a:lnTo>
                  <a:pt x="188223" y="573836"/>
                </a:lnTo>
                <a:lnTo>
                  <a:pt x="231529" y="591338"/>
                </a:lnTo>
                <a:lnTo>
                  <a:pt x="277578" y="605922"/>
                </a:lnTo>
                <a:lnTo>
                  <a:pt x="325874" y="617672"/>
                </a:lnTo>
                <a:lnTo>
                  <a:pt x="375923" y="626667"/>
                </a:lnTo>
                <a:lnTo>
                  <a:pt x="427227" y="632991"/>
                </a:lnTo>
                <a:lnTo>
                  <a:pt x="479292" y="636726"/>
                </a:lnTo>
                <a:lnTo>
                  <a:pt x="531622" y="637952"/>
                </a:lnTo>
                <a:lnTo>
                  <a:pt x="583951" y="636726"/>
                </a:lnTo>
                <a:lnTo>
                  <a:pt x="636016" y="632991"/>
                </a:lnTo>
                <a:lnTo>
                  <a:pt x="687320" y="626667"/>
                </a:lnTo>
                <a:lnTo>
                  <a:pt x="737369" y="617672"/>
                </a:lnTo>
                <a:lnTo>
                  <a:pt x="785665" y="605922"/>
                </a:lnTo>
                <a:lnTo>
                  <a:pt x="831714" y="591338"/>
                </a:lnTo>
                <a:lnTo>
                  <a:pt x="875020" y="573836"/>
                </a:lnTo>
                <a:lnTo>
                  <a:pt x="915087" y="553335"/>
                </a:lnTo>
                <a:lnTo>
                  <a:pt x="951420" y="529754"/>
                </a:lnTo>
                <a:lnTo>
                  <a:pt x="983523" y="503009"/>
                </a:lnTo>
                <a:lnTo>
                  <a:pt x="1010901" y="473019"/>
                </a:lnTo>
                <a:lnTo>
                  <a:pt x="1033057" y="439703"/>
                </a:lnTo>
                <a:lnTo>
                  <a:pt x="1049497" y="402979"/>
                </a:lnTo>
                <a:lnTo>
                  <a:pt x="1059724" y="362763"/>
                </a:lnTo>
                <a:lnTo>
                  <a:pt x="1063244" y="318976"/>
                </a:lnTo>
                <a:close/>
              </a:path>
            </a:pathLst>
          </a:custGeom>
          <a:ln w="11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01123" y="3568287"/>
            <a:ext cx="1063625" cy="638175"/>
          </a:xfrm>
          <a:custGeom>
            <a:avLst/>
            <a:gdLst/>
            <a:ahLst/>
            <a:cxnLst/>
            <a:rect l="l" t="t" r="r" b="b"/>
            <a:pathLst>
              <a:path w="1063625" h="638175">
                <a:moveTo>
                  <a:pt x="531621" y="0"/>
                </a:moveTo>
                <a:lnTo>
                  <a:pt x="479292" y="1226"/>
                </a:lnTo>
                <a:lnTo>
                  <a:pt x="427227" y="4961"/>
                </a:lnTo>
                <a:lnTo>
                  <a:pt x="375923" y="11285"/>
                </a:lnTo>
                <a:lnTo>
                  <a:pt x="325874" y="20280"/>
                </a:lnTo>
                <a:lnTo>
                  <a:pt x="277578" y="32029"/>
                </a:lnTo>
                <a:lnTo>
                  <a:pt x="231529" y="46614"/>
                </a:lnTo>
                <a:lnTo>
                  <a:pt x="188223" y="64116"/>
                </a:lnTo>
                <a:lnTo>
                  <a:pt x="148156" y="84616"/>
                </a:lnTo>
                <a:lnTo>
                  <a:pt x="111823" y="108198"/>
                </a:lnTo>
                <a:lnTo>
                  <a:pt x="79720" y="134943"/>
                </a:lnTo>
                <a:lnTo>
                  <a:pt x="52342" y="164932"/>
                </a:lnTo>
                <a:lnTo>
                  <a:pt x="30186" y="198249"/>
                </a:lnTo>
                <a:lnTo>
                  <a:pt x="13746" y="234973"/>
                </a:lnTo>
                <a:lnTo>
                  <a:pt x="3519" y="275188"/>
                </a:lnTo>
                <a:lnTo>
                  <a:pt x="0" y="318976"/>
                </a:lnTo>
                <a:lnTo>
                  <a:pt x="3519" y="362763"/>
                </a:lnTo>
                <a:lnTo>
                  <a:pt x="13746" y="402979"/>
                </a:lnTo>
                <a:lnTo>
                  <a:pt x="30186" y="439703"/>
                </a:lnTo>
                <a:lnTo>
                  <a:pt x="52342" y="473019"/>
                </a:lnTo>
                <a:lnTo>
                  <a:pt x="79720" y="503009"/>
                </a:lnTo>
                <a:lnTo>
                  <a:pt x="111823" y="529754"/>
                </a:lnTo>
                <a:lnTo>
                  <a:pt x="148156" y="553335"/>
                </a:lnTo>
                <a:lnTo>
                  <a:pt x="188223" y="573836"/>
                </a:lnTo>
                <a:lnTo>
                  <a:pt x="231529" y="591338"/>
                </a:lnTo>
                <a:lnTo>
                  <a:pt x="277578" y="605922"/>
                </a:lnTo>
                <a:lnTo>
                  <a:pt x="325874" y="617672"/>
                </a:lnTo>
                <a:lnTo>
                  <a:pt x="375923" y="626667"/>
                </a:lnTo>
                <a:lnTo>
                  <a:pt x="427227" y="632991"/>
                </a:lnTo>
                <a:lnTo>
                  <a:pt x="479292" y="636726"/>
                </a:lnTo>
                <a:lnTo>
                  <a:pt x="531621" y="637952"/>
                </a:lnTo>
                <a:lnTo>
                  <a:pt x="583951" y="636726"/>
                </a:lnTo>
                <a:lnTo>
                  <a:pt x="636016" y="632991"/>
                </a:lnTo>
                <a:lnTo>
                  <a:pt x="687320" y="626667"/>
                </a:lnTo>
                <a:lnTo>
                  <a:pt x="737369" y="617672"/>
                </a:lnTo>
                <a:lnTo>
                  <a:pt x="785665" y="605922"/>
                </a:lnTo>
                <a:lnTo>
                  <a:pt x="831714" y="591338"/>
                </a:lnTo>
                <a:lnTo>
                  <a:pt x="875020" y="573836"/>
                </a:lnTo>
                <a:lnTo>
                  <a:pt x="915087" y="553335"/>
                </a:lnTo>
                <a:lnTo>
                  <a:pt x="951420" y="529754"/>
                </a:lnTo>
                <a:lnTo>
                  <a:pt x="983523" y="503009"/>
                </a:lnTo>
                <a:lnTo>
                  <a:pt x="1010901" y="473019"/>
                </a:lnTo>
                <a:lnTo>
                  <a:pt x="1033057" y="439703"/>
                </a:lnTo>
                <a:lnTo>
                  <a:pt x="1049497" y="402979"/>
                </a:lnTo>
                <a:lnTo>
                  <a:pt x="1059724" y="362763"/>
                </a:lnTo>
                <a:lnTo>
                  <a:pt x="1063243" y="318976"/>
                </a:lnTo>
                <a:lnTo>
                  <a:pt x="1059724" y="275188"/>
                </a:lnTo>
                <a:lnTo>
                  <a:pt x="1049497" y="234973"/>
                </a:lnTo>
                <a:lnTo>
                  <a:pt x="1033057" y="198249"/>
                </a:lnTo>
                <a:lnTo>
                  <a:pt x="1010901" y="164932"/>
                </a:lnTo>
                <a:lnTo>
                  <a:pt x="983523" y="134943"/>
                </a:lnTo>
                <a:lnTo>
                  <a:pt x="951420" y="108198"/>
                </a:lnTo>
                <a:lnTo>
                  <a:pt x="915087" y="84616"/>
                </a:lnTo>
                <a:lnTo>
                  <a:pt x="875020" y="64116"/>
                </a:lnTo>
                <a:lnTo>
                  <a:pt x="831714" y="46614"/>
                </a:lnTo>
                <a:lnTo>
                  <a:pt x="785665" y="32029"/>
                </a:lnTo>
                <a:lnTo>
                  <a:pt x="737369" y="20280"/>
                </a:lnTo>
                <a:lnTo>
                  <a:pt x="687320" y="11285"/>
                </a:lnTo>
                <a:lnTo>
                  <a:pt x="636016" y="4961"/>
                </a:lnTo>
                <a:lnTo>
                  <a:pt x="583951" y="1226"/>
                </a:lnTo>
                <a:lnTo>
                  <a:pt x="53162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01123" y="3568287"/>
            <a:ext cx="1063625" cy="638175"/>
          </a:xfrm>
          <a:custGeom>
            <a:avLst/>
            <a:gdLst/>
            <a:ahLst/>
            <a:cxnLst/>
            <a:rect l="l" t="t" r="r" b="b"/>
            <a:pathLst>
              <a:path w="1063625" h="638175">
                <a:moveTo>
                  <a:pt x="1063244" y="318976"/>
                </a:moveTo>
                <a:lnTo>
                  <a:pt x="1059724" y="275188"/>
                </a:lnTo>
                <a:lnTo>
                  <a:pt x="1049497" y="234973"/>
                </a:lnTo>
                <a:lnTo>
                  <a:pt x="1033057" y="198249"/>
                </a:lnTo>
                <a:lnTo>
                  <a:pt x="1010901" y="164932"/>
                </a:lnTo>
                <a:lnTo>
                  <a:pt x="983523" y="134943"/>
                </a:lnTo>
                <a:lnTo>
                  <a:pt x="951420" y="108198"/>
                </a:lnTo>
                <a:lnTo>
                  <a:pt x="915087" y="84616"/>
                </a:lnTo>
                <a:lnTo>
                  <a:pt x="875020" y="64116"/>
                </a:lnTo>
                <a:lnTo>
                  <a:pt x="831714" y="46614"/>
                </a:lnTo>
                <a:lnTo>
                  <a:pt x="785665" y="32029"/>
                </a:lnTo>
                <a:lnTo>
                  <a:pt x="737369" y="20280"/>
                </a:lnTo>
                <a:lnTo>
                  <a:pt x="687320" y="11285"/>
                </a:lnTo>
                <a:lnTo>
                  <a:pt x="636016" y="4961"/>
                </a:lnTo>
                <a:lnTo>
                  <a:pt x="583951" y="1226"/>
                </a:lnTo>
                <a:lnTo>
                  <a:pt x="531622" y="0"/>
                </a:lnTo>
                <a:lnTo>
                  <a:pt x="479292" y="1226"/>
                </a:lnTo>
                <a:lnTo>
                  <a:pt x="427227" y="4961"/>
                </a:lnTo>
                <a:lnTo>
                  <a:pt x="375923" y="11285"/>
                </a:lnTo>
                <a:lnTo>
                  <a:pt x="325874" y="20280"/>
                </a:lnTo>
                <a:lnTo>
                  <a:pt x="277578" y="32029"/>
                </a:lnTo>
                <a:lnTo>
                  <a:pt x="231529" y="46614"/>
                </a:lnTo>
                <a:lnTo>
                  <a:pt x="188223" y="64116"/>
                </a:lnTo>
                <a:lnTo>
                  <a:pt x="148156" y="84616"/>
                </a:lnTo>
                <a:lnTo>
                  <a:pt x="111823" y="108198"/>
                </a:lnTo>
                <a:lnTo>
                  <a:pt x="79720" y="134943"/>
                </a:lnTo>
                <a:lnTo>
                  <a:pt x="52342" y="164932"/>
                </a:lnTo>
                <a:lnTo>
                  <a:pt x="30186" y="198249"/>
                </a:lnTo>
                <a:lnTo>
                  <a:pt x="13746" y="234973"/>
                </a:lnTo>
                <a:lnTo>
                  <a:pt x="3519" y="275188"/>
                </a:lnTo>
                <a:lnTo>
                  <a:pt x="0" y="318976"/>
                </a:lnTo>
                <a:lnTo>
                  <a:pt x="3519" y="362763"/>
                </a:lnTo>
                <a:lnTo>
                  <a:pt x="13746" y="402979"/>
                </a:lnTo>
                <a:lnTo>
                  <a:pt x="30186" y="439703"/>
                </a:lnTo>
                <a:lnTo>
                  <a:pt x="52342" y="473019"/>
                </a:lnTo>
                <a:lnTo>
                  <a:pt x="79720" y="503009"/>
                </a:lnTo>
                <a:lnTo>
                  <a:pt x="111823" y="529754"/>
                </a:lnTo>
                <a:lnTo>
                  <a:pt x="148156" y="553335"/>
                </a:lnTo>
                <a:lnTo>
                  <a:pt x="188223" y="573836"/>
                </a:lnTo>
                <a:lnTo>
                  <a:pt x="231529" y="591338"/>
                </a:lnTo>
                <a:lnTo>
                  <a:pt x="277578" y="605922"/>
                </a:lnTo>
                <a:lnTo>
                  <a:pt x="325874" y="617672"/>
                </a:lnTo>
                <a:lnTo>
                  <a:pt x="375923" y="626667"/>
                </a:lnTo>
                <a:lnTo>
                  <a:pt x="427227" y="632991"/>
                </a:lnTo>
                <a:lnTo>
                  <a:pt x="479292" y="636726"/>
                </a:lnTo>
                <a:lnTo>
                  <a:pt x="531622" y="637952"/>
                </a:lnTo>
                <a:lnTo>
                  <a:pt x="583951" y="636726"/>
                </a:lnTo>
                <a:lnTo>
                  <a:pt x="636016" y="632991"/>
                </a:lnTo>
                <a:lnTo>
                  <a:pt x="687320" y="626667"/>
                </a:lnTo>
                <a:lnTo>
                  <a:pt x="737369" y="617672"/>
                </a:lnTo>
                <a:lnTo>
                  <a:pt x="785665" y="605922"/>
                </a:lnTo>
                <a:lnTo>
                  <a:pt x="831714" y="591338"/>
                </a:lnTo>
                <a:lnTo>
                  <a:pt x="875020" y="573836"/>
                </a:lnTo>
                <a:lnTo>
                  <a:pt x="915087" y="553335"/>
                </a:lnTo>
                <a:lnTo>
                  <a:pt x="951420" y="529754"/>
                </a:lnTo>
                <a:lnTo>
                  <a:pt x="983523" y="503009"/>
                </a:lnTo>
                <a:lnTo>
                  <a:pt x="1010901" y="473019"/>
                </a:lnTo>
                <a:lnTo>
                  <a:pt x="1033057" y="439703"/>
                </a:lnTo>
                <a:lnTo>
                  <a:pt x="1049497" y="402979"/>
                </a:lnTo>
                <a:lnTo>
                  <a:pt x="1059724" y="362763"/>
                </a:lnTo>
                <a:lnTo>
                  <a:pt x="1063244" y="318976"/>
                </a:lnTo>
                <a:close/>
              </a:path>
            </a:pathLst>
          </a:custGeom>
          <a:ln w="11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0243" y="3568287"/>
            <a:ext cx="1063625" cy="638175"/>
          </a:xfrm>
          <a:custGeom>
            <a:avLst/>
            <a:gdLst/>
            <a:ahLst/>
            <a:cxnLst/>
            <a:rect l="l" t="t" r="r" b="b"/>
            <a:pathLst>
              <a:path w="1063625" h="638175">
                <a:moveTo>
                  <a:pt x="531621" y="0"/>
                </a:moveTo>
                <a:lnTo>
                  <a:pt x="479292" y="1226"/>
                </a:lnTo>
                <a:lnTo>
                  <a:pt x="427227" y="4961"/>
                </a:lnTo>
                <a:lnTo>
                  <a:pt x="375923" y="11285"/>
                </a:lnTo>
                <a:lnTo>
                  <a:pt x="325874" y="20280"/>
                </a:lnTo>
                <a:lnTo>
                  <a:pt x="277578" y="32029"/>
                </a:lnTo>
                <a:lnTo>
                  <a:pt x="231529" y="46614"/>
                </a:lnTo>
                <a:lnTo>
                  <a:pt x="188223" y="64116"/>
                </a:lnTo>
                <a:lnTo>
                  <a:pt x="148156" y="84616"/>
                </a:lnTo>
                <a:lnTo>
                  <a:pt x="111823" y="108198"/>
                </a:lnTo>
                <a:lnTo>
                  <a:pt x="79720" y="134943"/>
                </a:lnTo>
                <a:lnTo>
                  <a:pt x="52342" y="164932"/>
                </a:lnTo>
                <a:lnTo>
                  <a:pt x="30186" y="198249"/>
                </a:lnTo>
                <a:lnTo>
                  <a:pt x="13746" y="234973"/>
                </a:lnTo>
                <a:lnTo>
                  <a:pt x="3519" y="275188"/>
                </a:lnTo>
                <a:lnTo>
                  <a:pt x="0" y="318976"/>
                </a:lnTo>
                <a:lnTo>
                  <a:pt x="3519" y="362763"/>
                </a:lnTo>
                <a:lnTo>
                  <a:pt x="13746" y="402979"/>
                </a:lnTo>
                <a:lnTo>
                  <a:pt x="30186" y="439703"/>
                </a:lnTo>
                <a:lnTo>
                  <a:pt x="52342" y="473019"/>
                </a:lnTo>
                <a:lnTo>
                  <a:pt x="79720" y="503009"/>
                </a:lnTo>
                <a:lnTo>
                  <a:pt x="111823" y="529754"/>
                </a:lnTo>
                <a:lnTo>
                  <a:pt x="148156" y="553335"/>
                </a:lnTo>
                <a:lnTo>
                  <a:pt x="188223" y="573836"/>
                </a:lnTo>
                <a:lnTo>
                  <a:pt x="231529" y="591338"/>
                </a:lnTo>
                <a:lnTo>
                  <a:pt x="277578" y="605922"/>
                </a:lnTo>
                <a:lnTo>
                  <a:pt x="325874" y="617672"/>
                </a:lnTo>
                <a:lnTo>
                  <a:pt x="375923" y="626667"/>
                </a:lnTo>
                <a:lnTo>
                  <a:pt x="427227" y="632991"/>
                </a:lnTo>
                <a:lnTo>
                  <a:pt x="479292" y="636726"/>
                </a:lnTo>
                <a:lnTo>
                  <a:pt x="531621" y="637952"/>
                </a:lnTo>
                <a:lnTo>
                  <a:pt x="583951" y="636726"/>
                </a:lnTo>
                <a:lnTo>
                  <a:pt x="636016" y="632991"/>
                </a:lnTo>
                <a:lnTo>
                  <a:pt x="687320" y="626667"/>
                </a:lnTo>
                <a:lnTo>
                  <a:pt x="737369" y="617672"/>
                </a:lnTo>
                <a:lnTo>
                  <a:pt x="785665" y="605922"/>
                </a:lnTo>
                <a:lnTo>
                  <a:pt x="831714" y="591338"/>
                </a:lnTo>
                <a:lnTo>
                  <a:pt x="875020" y="573836"/>
                </a:lnTo>
                <a:lnTo>
                  <a:pt x="915087" y="553335"/>
                </a:lnTo>
                <a:lnTo>
                  <a:pt x="951420" y="529754"/>
                </a:lnTo>
                <a:lnTo>
                  <a:pt x="983523" y="503009"/>
                </a:lnTo>
                <a:lnTo>
                  <a:pt x="1010901" y="473019"/>
                </a:lnTo>
                <a:lnTo>
                  <a:pt x="1033057" y="439703"/>
                </a:lnTo>
                <a:lnTo>
                  <a:pt x="1049497" y="402979"/>
                </a:lnTo>
                <a:lnTo>
                  <a:pt x="1059724" y="362763"/>
                </a:lnTo>
                <a:lnTo>
                  <a:pt x="1063243" y="318976"/>
                </a:lnTo>
                <a:lnTo>
                  <a:pt x="1059724" y="275188"/>
                </a:lnTo>
                <a:lnTo>
                  <a:pt x="1049497" y="234973"/>
                </a:lnTo>
                <a:lnTo>
                  <a:pt x="1033057" y="198249"/>
                </a:lnTo>
                <a:lnTo>
                  <a:pt x="1010901" y="164932"/>
                </a:lnTo>
                <a:lnTo>
                  <a:pt x="983523" y="134943"/>
                </a:lnTo>
                <a:lnTo>
                  <a:pt x="951420" y="108198"/>
                </a:lnTo>
                <a:lnTo>
                  <a:pt x="915087" y="84616"/>
                </a:lnTo>
                <a:lnTo>
                  <a:pt x="875020" y="64116"/>
                </a:lnTo>
                <a:lnTo>
                  <a:pt x="831714" y="46614"/>
                </a:lnTo>
                <a:lnTo>
                  <a:pt x="785665" y="32029"/>
                </a:lnTo>
                <a:lnTo>
                  <a:pt x="737369" y="20280"/>
                </a:lnTo>
                <a:lnTo>
                  <a:pt x="687320" y="11285"/>
                </a:lnTo>
                <a:lnTo>
                  <a:pt x="636016" y="4961"/>
                </a:lnTo>
                <a:lnTo>
                  <a:pt x="583951" y="1226"/>
                </a:lnTo>
                <a:lnTo>
                  <a:pt x="53162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0243" y="3568287"/>
            <a:ext cx="1063625" cy="638175"/>
          </a:xfrm>
          <a:custGeom>
            <a:avLst/>
            <a:gdLst/>
            <a:ahLst/>
            <a:cxnLst/>
            <a:rect l="l" t="t" r="r" b="b"/>
            <a:pathLst>
              <a:path w="1063625" h="638175">
                <a:moveTo>
                  <a:pt x="1063244" y="318976"/>
                </a:moveTo>
                <a:lnTo>
                  <a:pt x="1059724" y="275188"/>
                </a:lnTo>
                <a:lnTo>
                  <a:pt x="1049497" y="234973"/>
                </a:lnTo>
                <a:lnTo>
                  <a:pt x="1033057" y="198249"/>
                </a:lnTo>
                <a:lnTo>
                  <a:pt x="1010901" y="164932"/>
                </a:lnTo>
                <a:lnTo>
                  <a:pt x="983523" y="134943"/>
                </a:lnTo>
                <a:lnTo>
                  <a:pt x="951420" y="108198"/>
                </a:lnTo>
                <a:lnTo>
                  <a:pt x="915087" y="84616"/>
                </a:lnTo>
                <a:lnTo>
                  <a:pt x="875020" y="64116"/>
                </a:lnTo>
                <a:lnTo>
                  <a:pt x="831714" y="46614"/>
                </a:lnTo>
                <a:lnTo>
                  <a:pt x="785665" y="32029"/>
                </a:lnTo>
                <a:lnTo>
                  <a:pt x="737369" y="20280"/>
                </a:lnTo>
                <a:lnTo>
                  <a:pt x="687320" y="11285"/>
                </a:lnTo>
                <a:lnTo>
                  <a:pt x="636016" y="4961"/>
                </a:lnTo>
                <a:lnTo>
                  <a:pt x="583951" y="1226"/>
                </a:lnTo>
                <a:lnTo>
                  <a:pt x="531622" y="0"/>
                </a:lnTo>
                <a:lnTo>
                  <a:pt x="479292" y="1226"/>
                </a:lnTo>
                <a:lnTo>
                  <a:pt x="427227" y="4961"/>
                </a:lnTo>
                <a:lnTo>
                  <a:pt x="375923" y="11285"/>
                </a:lnTo>
                <a:lnTo>
                  <a:pt x="325874" y="20280"/>
                </a:lnTo>
                <a:lnTo>
                  <a:pt x="277578" y="32029"/>
                </a:lnTo>
                <a:lnTo>
                  <a:pt x="231529" y="46614"/>
                </a:lnTo>
                <a:lnTo>
                  <a:pt x="188223" y="64116"/>
                </a:lnTo>
                <a:lnTo>
                  <a:pt x="148156" y="84616"/>
                </a:lnTo>
                <a:lnTo>
                  <a:pt x="111823" y="108198"/>
                </a:lnTo>
                <a:lnTo>
                  <a:pt x="79720" y="134943"/>
                </a:lnTo>
                <a:lnTo>
                  <a:pt x="52342" y="164932"/>
                </a:lnTo>
                <a:lnTo>
                  <a:pt x="30186" y="198249"/>
                </a:lnTo>
                <a:lnTo>
                  <a:pt x="13746" y="234973"/>
                </a:lnTo>
                <a:lnTo>
                  <a:pt x="3519" y="275188"/>
                </a:lnTo>
                <a:lnTo>
                  <a:pt x="0" y="318976"/>
                </a:lnTo>
                <a:lnTo>
                  <a:pt x="3519" y="362763"/>
                </a:lnTo>
                <a:lnTo>
                  <a:pt x="13746" y="402979"/>
                </a:lnTo>
                <a:lnTo>
                  <a:pt x="30186" y="439703"/>
                </a:lnTo>
                <a:lnTo>
                  <a:pt x="52342" y="473019"/>
                </a:lnTo>
                <a:lnTo>
                  <a:pt x="79720" y="503009"/>
                </a:lnTo>
                <a:lnTo>
                  <a:pt x="111823" y="529754"/>
                </a:lnTo>
                <a:lnTo>
                  <a:pt x="148156" y="553335"/>
                </a:lnTo>
                <a:lnTo>
                  <a:pt x="188223" y="573836"/>
                </a:lnTo>
                <a:lnTo>
                  <a:pt x="231529" y="591338"/>
                </a:lnTo>
                <a:lnTo>
                  <a:pt x="277578" y="605922"/>
                </a:lnTo>
                <a:lnTo>
                  <a:pt x="325874" y="617672"/>
                </a:lnTo>
                <a:lnTo>
                  <a:pt x="375923" y="626667"/>
                </a:lnTo>
                <a:lnTo>
                  <a:pt x="427227" y="632991"/>
                </a:lnTo>
                <a:lnTo>
                  <a:pt x="479292" y="636726"/>
                </a:lnTo>
                <a:lnTo>
                  <a:pt x="531622" y="637952"/>
                </a:lnTo>
                <a:lnTo>
                  <a:pt x="583951" y="636726"/>
                </a:lnTo>
                <a:lnTo>
                  <a:pt x="636016" y="632991"/>
                </a:lnTo>
                <a:lnTo>
                  <a:pt x="687320" y="626667"/>
                </a:lnTo>
                <a:lnTo>
                  <a:pt x="737369" y="617672"/>
                </a:lnTo>
                <a:lnTo>
                  <a:pt x="785665" y="605922"/>
                </a:lnTo>
                <a:lnTo>
                  <a:pt x="831714" y="591338"/>
                </a:lnTo>
                <a:lnTo>
                  <a:pt x="875020" y="573836"/>
                </a:lnTo>
                <a:lnTo>
                  <a:pt x="915087" y="553335"/>
                </a:lnTo>
                <a:lnTo>
                  <a:pt x="951420" y="529754"/>
                </a:lnTo>
                <a:lnTo>
                  <a:pt x="983523" y="503009"/>
                </a:lnTo>
                <a:lnTo>
                  <a:pt x="1010901" y="473019"/>
                </a:lnTo>
                <a:lnTo>
                  <a:pt x="1033057" y="439703"/>
                </a:lnTo>
                <a:lnTo>
                  <a:pt x="1049497" y="402979"/>
                </a:lnTo>
                <a:lnTo>
                  <a:pt x="1059724" y="362763"/>
                </a:lnTo>
                <a:lnTo>
                  <a:pt x="1063244" y="318976"/>
                </a:lnTo>
                <a:close/>
              </a:path>
            </a:pathLst>
          </a:custGeom>
          <a:ln w="11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89982" y="3724246"/>
            <a:ext cx="68516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20" dirty="0">
                <a:latin typeface="Cambria"/>
                <a:cs typeface="Cambria"/>
              </a:rPr>
              <a:t>1st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val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00823" y="3724246"/>
            <a:ext cx="76073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30" dirty="0">
                <a:latin typeface="Cambria"/>
                <a:cs typeface="Cambria"/>
              </a:rPr>
              <a:t>2nd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val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22791" y="3887263"/>
            <a:ext cx="878840" cy="0"/>
          </a:xfrm>
          <a:custGeom>
            <a:avLst/>
            <a:gdLst/>
            <a:ahLst/>
            <a:cxnLst/>
            <a:rect l="l" t="t" r="r" b="b"/>
            <a:pathLst>
              <a:path w="878839">
                <a:moveTo>
                  <a:pt x="0" y="0"/>
                </a:moveTo>
                <a:lnTo>
                  <a:pt x="878338" y="0"/>
                </a:lnTo>
              </a:path>
            </a:pathLst>
          </a:custGeom>
          <a:ln w="11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7220" y="3828410"/>
            <a:ext cx="139687" cy="117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90031" y="3854503"/>
            <a:ext cx="65520" cy="65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71911" y="3887263"/>
            <a:ext cx="878840" cy="0"/>
          </a:xfrm>
          <a:custGeom>
            <a:avLst/>
            <a:gdLst/>
            <a:ahLst/>
            <a:cxnLst/>
            <a:rect l="l" t="t" r="r" b="b"/>
            <a:pathLst>
              <a:path w="878839">
                <a:moveTo>
                  <a:pt x="0" y="0"/>
                </a:moveTo>
                <a:lnTo>
                  <a:pt x="878338" y="0"/>
                </a:lnTo>
              </a:path>
            </a:pathLst>
          </a:custGeom>
          <a:ln w="11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6340" y="3828410"/>
            <a:ext cx="139687" cy="1177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39151" y="3854503"/>
            <a:ext cx="65520" cy="65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21031" y="3887263"/>
            <a:ext cx="878840" cy="0"/>
          </a:xfrm>
          <a:custGeom>
            <a:avLst/>
            <a:gdLst/>
            <a:ahLst/>
            <a:cxnLst/>
            <a:rect l="l" t="t" r="r" b="b"/>
            <a:pathLst>
              <a:path w="878840">
                <a:moveTo>
                  <a:pt x="0" y="0"/>
                </a:moveTo>
                <a:lnTo>
                  <a:pt x="878338" y="0"/>
                </a:lnTo>
              </a:path>
            </a:pathLst>
          </a:custGeom>
          <a:ln w="11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65460" y="3828410"/>
            <a:ext cx="139687" cy="117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88271" y="3854503"/>
            <a:ext cx="65520" cy="65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9065" y="3887263"/>
            <a:ext cx="393065" cy="0"/>
          </a:xfrm>
          <a:custGeom>
            <a:avLst/>
            <a:gdLst/>
            <a:ahLst/>
            <a:cxnLst/>
            <a:rect l="l" t="t" r="r" b="b"/>
            <a:pathLst>
              <a:path w="393064">
                <a:moveTo>
                  <a:pt x="0" y="0"/>
                </a:moveTo>
                <a:lnTo>
                  <a:pt x="392940" y="0"/>
                </a:lnTo>
              </a:path>
            </a:pathLst>
          </a:custGeom>
          <a:ln w="11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18102" y="3828412"/>
            <a:ext cx="139682" cy="117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358900" y="3724246"/>
            <a:ext cx="54356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20" dirty="0">
                <a:latin typeface="Cambria"/>
                <a:cs typeface="Cambria"/>
              </a:rPr>
              <a:t>Head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linkedLists:</a:t>
            </a:r>
            <a:r>
              <a:rPr spc="85" dirty="0"/>
              <a:t> </a:t>
            </a:r>
            <a:fld id="{81D60167-4931-47E6-BA6A-407CBD079E47}" type="slidenum">
              <a:rPr spc="55" dirty="0"/>
              <a:t>8</a:t>
            </a:fld>
            <a:endParaRPr spc="55" dirty="0"/>
          </a:p>
        </p:txBody>
      </p:sp>
      <p:sp>
        <p:nvSpPr>
          <p:cNvPr id="24" name="object 24"/>
          <p:cNvSpPr txBox="1"/>
          <p:nvPr/>
        </p:nvSpPr>
        <p:spPr>
          <a:xfrm>
            <a:off x="8068986" y="3701858"/>
            <a:ext cx="699770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i="1" spc="15" dirty="0">
                <a:latin typeface="Cambria"/>
                <a:cs typeface="Cambria"/>
              </a:rPr>
              <a:t>nu</a:t>
            </a:r>
            <a:r>
              <a:rPr sz="1800" i="1" spc="95" dirty="0">
                <a:latin typeface="Cambria"/>
                <a:cs typeface="Cambria"/>
              </a:rPr>
              <a:t>l</a:t>
            </a:r>
            <a:r>
              <a:rPr sz="1800" i="1" spc="-10" dirty="0">
                <a:latin typeface="Cambria"/>
                <a:cs typeface="Cambria"/>
              </a:rPr>
              <a:t>lptr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803CF08-09D1-D641-A1BB-B008C516549B}"/>
              </a:ext>
            </a:extLst>
          </p:cNvPr>
          <p:cNvSpPr txBox="1"/>
          <p:nvPr/>
        </p:nvSpPr>
        <p:spPr>
          <a:xfrm>
            <a:off x="1501294" y="4700909"/>
            <a:ext cx="7341234" cy="803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0"/>
              </a:spcBef>
            </a:pPr>
            <a:r>
              <a:rPr lang="en-US" sz="2450" spc="114" dirty="0">
                <a:latin typeface="Georgia"/>
                <a:cs typeface="Georgia"/>
              </a:rPr>
              <a:t>This makes single-case insertion and deletion possible since the head pointer never changes</a:t>
            </a:r>
            <a:endParaRPr sz="245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20" dirty="0"/>
              <a:t>linkedLists:</a:t>
            </a:r>
            <a:r>
              <a:rPr spc="85" dirty="0"/>
              <a:t> </a:t>
            </a:r>
            <a:fld id="{81D60167-4931-47E6-BA6A-407CBD079E47}" type="slidenum">
              <a:rPr spc="55" dirty="0"/>
              <a:t>9</a:t>
            </a:fld>
            <a:endParaRPr spc="5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8390" y="920724"/>
            <a:ext cx="3702050" cy="500137"/>
          </a:xfrm>
          <a:prstGeom prst="rect">
            <a:avLst/>
          </a:prstGeom>
          <a:solidFill>
            <a:srgbClr val="E3F3F1"/>
          </a:solidFill>
          <a:ln w="12649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 algn="l" rtl="0">
              <a:lnSpc>
                <a:spcPts val="3850"/>
              </a:lnSpc>
            </a:pPr>
            <a:r>
              <a:rPr sz="2800" kern="1200" spc="-180" dirty="0">
                <a:latin typeface="Lucida Calligraphy" panose="03010101010101010101" pitchFamily="66" charset="77"/>
                <a:cs typeface="+mn-cs"/>
              </a:rPr>
              <a:t>Doubly Linked 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2033573"/>
            <a:ext cx="7341234" cy="1462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30" dirty="0">
                <a:latin typeface="Georgia"/>
                <a:cs typeface="Georgia"/>
              </a:rPr>
              <a:t>These </a:t>
            </a:r>
            <a:r>
              <a:rPr sz="2450" spc="145" dirty="0">
                <a:latin typeface="Georgia"/>
                <a:cs typeface="Georgia"/>
              </a:rPr>
              <a:t>have </a:t>
            </a:r>
            <a:r>
              <a:rPr sz="2450" spc="114" dirty="0">
                <a:latin typeface="Georgia"/>
                <a:cs typeface="Georgia"/>
              </a:rPr>
              <a:t>pointers </a:t>
            </a:r>
            <a:r>
              <a:rPr sz="2450" spc="105" dirty="0">
                <a:latin typeface="Georgia"/>
                <a:cs typeface="Georgia"/>
              </a:rPr>
              <a:t>in </a:t>
            </a:r>
            <a:r>
              <a:rPr sz="2450" spc="130" dirty="0">
                <a:latin typeface="Georgia"/>
                <a:cs typeface="Georgia"/>
              </a:rPr>
              <a:t>both</a:t>
            </a:r>
            <a:r>
              <a:rPr sz="2450" spc="500" dirty="0">
                <a:latin typeface="Georgia"/>
                <a:cs typeface="Georgia"/>
              </a:rPr>
              <a:t> </a:t>
            </a:r>
            <a:r>
              <a:rPr sz="2450" spc="114" dirty="0">
                <a:latin typeface="Georgia"/>
                <a:cs typeface="Georgia"/>
              </a:rPr>
              <a:t>directions.</a:t>
            </a:r>
            <a:endParaRPr sz="2450">
              <a:latin typeface="Georgia"/>
              <a:cs typeface="Georgia"/>
            </a:endParaRPr>
          </a:p>
          <a:p>
            <a:pPr marL="12700" marR="5080">
              <a:lnSpc>
                <a:spcPct val="109000"/>
              </a:lnSpc>
              <a:spcBef>
                <a:spcPts val="1930"/>
              </a:spcBef>
              <a:tabLst>
                <a:tab pos="772795" algn="l"/>
                <a:tab pos="1111250" algn="l"/>
                <a:tab pos="1676400" algn="l"/>
                <a:tab pos="2109470" algn="l"/>
                <a:tab pos="2938780" algn="l"/>
                <a:tab pos="3510279" algn="l"/>
                <a:tab pos="4157345" algn="l"/>
                <a:tab pos="5547360" algn="l"/>
                <a:tab pos="5980430" algn="l"/>
              </a:tabLst>
            </a:pPr>
            <a:r>
              <a:rPr sz="2450" spc="100" dirty="0">
                <a:latin typeface="Georgia"/>
                <a:cs typeface="Georgia"/>
              </a:rPr>
              <a:t>Add	</a:t>
            </a:r>
            <a:r>
              <a:rPr sz="2450" spc="200" dirty="0">
                <a:latin typeface="Georgia"/>
                <a:cs typeface="Georgia"/>
              </a:rPr>
              <a:t>a	</a:t>
            </a:r>
            <a:r>
              <a:rPr sz="2450" spc="95" dirty="0">
                <a:latin typeface="Georgia"/>
                <a:cs typeface="Georgia"/>
              </a:rPr>
              <a:t>bit	</a:t>
            </a:r>
            <a:r>
              <a:rPr sz="2450" spc="30" dirty="0">
                <a:latin typeface="Georgia"/>
                <a:cs typeface="Georgia"/>
              </a:rPr>
              <a:t>of	</a:t>
            </a:r>
            <a:r>
              <a:rPr sz="2450" spc="160" dirty="0">
                <a:latin typeface="Georgia"/>
                <a:cs typeface="Georgia"/>
              </a:rPr>
              <a:t>ease	</a:t>
            </a:r>
            <a:r>
              <a:rPr sz="2450" spc="50" dirty="0">
                <a:latin typeface="Georgia"/>
                <a:cs typeface="Georgia"/>
              </a:rPr>
              <a:t>for	</a:t>
            </a:r>
            <a:r>
              <a:rPr sz="2450" spc="135" dirty="0">
                <a:latin typeface="Georgia"/>
                <a:cs typeface="Georgia"/>
              </a:rPr>
              <a:t>the	</a:t>
            </a:r>
            <a:r>
              <a:rPr sz="2450" spc="145" dirty="0">
                <a:latin typeface="Georgia"/>
                <a:cs typeface="Georgia"/>
              </a:rPr>
              <a:t>expense	</a:t>
            </a:r>
            <a:r>
              <a:rPr sz="2450" spc="30" dirty="0">
                <a:latin typeface="Georgia"/>
                <a:cs typeface="Georgia"/>
              </a:rPr>
              <a:t>of	</a:t>
            </a:r>
            <a:r>
              <a:rPr sz="2450" spc="110" dirty="0">
                <a:latin typeface="Georgia"/>
                <a:cs typeface="Georgia"/>
              </a:rPr>
              <a:t>doubling  </a:t>
            </a:r>
            <a:r>
              <a:rPr sz="2450" spc="125" dirty="0">
                <a:latin typeface="Georgia"/>
                <a:cs typeface="Georgia"/>
              </a:rPr>
              <a:t>storage.</a:t>
            </a:r>
            <a:endParaRPr sz="2450">
              <a:latin typeface="Georgia"/>
              <a:cs typeface="Georgi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01751E-5594-D74D-958B-773EF39E6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343400"/>
            <a:ext cx="8446497" cy="19183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376</Words>
  <Application>Microsoft Macintosh PowerPoint</Application>
  <PresentationFormat>Custom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PMingLiU</vt:lpstr>
      <vt:lpstr>Calibri</vt:lpstr>
      <vt:lpstr>Cambria</vt:lpstr>
      <vt:lpstr>Georgia</vt:lpstr>
      <vt:lpstr>Lucida Calligraphy</vt:lpstr>
      <vt:lpstr>Times New Roman</vt:lpstr>
      <vt:lpstr>Office Theme</vt:lpstr>
      <vt:lpstr>Linked Lists</vt:lpstr>
      <vt:lpstr>Linked Lists</vt:lpstr>
      <vt:lpstr>Example</vt:lpstr>
      <vt:lpstr>Nodes</vt:lpstr>
      <vt:lpstr>Insertion and Deletion</vt:lpstr>
      <vt:lpstr>Insertion and Deletion</vt:lpstr>
      <vt:lpstr>PowerPoint Presentation</vt:lpstr>
      <vt:lpstr>Example w/ Head Node</vt:lpstr>
      <vt:lpstr>Doubly Linked Lists</vt:lpstr>
      <vt:lpstr>Doubly Linked Lists</vt:lpstr>
      <vt:lpstr>Doubly Linked Lists</vt:lpstr>
      <vt:lpstr>Doubly Linked Lists</vt:lpstr>
      <vt:lpstr>Circular Linked Lists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cp:lastModifiedBy>Microsoft Office User</cp:lastModifiedBy>
  <cp:revision>9</cp:revision>
  <dcterms:created xsi:type="dcterms:W3CDTF">2019-09-01T02:23:49Z</dcterms:created>
  <dcterms:modified xsi:type="dcterms:W3CDTF">2019-09-02T03:46:07Z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2017-12-29T00:00:00Z</vt:filetime>
  </property>
  <property fmtid="{D5CDD505-2E9C-101B-9397-08002B2CF9AE}" pid="3" name="Creator">
    <vt:lpwstr>TeX</vt:lpwstr>
  </property>
  <property fmtid="{D5CDD505-2E9C-101B-9397-08002B2CF9AE}" pid="4" name="LastSaved">
    <vt:filetime>2019-09-01T00:00:00Z</vt:filetime>
  </property>
</Properties>
</file>