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56" r:id="rId2"/>
    <p:sldId id="678" r:id="rId3"/>
    <p:sldId id="679" r:id="rId4"/>
    <p:sldId id="692" r:id="rId5"/>
    <p:sldId id="693" r:id="rId6"/>
    <p:sldId id="683" r:id="rId7"/>
    <p:sldId id="694" r:id="rId8"/>
    <p:sldId id="695" r:id="rId9"/>
    <p:sldId id="696" r:id="rId10"/>
    <p:sldId id="697" r:id="rId11"/>
    <p:sldId id="698" r:id="rId12"/>
    <p:sldId id="700" r:id="rId13"/>
    <p:sldId id="699" r:id="rId14"/>
    <p:sldId id="701" r:id="rId15"/>
    <p:sldId id="702" r:id="rId16"/>
    <p:sldId id="703" r:id="rId17"/>
    <p:sldId id="704" r:id="rId18"/>
    <p:sldId id="677" r:id="rId19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032" autoAdjust="0"/>
    <p:restoredTop sz="87694" autoAdjust="0"/>
  </p:normalViewPr>
  <p:slideViewPr>
    <p:cSldViewPr>
      <p:cViewPr varScale="1">
        <p:scale>
          <a:sx n="86" d="100"/>
          <a:sy n="86" d="100"/>
        </p:scale>
        <p:origin x="127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BB4837D-D532-4E1A-9DB1-D690BBB1381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4" tIns="46512" rIns="93024" bIns="46512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D8AD72B5-785C-4317-A1E3-BA75C66912E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4" tIns="46512" rIns="93024" bIns="46512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7EDDD4F0-5B4F-4D4D-BC7E-CD3E659AF61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4" tIns="46512" rIns="93024" bIns="46512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CF5807E7-433C-4817-9AF3-E179674E23C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4" tIns="46512" rIns="93024" bIns="46512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4AB5933C-FA31-4A6B-AC3D-5D5C5ED5C2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6BC6046-8AC8-4979-AFAC-25C05EDE89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4" tIns="46512" rIns="93024" bIns="46512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FECB455-ABF9-45DB-9F3C-17B2397DC6B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4" tIns="46512" rIns="93024" bIns="46512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D2D6C98-F198-433A-9D9A-775372CA64C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C00310BC-61B9-4B7B-AEA6-6ED9C726185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4" tIns="46512" rIns="93024" bIns="465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3863A96D-71F8-480E-88D0-E18BAE5500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4" tIns="46512" rIns="93024" bIns="46512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C0E31932-C66A-4176-980D-F3CA4C2EF7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4" tIns="46512" rIns="93024" bIns="46512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04E00595-87AB-4AF2-86D9-EF99B75BE9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E00595-87AB-4AF2-86D9-EF99B75BE979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105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E00595-87AB-4AF2-86D9-EF99B75BE97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5465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E00595-87AB-4AF2-86D9-EF99B75BE97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886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E00595-87AB-4AF2-86D9-EF99B75BE979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457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5C188EA6-AE68-4209-A78C-40510A1686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96540E-5D8E-4F75-A910-56FE1EE0984D}" type="slidenum">
              <a:rPr lang="en-AU" altLang="en-US" sz="1300" smtClean="0">
                <a:latin typeface="Times New Roman" panose="02020603050405020304" pitchFamily="18" charset="0"/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18</a:t>
            </a:fld>
            <a:endParaRPr lang="en-AU" altLang="en-US" sz="13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B64BCE8-53BB-4523-B3BC-26FCB20BAD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ED71F984-FD1D-453B-8189-8B3F69498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626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0"/>
              <a:buNone/>
              <a:defRPr/>
            </a:lvl1pPr>
          </a:lstStyle>
          <a:p>
            <a:r>
              <a:rPr lang="en-US"/>
              <a:t>Click here to add subtitle</a:t>
            </a: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62000" y="16764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921978588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6216919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58050" y="101600"/>
            <a:ext cx="1885950" cy="675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101600"/>
            <a:ext cx="5505450" cy="675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6793559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6601218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2866455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219200"/>
            <a:ext cx="36957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219200"/>
            <a:ext cx="36957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9483535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0339099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062828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931213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5194269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857568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D626687-88B1-4FD2-B276-83A2C40FF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29200"/>
            <a:ext cx="914400" cy="914400"/>
          </a:xfrm>
          <a:prstGeom prst="rect">
            <a:avLst/>
          </a:prstGeom>
          <a:solidFill>
            <a:srgbClr val="330066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pic>
        <p:nvPicPr>
          <p:cNvPr id="1027" name="Picture 3" descr="Picture1">
            <a:extLst>
              <a:ext uri="{FF2B5EF4-FFF2-40B4-BE49-F238E27FC236}">
                <a16:creationId xmlns:a16="http://schemas.microsoft.com/office/drawing/2014/main" id="{47CAFBA6-0443-4280-AB66-87EB178AB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>
            <a:extLst>
              <a:ext uri="{FF2B5EF4-FFF2-40B4-BE49-F238E27FC236}">
                <a16:creationId xmlns:a16="http://schemas.microsoft.com/office/drawing/2014/main" id="{9D0631FC-5979-49A4-A31E-8810256AE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05000"/>
            <a:ext cx="914400" cy="3276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330066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9" name="Rectangle 6">
            <a:extLst>
              <a:ext uri="{FF2B5EF4-FFF2-40B4-BE49-F238E27FC236}">
                <a16:creationId xmlns:a16="http://schemas.microsoft.com/office/drawing/2014/main" id="{E6FEFDCB-6431-450C-97AA-909B808A85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52500" y="1066800"/>
            <a:ext cx="81915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00C33F15-44AC-41D7-BFB6-69F3893714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52500" y="31750"/>
            <a:ext cx="81915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cxnSp>
        <p:nvCxnSpPr>
          <p:cNvPr id="1031" name="AutoShape 9">
            <a:extLst>
              <a:ext uri="{FF2B5EF4-FFF2-40B4-BE49-F238E27FC236}">
                <a16:creationId xmlns:a16="http://schemas.microsoft.com/office/drawing/2014/main" id="{263EB19E-C670-45C4-8C64-604B464126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14400" y="990600"/>
            <a:ext cx="822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3" name="Text Box 10">
            <a:extLst>
              <a:ext uri="{FF2B5EF4-FFF2-40B4-BE49-F238E27FC236}">
                <a16:creationId xmlns:a16="http://schemas.microsoft.com/office/drawing/2014/main" id="{5E62514E-3C2E-4729-8B42-6D5BEA06E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6400800"/>
            <a:ext cx="685800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5EA2B5AF-7668-4F65-9C3C-46D24318F430}" type="slidenum">
              <a:rPr lang="en-US" altLang="en-US" sz="2000" b="1" smtClean="0"/>
              <a:pPr algn="ctr" eaLnBrk="1" hangingPunct="1">
                <a:defRPr/>
              </a:pPr>
              <a:t>‹#›</a:t>
            </a:fld>
            <a:endParaRPr lang="en-US" alt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72BD78-687B-4CE9-B095-71DD222AEA8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63500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ransition>
    <p:wipe/>
  </p:transition>
  <p:hf sldNum="0"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33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5000"/>
        </a:spcAft>
        <a:buClr>
          <a:srgbClr val="FF9900"/>
        </a:buClr>
        <a:buFont typeface="Monotype Sorts" pitchFamily="2" charset="2"/>
        <a:buBlip>
          <a:blip r:embed="rId15"/>
        </a:buBlip>
        <a:defRPr sz="26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0"/>
        </a:spcBef>
        <a:spcAft>
          <a:spcPct val="25000"/>
        </a:spcAft>
        <a:buClr>
          <a:srgbClr val="0070C8"/>
        </a:buClr>
        <a:buBlip>
          <a:blip r:embed="rId15"/>
        </a:buBlip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5"/>
        </a:buBlip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5"/>
        </a:buBlip>
        <a:defRPr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5"/>
        </a:buBlip>
        <a:defRPr sz="1600">
          <a:solidFill>
            <a:schemeClr val="tx1"/>
          </a:solidFill>
          <a:latin typeface="+mn-lt"/>
        </a:defRPr>
      </a:lvl5pPr>
      <a:lvl6pPr marL="2228850" indent="-228600" algn="l" rtl="0" fontAlgn="base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5"/>
        </a:buBlip>
        <a:defRPr sz="1600">
          <a:solidFill>
            <a:schemeClr val="tx1"/>
          </a:solidFill>
          <a:latin typeface="+mn-lt"/>
        </a:defRPr>
      </a:lvl6pPr>
      <a:lvl7pPr marL="2686050" indent="-228600" algn="l" rtl="0" fontAlgn="base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5"/>
        </a:buBlip>
        <a:defRPr sz="1600">
          <a:solidFill>
            <a:schemeClr val="tx1"/>
          </a:solidFill>
          <a:latin typeface="+mn-lt"/>
        </a:defRPr>
      </a:lvl7pPr>
      <a:lvl8pPr marL="3143250" indent="-228600" algn="l" rtl="0" fontAlgn="base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5"/>
        </a:buBlip>
        <a:defRPr sz="1600">
          <a:solidFill>
            <a:schemeClr val="tx1"/>
          </a:solidFill>
          <a:latin typeface="+mn-lt"/>
        </a:defRPr>
      </a:lvl8pPr>
      <a:lvl9pPr marL="3600450" indent="-228600" algn="l" rtl="0" fontAlgn="base">
        <a:lnSpc>
          <a:spcPct val="90000"/>
        </a:lnSpc>
        <a:spcBef>
          <a:spcPct val="15000"/>
        </a:spcBef>
        <a:spcAft>
          <a:spcPct val="25000"/>
        </a:spcAft>
        <a:buClr>
          <a:schemeClr val="accent2"/>
        </a:buClr>
        <a:buBlip>
          <a:blip r:embed="rId15"/>
        </a:buBlip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EC89285-0C26-410C-9AEF-B9F42645841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4800" y="1905000"/>
            <a:ext cx="8610600" cy="1905000"/>
          </a:xfrm>
        </p:spPr>
        <p:txBody>
          <a:bodyPr/>
          <a:lstStyle/>
          <a:p>
            <a:pPr eaLnBrk="1" hangingPunct="1"/>
            <a:r>
              <a:rPr lang="en-US" altLang="en-US" b="0" dirty="0"/>
              <a:t>Lab 6</a:t>
            </a:r>
            <a:endParaRPr lang="en-US" altLang="en-US" dirty="0"/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7724D25F-C4BE-4094-ABAF-1DE483B0177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09700" y="4038600"/>
            <a:ext cx="6400800" cy="2133600"/>
          </a:xfrm>
        </p:spPr>
        <p:txBody>
          <a:bodyPr/>
          <a:lstStyle/>
          <a:p>
            <a:pPr eaLnBrk="1" hangingPunct="1">
              <a:defRPr/>
            </a:pPr>
            <a:endParaRPr lang="en-US" altLang="en-US" sz="4000" dirty="0"/>
          </a:p>
        </p:txBody>
      </p:sp>
      <p:pic>
        <p:nvPicPr>
          <p:cNvPr id="5124" name="Picture 1">
            <a:extLst>
              <a:ext uri="{FF2B5EF4-FFF2-40B4-BE49-F238E27FC236}">
                <a16:creationId xmlns:a16="http://schemas.microsoft.com/office/drawing/2014/main" id="{FC6B59F8-68B6-4A11-AE46-D51750BF3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0" y="304800"/>
            <a:ext cx="43688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>
            <a:extLst>
              <a:ext uri="{FF2B5EF4-FFF2-40B4-BE49-F238E27FC236}">
                <a16:creationId xmlns:a16="http://schemas.microsoft.com/office/drawing/2014/main" id="{AA0A5593-5A89-4A95-84E3-BC39A2BE4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Plane creation example (cont.)</a:t>
            </a:r>
          </a:p>
        </p:txBody>
      </p:sp>
      <p:sp>
        <p:nvSpPr>
          <p:cNvPr id="7172" name="Content Placeholder 2">
            <a:extLst>
              <a:ext uri="{FF2B5EF4-FFF2-40B4-BE49-F238E27FC236}">
                <a16:creationId xmlns:a16="http://schemas.microsoft.com/office/drawing/2014/main" id="{BC607A93-8ECE-48B8-ACED-7733047DE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1" y="4065151"/>
            <a:ext cx="3809999" cy="1979010"/>
          </a:xfrm>
        </p:spPr>
        <p:txBody>
          <a:bodyPr/>
          <a:lstStyle/>
          <a:p>
            <a:r>
              <a:rPr lang="en-US" sz="2400" b="0" dirty="0" err="1"/>
              <a:t>inverval</a:t>
            </a:r>
            <a:r>
              <a:rPr lang="en-US" sz="2400" b="0" dirty="0"/>
              <a:t> = .333</a:t>
            </a:r>
          </a:p>
          <a:p>
            <a:r>
              <a:rPr lang="en-US" sz="2400" b="0" dirty="0"/>
              <a:t>x = .94, y= .02</a:t>
            </a:r>
          </a:p>
          <a:p>
            <a:r>
              <a:rPr lang="en-US" sz="2400" b="0" dirty="0" err="1"/>
              <a:t>xpos</a:t>
            </a:r>
            <a:r>
              <a:rPr lang="en-US" sz="2400" b="0" dirty="0"/>
              <a:t> = .94 /.333 = 2</a:t>
            </a:r>
          </a:p>
          <a:p>
            <a:r>
              <a:rPr lang="en-US" sz="2400" b="0" dirty="0" err="1"/>
              <a:t>ypos</a:t>
            </a:r>
            <a:r>
              <a:rPr lang="en-US" sz="2400" b="0" dirty="0"/>
              <a:t> = .02 /.333 = 0</a:t>
            </a:r>
          </a:p>
          <a:p>
            <a:endParaRPr lang="en-US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D98046-352D-4ECA-987E-7B49F0D918D7}"/>
              </a:ext>
            </a:extLst>
          </p:cNvPr>
          <p:cNvSpPr txBox="1"/>
          <p:nvPr/>
        </p:nvSpPr>
        <p:spPr>
          <a:xfrm>
            <a:off x="6605586" y="1075694"/>
            <a:ext cx="1447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Textfile</a:t>
            </a:r>
            <a:endParaRPr lang="en-US" sz="3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C46AD1-3D97-492D-B338-777BB4A92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867942"/>
              </p:ext>
            </p:extLst>
          </p:nvPr>
        </p:nvGraphicFramePr>
        <p:xfrm>
          <a:off x="1219200" y="1967298"/>
          <a:ext cx="3962400" cy="3934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3372824916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66962246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162591395"/>
                    </a:ext>
                  </a:extLst>
                </a:gridCol>
              </a:tblGrid>
              <a:tr h="13113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(.50, .17)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(.79, .28)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(.94, .02)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754457"/>
                  </a:ext>
                </a:extLst>
              </a:tr>
              <a:tr h="13113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(.10, .46)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46848"/>
                  </a:ext>
                </a:extLst>
              </a:tr>
              <a:tr h="13113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26105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2F64AED-551F-49AA-90EB-75DD461F757E}"/>
              </a:ext>
            </a:extLst>
          </p:cNvPr>
          <p:cNvSpPr txBox="1"/>
          <p:nvPr/>
        </p:nvSpPr>
        <p:spPr>
          <a:xfrm>
            <a:off x="2552700" y="956688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Plane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445FB-5CA3-403A-A2A1-AD2FC36B38F6}"/>
              </a:ext>
            </a:extLst>
          </p:cNvPr>
          <p:cNvSpPr txBox="1"/>
          <p:nvPr/>
        </p:nvSpPr>
        <p:spPr>
          <a:xfrm>
            <a:off x="900112" y="2362200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85F236-68EF-407F-A75B-0A9E68AB726F}"/>
              </a:ext>
            </a:extLst>
          </p:cNvPr>
          <p:cNvSpPr txBox="1"/>
          <p:nvPr/>
        </p:nvSpPr>
        <p:spPr>
          <a:xfrm>
            <a:off x="883444" y="3711167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C1836-A9C3-47B7-A0CC-4696FAB5FF82}"/>
              </a:ext>
            </a:extLst>
          </p:cNvPr>
          <p:cNvSpPr txBox="1"/>
          <p:nvPr/>
        </p:nvSpPr>
        <p:spPr>
          <a:xfrm>
            <a:off x="881062" y="4920550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E6845F-60D9-4E77-BAF7-66E230223A87}"/>
              </a:ext>
            </a:extLst>
          </p:cNvPr>
          <p:cNvSpPr txBox="1"/>
          <p:nvPr/>
        </p:nvSpPr>
        <p:spPr>
          <a:xfrm>
            <a:off x="1731170" y="1561306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39AF06-C338-437B-AEE6-32820D57A231}"/>
              </a:ext>
            </a:extLst>
          </p:cNvPr>
          <p:cNvSpPr txBox="1"/>
          <p:nvPr/>
        </p:nvSpPr>
        <p:spPr>
          <a:xfrm>
            <a:off x="3050381" y="1561306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6E47BE-9C1B-403F-9F20-E176717736F9}"/>
              </a:ext>
            </a:extLst>
          </p:cNvPr>
          <p:cNvSpPr txBox="1"/>
          <p:nvPr/>
        </p:nvSpPr>
        <p:spPr>
          <a:xfrm>
            <a:off x="4369592" y="1541463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CF1191F-DBFF-43AD-9635-0769ACB80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175" y="1673583"/>
            <a:ext cx="1190625" cy="23907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6139116-C826-40CE-A65E-09A8F50E97CB}"/>
              </a:ext>
            </a:extLst>
          </p:cNvPr>
          <p:cNvSpPr txBox="1"/>
          <p:nvPr/>
        </p:nvSpPr>
        <p:spPr>
          <a:xfrm>
            <a:off x="2362200" y="6033432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When producing </a:t>
            </a:r>
            <a:r>
              <a:rPr lang="en-US" dirty="0" err="1">
                <a:solidFill>
                  <a:srgbClr val="FF0000"/>
                </a:solidFill>
              </a:rPr>
              <a:t>xpos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 err="1">
                <a:solidFill>
                  <a:srgbClr val="FF0000"/>
                </a:solidFill>
              </a:rPr>
              <a:t>ypos</a:t>
            </a:r>
            <a:r>
              <a:rPr lang="en-US" dirty="0">
                <a:solidFill>
                  <a:srgbClr val="FF0000"/>
                </a:solidFill>
              </a:rPr>
              <a:t> you must round the values down to the nearest integer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3272E3-1BBC-4027-BA8B-8EF86205CFD2}"/>
              </a:ext>
            </a:extLst>
          </p:cNvPr>
          <p:cNvSpPr/>
          <p:nvPr/>
        </p:nvSpPr>
        <p:spPr>
          <a:xfrm>
            <a:off x="6715125" y="2503675"/>
            <a:ext cx="1190625" cy="304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32216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>
            <a:extLst>
              <a:ext uri="{FF2B5EF4-FFF2-40B4-BE49-F238E27FC236}">
                <a16:creationId xmlns:a16="http://schemas.microsoft.com/office/drawing/2014/main" id="{AA0A5593-5A89-4A95-84E3-BC39A2BE4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Plane creation example (cont.)</a:t>
            </a:r>
          </a:p>
        </p:txBody>
      </p:sp>
      <p:sp>
        <p:nvSpPr>
          <p:cNvPr id="7172" name="Content Placeholder 2">
            <a:extLst>
              <a:ext uri="{FF2B5EF4-FFF2-40B4-BE49-F238E27FC236}">
                <a16:creationId xmlns:a16="http://schemas.microsoft.com/office/drawing/2014/main" id="{BC607A93-8ECE-48B8-ACED-7733047DE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1" y="4267200"/>
            <a:ext cx="3809999" cy="1979010"/>
          </a:xfrm>
        </p:spPr>
        <p:txBody>
          <a:bodyPr/>
          <a:lstStyle/>
          <a:p>
            <a:r>
              <a:rPr lang="en-US" sz="2400" b="0" dirty="0"/>
              <a:t>Continue same process until all points have been added to the plane </a:t>
            </a:r>
            <a:endParaRPr lang="en-US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D98046-352D-4ECA-987E-7B49F0D918D7}"/>
              </a:ext>
            </a:extLst>
          </p:cNvPr>
          <p:cNvSpPr txBox="1"/>
          <p:nvPr/>
        </p:nvSpPr>
        <p:spPr>
          <a:xfrm>
            <a:off x="6605586" y="1075694"/>
            <a:ext cx="1447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Textfile</a:t>
            </a:r>
            <a:endParaRPr lang="en-US" sz="3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C46AD1-3D97-492D-B338-777BB4A92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077584"/>
              </p:ext>
            </p:extLst>
          </p:nvPr>
        </p:nvGraphicFramePr>
        <p:xfrm>
          <a:off x="1219200" y="1967298"/>
          <a:ext cx="3962400" cy="3934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3372824916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66962246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162591395"/>
                    </a:ext>
                  </a:extLst>
                </a:gridCol>
              </a:tblGrid>
              <a:tr h="13113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(.50, .17)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(.65, .20)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(.79, .28)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(.94, .02)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754457"/>
                  </a:ext>
                </a:extLst>
              </a:tr>
              <a:tr h="13113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(.10, .46)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(.25, .36)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(.43, .47)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(.76, .57)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46848"/>
                  </a:ext>
                </a:extLst>
              </a:tr>
              <a:tr h="13113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(.58, .95)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(.40, .78)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26105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2F64AED-551F-49AA-90EB-75DD461F757E}"/>
              </a:ext>
            </a:extLst>
          </p:cNvPr>
          <p:cNvSpPr txBox="1"/>
          <p:nvPr/>
        </p:nvSpPr>
        <p:spPr>
          <a:xfrm>
            <a:off x="2552700" y="956688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Plane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445FB-5CA3-403A-A2A1-AD2FC36B38F6}"/>
              </a:ext>
            </a:extLst>
          </p:cNvPr>
          <p:cNvSpPr txBox="1"/>
          <p:nvPr/>
        </p:nvSpPr>
        <p:spPr>
          <a:xfrm>
            <a:off x="900112" y="2362200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85F236-68EF-407F-A75B-0A9E68AB726F}"/>
              </a:ext>
            </a:extLst>
          </p:cNvPr>
          <p:cNvSpPr txBox="1"/>
          <p:nvPr/>
        </p:nvSpPr>
        <p:spPr>
          <a:xfrm>
            <a:off x="883444" y="3711167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C1836-A9C3-47B7-A0CC-4696FAB5FF82}"/>
              </a:ext>
            </a:extLst>
          </p:cNvPr>
          <p:cNvSpPr txBox="1"/>
          <p:nvPr/>
        </p:nvSpPr>
        <p:spPr>
          <a:xfrm>
            <a:off x="881062" y="4920550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E6845F-60D9-4E77-BAF7-66E230223A87}"/>
              </a:ext>
            </a:extLst>
          </p:cNvPr>
          <p:cNvSpPr txBox="1"/>
          <p:nvPr/>
        </p:nvSpPr>
        <p:spPr>
          <a:xfrm>
            <a:off x="1731170" y="1561306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39AF06-C338-437B-AEE6-32820D57A231}"/>
              </a:ext>
            </a:extLst>
          </p:cNvPr>
          <p:cNvSpPr txBox="1"/>
          <p:nvPr/>
        </p:nvSpPr>
        <p:spPr>
          <a:xfrm>
            <a:off x="3050381" y="1561306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6E47BE-9C1B-403F-9F20-E176717736F9}"/>
              </a:ext>
            </a:extLst>
          </p:cNvPr>
          <p:cNvSpPr txBox="1"/>
          <p:nvPr/>
        </p:nvSpPr>
        <p:spPr>
          <a:xfrm>
            <a:off x="4369592" y="1541463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CF1191F-DBFF-43AD-9635-0769ACB80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175" y="1673583"/>
            <a:ext cx="11906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10516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B9561BCF-7AA7-4965-B277-6723D30ED0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Calculating the Smallest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8" name="Content Placeholder 2">
                <a:extLst>
                  <a:ext uri="{FF2B5EF4-FFF2-40B4-BE49-F238E27FC236}">
                    <a16:creationId xmlns:a16="http://schemas.microsoft.com/office/drawing/2014/main" id="{2E8924E9-6939-4488-8BE3-E63C03BF9A4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52500" y="1066800"/>
                <a:ext cx="7810500" cy="5638800"/>
              </a:xfrm>
            </p:spPr>
            <p:txBody>
              <a:bodyPr/>
              <a:lstStyle/>
              <a:p>
                <a:r>
                  <a:rPr lang="en-US" altLang="en-US" dirty="0"/>
                  <a:t>Loop through the cells in plane and look at each point within the cell</a:t>
                </a:r>
              </a:p>
              <a:p>
                <a:r>
                  <a:rPr lang="en-US" altLang="en-US" dirty="0"/>
                  <a:t>With each point in the cell you want to get the distance from all the points in the same cell as well as all the points in the 8 neighboring cells</a:t>
                </a:r>
              </a:p>
              <a:p>
                <a:r>
                  <a:rPr lang="en-US" altLang="en-US" dirty="0"/>
                  <a:t>When calculating distances make sure you keep track of the smallest one </a:t>
                </a:r>
              </a:p>
              <a:p>
                <a:r>
                  <a:rPr lang="en-US" altLang="en-US" dirty="0"/>
                  <a:t>Use the distance formula to get distances between points</a:t>
                </a:r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1)</m:t>
                            </m:r>
                          </m:e>
                          <m:sup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1)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6148" name="Content Placeholder 2">
                <a:extLst>
                  <a:ext uri="{FF2B5EF4-FFF2-40B4-BE49-F238E27FC236}">
                    <a16:creationId xmlns:a16="http://schemas.microsoft.com/office/drawing/2014/main" id="{2E8924E9-6939-4488-8BE3-E63C03BF9A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2500" y="1066800"/>
                <a:ext cx="7810500" cy="5638800"/>
              </a:xfrm>
              <a:blipFill>
                <a:blip r:embed="rId3"/>
                <a:stretch>
                  <a:fillRect t="-1730" r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884544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>
            <a:extLst>
              <a:ext uri="{FF2B5EF4-FFF2-40B4-BE49-F238E27FC236}">
                <a16:creationId xmlns:a16="http://schemas.microsoft.com/office/drawing/2014/main" id="{AA0A5593-5A89-4A95-84E3-BC39A2BE4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Smallest Distance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C46AD1-3D97-492D-B338-777BB4A92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309196"/>
              </p:ext>
            </p:extLst>
          </p:nvPr>
        </p:nvGraphicFramePr>
        <p:xfrm>
          <a:off x="1219200" y="1967298"/>
          <a:ext cx="3962400" cy="3934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3372824916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66962246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162591395"/>
                    </a:ext>
                  </a:extLst>
                </a:gridCol>
              </a:tblGrid>
              <a:tr h="13113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(.50, .17)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(.65, .20)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(.79, .28)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(.94, .02)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754457"/>
                  </a:ext>
                </a:extLst>
              </a:tr>
              <a:tr h="13113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(.10, .46)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(.25, .36)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(.43, .47)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(.76, .57)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46848"/>
                  </a:ext>
                </a:extLst>
              </a:tr>
              <a:tr h="13113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(.58, .95)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(.40, .78)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26105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2F64AED-551F-49AA-90EB-75DD461F757E}"/>
              </a:ext>
            </a:extLst>
          </p:cNvPr>
          <p:cNvSpPr txBox="1"/>
          <p:nvPr/>
        </p:nvSpPr>
        <p:spPr>
          <a:xfrm>
            <a:off x="2552700" y="956688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Plane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445FB-5CA3-403A-A2A1-AD2FC36B38F6}"/>
              </a:ext>
            </a:extLst>
          </p:cNvPr>
          <p:cNvSpPr txBox="1"/>
          <p:nvPr/>
        </p:nvSpPr>
        <p:spPr>
          <a:xfrm>
            <a:off x="900112" y="2362200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85F236-68EF-407F-A75B-0A9E68AB726F}"/>
              </a:ext>
            </a:extLst>
          </p:cNvPr>
          <p:cNvSpPr txBox="1"/>
          <p:nvPr/>
        </p:nvSpPr>
        <p:spPr>
          <a:xfrm>
            <a:off x="883444" y="3711167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C1836-A9C3-47B7-A0CC-4696FAB5FF82}"/>
              </a:ext>
            </a:extLst>
          </p:cNvPr>
          <p:cNvSpPr txBox="1"/>
          <p:nvPr/>
        </p:nvSpPr>
        <p:spPr>
          <a:xfrm>
            <a:off x="881062" y="4920550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E6845F-60D9-4E77-BAF7-66E230223A87}"/>
              </a:ext>
            </a:extLst>
          </p:cNvPr>
          <p:cNvSpPr txBox="1"/>
          <p:nvPr/>
        </p:nvSpPr>
        <p:spPr>
          <a:xfrm>
            <a:off x="1731170" y="1561306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39AF06-C338-437B-AEE6-32820D57A231}"/>
              </a:ext>
            </a:extLst>
          </p:cNvPr>
          <p:cNvSpPr txBox="1"/>
          <p:nvPr/>
        </p:nvSpPr>
        <p:spPr>
          <a:xfrm>
            <a:off x="3050381" y="1561306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6E47BE-9C1B-403F-9F20-E176717736F9}"/>
              </a:ext>
            </a:extLst>
          </p:cNvPr>
          <p:cNvSpPr txBox="1"/>
          <p:nvPr/>
        </p:nvSpPr>
        <p:spPr>
          <a:xfrm>
            <a:off x="4369592" y="1541463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8BC61B6-34F2-4178-8BFB-16AC398930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10200" y="1066800"/>
                <a:ext cx="3505200" cy="5638800"/>
              </a:xfrm>
            </p:spPr>
            <p:txBody>
              <a:bodyPr/>
              <a:lstStyle/>
              <a:p>
                <a:r>
                  <a:rPr lang="en-US" b="0" dirty="0"/>
                  <a:t>c</a:t>
                </a:r>
                <a:r>
                  <a:rPr lang="en-US" b="0" dirty="0" err="1"/>
                  <a:t>urrent_point</a:t>
                </a:r>
                <a:endParaRPr lang="en-US" b="0" dirty="0"/>
              </a:p>
              <a:p>
                <a:pPr lvl="1"/>
                <a:r>
                  <a:rPr lang="en-US" dirty="0"/>
                  <a:t>(.50, .17)</a:t>
                </a:r>
              </a:p>
              <a:p>
                <a:r>
                  <a:rPr lang="en-US" b="0" dirty="0" err="1"/>
                  <a:t>current_cell</a:t>
                </a:r>
                <a:endParaRPr lang="en-US" b="0" dirty="0"/>
              </a:p>
              <a:p>
                <a:pPr lvl="1"/>
                <a:r>
                  <a:rPr lang="en-US" dirty="0"/>
                  <a:t>(1, 0)</a:t>
                </a:r>
              </a:p>
              <a:p>
                <a:endParaRPr lang="en-US" dirty="0"/>
              </a:p>
              <a:p>
                <a:r>
                  <a:rPr lang="en-US" dirty="0"/>
                  <a:t>Distances</a:t>
                </a: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s-E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.65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.50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s-E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.20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.17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1800" dirty="0"/>
              </a:p>
              <a:p>
                <a:pPr lvl="1"/>
                <a:r>
                  <a:rPr lang="en-US" sz="1600" dirty="0">
                    <a:solidFill>
                      <a:srgbClr val="FF0000"/>
                    </a:solidFill>
                  </a:rPr>
                  <a:t>0.152971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8BC61B6-34F2-4178-8BFB-16AC398930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0200" y="1066800"/>
                <a:ext cx="3505200" cy="5638800"/>
              </a:xfrm>
              <a:blipFill>
                <a:blip r:embed="rId2"/>
                <a:stretch>
                  <a:fillRect t="-1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620BB87-3EC7-48CB-B5AE-B1D88D7638E7}"/>
              </a:ext>
            </a:extLst>
          </p:cNvPr>
          <p:cNvSpPr/>
          <p:nvPr/>
        </p:nvSpPr>
        <p:spPr>
          <a:xfrm>
            <a:off x="2552700" y="1967298"/>
            <a:ext cx="1295400" cy="13093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D3E3D6-B161-4497-8193-B9D47D2A75F1}"/>
              </a:ext>
            </a:extLst>
          </p:cNvPr>
          <p:cNvSpPr txBox="1"/>
          <p:nvPr/>
        </p:nvSpPr>
        <p:spPr>
          <a:xfrm>
            <a:off x="1390650" y="61722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smallest_distance</a:t>
            </a:r>
            <a:r>
              <a:rPr lang="en-US" dirty="0">
                <a:solidFill>
                  <a:srgbClr val="FF0000"/>
                </a:solidFill>
              </a:rPr>
              <a:t> = 0.152971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892738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>
            <a:extLst>
              <a:ext uri="{FF2B5EF4-FFF2-40B4-BE49-F238E27FC236}">
                <a16:creationId xmlns:a16="http://schemas.microsoft.com/office/drawing/2014/main" id="{AA0A5593-5A89-4A95-84E3-BC39A2BE4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Smallest Distance Example (cont.)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C46AD1-3D97-492D-B338-777BB4A9225F}"/>
              </a:ext>
            </a:extLst>
          </p:cNvPr>
          <p:cNvGraphicFramePr>
            <a:graphicFrameLocks noGrp="1"/>
          </p:cNvGraphicFramePr>
          <p:nvPr/>
        </p:nvGraphicFramePr>
        <p:xfrm>
          <a:off x="1219200" y="1967298"/>
          <a:ext cx="3962400" cy="3934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3372824916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66962246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162591395"/>
                    </a:ext>
                  </a:extLst>
                </a:gridCol>
              </a:tblGrid>
              <a:tr h="13113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(.50, .17)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(.65, .20)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(.79, .28)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(.94, .02)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754457"/>
                  </a:ext>
                </a:extLst>
              </a:tr>
              <a:tr h="13113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(.10, .46)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(.25, .36)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(.43, .47)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(.76, .57)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46848"/>
                  </a:ext>
                </a:extLst>
              </a:tr>
              <a:tr h="13113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(.58, .95)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(.40, .78)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26105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2F64AED-551F-49AA-90EB-75DD461F757E}"/>
              </a:ext>
            </a:extLst>
          </p:cNvPr>
          <p:cNvSpPr txBox="1"/>
          <p:nvPr/>
        </p:nvSpPr>
        <p:spPr>
          <a:xfrm>
            <a:off x="2552700" y="956688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Plane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445FB-5CA3-403A-A2A1-AD2FC36B38F6}"/>
              </a:ext>
            </a:extLst>
          </p:cNvPr>
          <p:cNvSpPr txBox="1"/>
          <p:nvPr/>
        </p:nvSpPr>
        <p:spPr>
          <a:xfrm>
            <a:off x="900112" y="2362200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85F236-68EF-407F-A75B-0A9E68AB726F}"/>
              </a:ext>
            </a:extLst>
          </p:cNvPr>
          <p:cNvSpPr txBox="1"/>
          <p:nvPr/>
        </p:nvSpPr>
        <p:spPr>
          <a:xfrm>
            <a:off x="883444" y="3711167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C1836-A9C3-47B7-A0CC-4696FAB5FF82}"/>
              </a:ext>
            </a:extLst>
          </p:cNvPr>
          <p:cNvSpPr txBox="1"/>
          <p:nvPr/>
        </p:nvSpPr>
        <p:spPr>
          <a:xfrm>
            <a:off x="881062" y="4920550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E6845F-60D9-4E77-BAF7-66E230223A87}"/>
              </a:ext>
            </a:extLst>
          </p:cNvPr>
          <p:cNvSpPr txBox="1"/>
          <p:nvPr/>
        </p:nvSpPr>
        <p:spPr>
          <a:xfrm>
            <a:off x="1731170" y="1561306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39AF06-C338-437B-AEE6-32820D57A231}"/>
              </a:ext>
            </a:extLst>
          </p:cNvPr>
          <p:cNvSpPr txBox="1"/>
          <p:nvPr/>
        </p:nvSpPr>
        <p:spPr>
          <a:xfrm>
            <a:off x="3050381" y="1561306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6E47BE-9C1B-403F-9F20-E176717736F9}"/>
              </a:ext>
            </a:extLst>
          </p:cNvPr>
          <p:cNvSpPr txBox="1"/>
          <p:nvPr/>
        </p:nvSpPr>
        <p:spPr>
          <a:xfrm>
            <a:off x="4369592" y="1541463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8BC61B6-34F2-4178-8BFB-16AC398930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10200" y="1066800"/>
                <a:ext cx="3505200" cy="5638800"/>
              </a:xfrm>
            </p:spPr>
            <p:txBody>
              <a:bodyPr/>
              <a:lstStyle/>
              <a:p>
                <a:r>
                  <a:rPr lang="en-US" b="0" dirty="0"/>
                  <a:t>c</a:t>
                </a:r>
                <a:r>
                  <a:rPr lang="en-US" b="0" dirty="0" err="1"/>
                  <a:t>urrent_point</a:t>
                </a:r>
                <a:endParaRPr lang="en-US" b="0" dirty="0"/>
              </a:p>
              <a:p>
                <a:pPr lvl="1"/>
                <a:r>
                  <a:rPr lang="en-US" dirty="0"/>
                  <a:t>(.50, .17)</a:t>
                </a:r>
              </a:p>
              <a:p>
                <a:r>
                  <a:rPr lang="en-US" b="0" dirty="0" err="1"/>
                  <a:t>current_cell</a:t>
                </a:r>
                <a:endParaRPr lang="en-US" b="0" dirty="0"/>
              </a:p>
              <a:p>
                <a:pPr lvl="1"/>
                <a:r>
                  <a:rPr lang="en-US" dirty="0"/>
                  <a:t>(2, 0)</a:t>
                </a:r>
              </a:p>
              <a:p>
                <a:r>
                  <a:rPr lang="en-US" b="0" dirty="0" err="1"/>
                  <a:t>smallest_distance</a:t>
                </a:r>
                <a:endParaRPr lang="en-US" b="0" dirty="0"/>
              </a:p>
              <a:p>
                <a:pPr lvl="1"/>
                <a:r>
                  <a:rPr lang="en-US" b="0" dirty="0"/>
                  <a:t>0.152971</a:t>
                </a:r>
              </a:p>
              <a:p>
                <a:endParaRPr lang="en-US" dirty="0"/>
              </a:p>
              <a:p>
                <a:r>
                  <a:rPr lang="en-US" dirty="0"/>
                  <a:t>Distances</a:t>
                </a: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s-E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.79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.50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s-E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.28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.17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1800" dirty="0"/>
              </a:p>
              <a:p>
                <a:pPr lvl="1"/>
                <a:r>
                  <a:rPr lang="en-US" sz="1600" dirty="0"/>
                  <a:t>0.310161</a:t>
                </a: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s-E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(.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94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−.50)</m:t>
                            </m:r>
                          </m:e>
                          <m:sup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s-E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02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−.17)</m:t>
                            </m:r>
                          </m:e>
                          <m:sup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1800" dirty="0"/>
              </a:p>
              <a:p>
                <a:pPr lvl="1"/>
                <a:r>
                  <a:rPr lang="en-US" sz="1600" dirty="0"/>
                  <a:t>0.464866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8BC61B6-34F2-4178-8BFB-16AC398930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0200" y="1066800"/>
                <a:ext cx="3505200" cy="5638800"/>
              </a:xfrm>
              <a:blipFill>
                <a:blip r:embed="rId2"/>
                <a:stretch>
                  <a:fillRect t="-1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620BB87-3EC7-48CB-B5AE-B1D88D7638E7}"/>
              </a:ext>
            </a:extLst>
          </p:cNvPr>
          <p:cNvSpPr/>
          <p:nvPr/>
        </p:nvSpPr>
        <p:spPr>
          <a:xfrm>
            <a:off x="3867150" y="1959164"/>
            <a:ext cx="1295400" cy="13093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D3E3D6-B161-4497-8193-B9D47D2A75F1}"/>
              </a:ext>
            </a:extLst>
          </p:cNvPr>
          <p:cNvSpPr txBox="1"/>
          <p:nvPr/>
        </p:nvSpPr>
        <p:spPr>
          <a:xfrm>
            <a:off x="1390650" y="61722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smallest_distance</a:t>
            </a:r>
            <a:r>
              <a:rPr lang="en-US" dirty="0">
                <a:solidFill>
                  <a:srgbClr val="FF0000"/>
                </a:solidFill>
              </a:rPr>
              <a:t> = 0.152971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5843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>
            <a:extLst>
              <a:ext uri="{FF2B5EF4-FFF2-40B4-BE49-F238E27FC236}">
                <a16:creationId xmlns:a16="http://schemas.microsoft.com/office/drawing/2014/main" id="{AA0A5593-5A89-4A95-84E3-BC39A2BE4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Smallest Distance Example (cont.)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C46AD1-3D97-492D-B338-777BB4A9225F}"/>
              </a:ext>
            </a:extLst>
          </p:cNvPr>
          <p:cNvGraphicFramePr>
            <a:graphicFrameLocks noGrp="1"/>
          </p:cNvGraphicFramePr>
          <p:nvPr/>
        </p:nvGraphicFramePr>
        <p:xfrm>
          <a:off x="1219200" y="1967298"/>
          <a:ext cx="3962400" cy="3934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3372824916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66962246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162591395"/>
                    </a:ext>
                  </a:extLst>
                </a:gridCol>
              </a:tblGrid>
              <a:tr h="13113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(.50, .17)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(.65, .20)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(.79, .28)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(.94, .02)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754457"/>
                  </a:ext>
                </a:extLst>
              </a:tr>
              <a:tr h="13113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(.10, .46)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(.25, .36)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(.43, .47)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(.76, .57)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46848"/>
                  </a:ext>
                </a:extLst>
              </a:tr>
              <a:tr h="13113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(.58, .95)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(.40, .78)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26105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2F64AED-551F-49AA-90EB-75DD461F757E}"/>
              </a:ext>
            </a:extLst>
          </p:cNvPr>
          <p:cNvSpPr txBox="1"/>
          <p:nvPr/>
        </p:nvSpPr>
        <p:spPr>
          <a:xfrm>
            <a:off x="2552700" y="956688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Plane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445FB-5CA3-403A-A2A1-AD2FC36B38F6}"/>
              </a:ext>
            </a:extLst>
          </p:cNvPr>
          <p:cNvSpPr txBox="1"/>
          <p:nvPr/>
        </p:nvSpPr>
        <p:spPr>
          <a:xfrm>
            <a:off x="900112" y="2362200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85F236-68EF-407F-A75B-0A9E68AB726F}"/>
              </a:ext>
            </a:extLst>
          </p:cNvPr>
          <p:cNvSpPr txBox="1"/>
          <p:nvPr/>
        </p:nvSpPr>
        <p:spPr>
          <a:xfrm>
            <a:off x="883444" y="3711167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C1836-A9C3-47B7-A0CC-4696FAB5FF82}"/>
              </a:ext>
            </a:extLst>
          </p:cNvPr>
          <p:cNvSpPr txBox="1"/>
          <p:nvPr/>
        </p:nvSpPr>
        <p:spPr>
          <a:xfrm>
            <a:off x="881062" y="4920550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E6845F-60D9-4E77-BAF7-66E230223A87}"/>
              </a:ext>
            </a:extLst>
          </p:cNvPr>
          <p:cNvSpPr txBox="1"/>
          <p:nvPr/>
        </p:nvSpPr>
        <p:spPr>
          <a:xfrm>
            <a:off x="1731170" y="1561306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39AF06-C338-437B-AEE6-32820D57A231}"/>
              </a:ext>
            </a:extLst>
          </p:cNvPr>
          <p:cNvSpPr txBox="1"/>
          <p:nvPr/>
        </p:nvSpPr>
        <p:spPr>
          <a:xfrm>
            <a:off x="3050381" y="1561306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6E47BE-9C1B-403F-9F20-E176717736F9}"/>
              </a:ext>
            </a:extLst>
          </p:cNvPr>
          <p:cNvSpPr txBox="1"/>
          <p:nvPr/>
        </p:nvSpPr>
        <p:spPr>
          <a:xfrm>
            <a:off x="4369592" y="1541463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8BC61B6-34F2-4178-8BFB-16AC398930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10200" y="1066800"/>
                <a:ext cx="3505200" cy="5638800"/>
              </a:xfrm>
            </p:spPr>
            <p:txBody>
              <a:bodyPr/>
              <a:lstStyle/>
              <a:p>
                <a:r>
                  <a:rPr lang="en-US" b="0" dirty="0"/>
                  <a:t>c</a:t>
                </a:r>
                <a:r>
                  <a:rPr lang="en-US" b="0" dirty="0" err="1"/>
                  <a:t>urrent_point</a:t>
                </a:r>
                <a:endParaRPr lang="en-US" b="0" dirty="0"/>
              </a:p>
              <a:p>
                <a:pPr lvl="1"/>
                <a:r>
                  <a:rPr lang="en-US" dirty="0"/>
                  <a:t>(.50, .17)</a:t>
                </a:r>
              </a:p>
              <a:p>
                <a:r>
                  <a:rPr lang="en-US" b="0" dirty="0" err="1"/>
                  <a:t>current_cell</a:t>
                </a:r>
                <a:endParaRPr lang="en-US" b="0" dirty="0"/>
              </a:p>
              <a:p>
                <a:pPr lvl="1"/>
                <a:r>
                  <a:rPr lang="en-US" dirty="0"/>
                  <a:t>(0, 1)</a:t>
                </a:r>
              </a:p>
              <a:p>
                <a:r>
                  <a:rPr lang="en-US" b="0" dirty="0" err="1"/>
                  <a:t>smallest_distance</a:t>
                </a:r>
                <a:endParaRPr lang="en-US" b="0" dirty="0"/>
              </a:p>
              <a:p>
                <a:pPr lvl="1"/>
                <a:r>
                  <a:rPr lang="en-US" b="0" dirty="0"/>
                  <a:t>0.152971</a:t>
                </a:r>
              </a:p>
              <a:p>
                <a:endParaRPr lang="en-US" dirty="0"/>
              </a:p>
              <a:p>
                <a:r>
                  <a:rPr lang="en-US" dirty="0"/>
                  <a:t>Distances</a:t>
                </a: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s-E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.10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.50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s-E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.46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.17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1800" dirty="0"/>
              </a:p>
              <a:p>
                <a:pPr lvl="1"/>
                <a:r>
                  <a:rPr lang="en-US" sz="1600" dirty="0"/>
                  <a:t>0.494065</a:t>
                </a: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s-E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(.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−.50)</m:t>
                            </m:r>
                          </m:e>
                          <m:sup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s-E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36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−.17)</m:t>
                            </m:r>
                          </m:e>
                          <m:sup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1800" dirty="0"/>
              </a:p>
              <a:p>
                <a:pPr lvl="1"/>
                <a:r>
                  <a:rPr lang="en-US" sz="1600" dirty="0"/>
                  <a:t>0.314006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8BC61B6-34F2-4178-8BFB-16AC398930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0200" y="1066800"/>
                <a:ext cx="3505200" cy="5638800"/>
              </a:xfrm>
              <a:blipFill>
                <a:blip r:embed="rId2"/>
                <a:stretch>
                  <a:fillRect t="-1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620BB87-3EC7-48CB-B5AE-B1D88D7638E7}"/>
              </a:ext>
            </a:extLst>
          </p:cNvPr>
          <p:cNvSpPr/>
          <p:nvPr/>
        </p:nvSpPr>
        <p:spPr>
          <a:xfrm>
            <a:off x="1233488" y="3279654"/>
            <a:ext cx="1295400" cy="13093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D3E3D6-B161-4497-8193-B9D47D2A75F1}"/>
              </a:ext>
            </a:extLst>
          </p:cNvPr>
          <p:cNvSpPr txBox="1"/>
          <p:nvPr/>
        </p:nvSpPr>
        <p:spPr>
          <a:xfrm>
            <a:off x="1390650" y="61722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smallest_distance</a:t>
            </a:r>
            <a:r>
              <a:rPr lang="en-US" dirty="0">
                <a:solidFill>
                  <a:srgbClr val="FF0000"/>
                </a:solidFill>
              </a:rPr>
              <a:t> = 0.152971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321633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>
            <a:extLst>
              <a:ext uri="{FF2B5EF4-FFF2-40B4-BE49-F238E27FC236}">
                <a16:creationId xmlns:a16="http://schemas.microsoft.com/office/drawing/2014/main" id="{AA0A5593-5A89-4A95-84E3-BC39A2BE4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Smallest Distance Example (cont.)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C46AD1-3D97-492D-B338-777BB4A9225F}"/>
              </a:ext>
            </a:extLst>
          </p:cNvPr>
          <p:cNvGraphicFramePr>
            <a:graphicFrameLocks noGrp="1"/>
          </p:cNvGraphicFramePr>
          <p:nvPr/>
        </p:nvGraphicFramePr>
        <p:xfrm>
          <a:off x="1219200" y="1967298"/>
          <a:ext cx="3962400" cy="3934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3372824916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66962246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162591395"/>
                    </a:ext>
                  </a:extLst>
                </a:gridCol>
              </a:tblGrid>
              <a:tr h="13113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(.50, .17)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(.65, .20)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(.79, .28)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(.94, .02)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754457"/>
                  </a:ext>
                </a:extLst>
              </a:tr>
              <a:tr h="13113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(.10, .46)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(.25, .36)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(.43, .47)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(.76, .57)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46848"/>
                  </a:ext>
                </a:extLst>
              </a:tr>
              <a:tr h="13113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(.58, .95)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(.40, .78)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26105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2F64AED-551F-49AA-90EB-75DD461F757E}"/>
              </a:ext>
            </a:extLst>
          </p:cNvPr>
          <p:cNvSpPr txBox="1"/>
          <p:nvPr/>
        </p:nvSpPr>
        <p:spPr>
          <a:xfrm>
            <a:off x="2552700" y="956688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Plane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445FB-5CA3-403A-A2A1-AD2FC36B38F6}"/>
              </a:ext>
            </a:extLst>
          </p:cNvPr>
          <p:cNvSpPr txBox="1"/>
          <p:nvPr/>
        </p:nvSpPr>
        <p:spPr>
          <a:xfrm>
            <a:off x="900112" y="2362200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85F236-68EF-407F-A75B-0A9E68AB726F}"/>
              </a:ext>
            </a:extLst>
          </p:cNvPr>
          <p:cNvSpPr txBox="1"/>
          <p:nvPr/>
        </p:nvSpPr>
        <p:spPr>
          <a:xfrm>
            <a:off x="883444" y="3711167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C1836-A9C3-47B7-A0CC-4696FAB5FF82}"/>
              </a:ext>
            </a:extLst>
          </p:cNvPr>
          <p:cNvSpPr txBox="1"/>
          <p:nvPr/>
        </p:nvSpPr>
        <p:spPr>
          <a:xfrm>
            <a:off x="881062" y="4920550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E6845F-60D9-4E77-BAF7-66E230223A87}"/>
              </a:ext>
            </a:extLst>
          </p:cNvPr>
          <p:cNvSpPr txBox="1"/>
          <p:nvPr/>
        </p:nvSpPr>
        <p:spPr>
          <a:xfrm>
            <a:off x="1731170" y="1561306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39AF06-C338-437B-AEE6-32820D57A231}"/>
              </a:ext>
            </a:extLst>
          </p:cNvPr>
          <p:cNvSpPr txBox="1"/>
          <p:nvPr/>
        </p:nvSpPr>
        <p:spPr>
          <a:xfrm>
            <a:off x="3050381" y="1561306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6E47BE-9C1B-403F-9F20-E176717736F9}"/>
              </a:ext>
            </a:extLst>
          </p:cNvPr>
          <p:cNvSpPr txBox="1"/>
          <p:nvPr/>
        </p:nvSpPr>
        <p:spPr>
          <a:xfrm>
            <a:off x="4369592" y="1541463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8BC61B6-34F2-4178-8BFB-16AC398930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10200" y="1066800"/>
                <a:ext cx="3505200" cy="5638800"/>
              </a:xfrm>
            </p:spPr>
            <p:txBody>
              <a:bodyPr/>
              <a:lstStyle/>
              <a:p>
                <a:r>
                  <a:rPr lang="en-US" b="0" dirty="0"/>
                  <a:t>c</a:t>
                </a:r>
                <a:r>
                  <a:rPr lang="en-US" b="0" dirty="0" err="1"/>
                  <a:t>urrent_point</a:t>
                </a:r>
                <a:endParaRPr lang="en-US" b="0" dirty="0"/>
              </a:p>
              <a:p>
                <a:pPr lvl="1"/>
                <a:r>
                  <a:rPr lang="en-US" dirty="0"/>
                  <a:t>(.50, .17)</a:t>
                </a:r>
              </a:p>
              <a:p>
                <a:r>
                  <a:rPr lang="en-US" b="0" dirty="0" err="1"/>
                  <a:t>current_cell</a:t>
                </a:r>
                <a:endParaRPr lang="en-US" b="0" dirty="0"/>
              </a:p>
              <a:p>
                <a:pPr lvl="1"/>
                <a:r>
                  <a:rPr lang="en-US" dirty="0"/>
                  <a:t>(1, 1)</a:t>
                </a:r>
              </a:p>
              <a:p>
                <a:r>
                  <a:rPr lang="en-US" b="0" dirty="0" err="1"/>
                  <a:t>smallest_distance</a:t>
                </a:r>
                <a:endParaRPr lang="en-US" b="0" dirty="0"/>
              </a:p>
              <a:p>
                <a:pPr lvl="1"/>
                <a:r>
                  <a:rPr lang="en-US" b="0" dirty="0"/>
                  <a:t>0.152971</a:t>
                </a:r>
              </a:p>
              <a:p>
                <a:endParaRPr lang="en-US" dirty="0"/>
              </a:p>
              <a:p>
                <a:r>
                  <a:rPr lang="en-US" dirty="0"/>
                  <a:t>Distances</a:t>
                </a: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s-E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.43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.50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s-E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.47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.17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1800" dirty="0"/>
              </a:p>
              <a:p>
                <a:pPr lvl="1"/>
                <a:r>
                  <a:rPr lang="en-US" sz="1600" dirty="0"/>
                  <a:t>0.308058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8BC61B6-34F2-4178-8BFB-16AC398930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0200" y="1066800"/>
                <a:ext cx="3505200" cy="5638800"/>
              </a:xfrm>
              <a:blipFill>
                <a:blip r:embed="rId2"/>
                <a:stretch>
                  <a:fillRect t="-1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620BB87-3EC7-48CB-B5AE-B1D88D7638E7}"/>
              </a:ext>
            </a:extLst>
          </p:cNvPr>
          <p:cNvSpPr/>
          <p:nvPr/>
        </p:nvSpPr>
        <p:spPr>
          <a:xfrm>
            <a:off x="2552699" y="3279654"/>
            <a:ext cx="1295400" cy="13093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D3E3D6-B161-4497-8193-B9D47D2A75F1}"/>
              </a:ext>
            </a:extLst>
          </p:cNvPr>
          <p:cNvSpPr txBox="1"/>
          <p:nvPr/>
        </p:nvSpPr>
        <p:spPr>
          <a:xfrm>
            <a:off x="1390650" y="61722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smallest_distance</a:t>
            </a:r>
            <a:r>
              <a:rPr lang="en-US" dirty="0">
                <a:solidFill>
                  <a:srgbClr val="FF0000"/>
                </a:solidFill>
              </a:rPr>
              <a:t> = 0.152971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90802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>
            <a:extLst>
              <a:ext uri="{FF2B5EF4-FFF2-40B4-BE49-F238E27FC236}">
                <a16:creationId xmlns:a16="http://schemas.microsoft.com/office/drawing/2014/main" id="{AA0A5593-5A89-4A95-84E3-BC39A2BE4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Smallest Distance Example (cont.)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C46AD1-3D97-492D-B338-777BB4A9225F}"/>
              </a:ext>
            </a:extLst>
          </p:cNvPr>
          <p:cNvGraphicFramePr>
            <a:graphicFrameLocks noGrp="1"/>
          </p:cNvGraphicFramePr>
          <p:nvPr/>
        </p:nvGraphicFramePr>
        <p:xfrm>
          <a:off x="1219200" y="1967298"/>
          <a:ext cx="3962400" cy="3934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3372824916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66962246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162591395"/>
                    </a:ext>
                  </a:extLst>
                </a:gridCol>
              </a:tblGrid>
              <a:tr h="13113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(.50, .17)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(.65, .20)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(.79, .28)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(.94, .02)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754457"/>
                  </a:ext>
                </a:extLst>
              </a:tr>
              <a:tr h="13113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(.10, .46)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(.25, .36)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(.43, .47)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(.76, .57)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46848"/>
                  </a:ext>
                </a:extLst>
              </a:tr>
              <a:tr h="13113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(.58, .95)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(.40, .78)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26105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2F64AED-551F-49AA-90EB-75DD461F757E}"/>
              </a:ext>
            </a:extLst>
          </p:cNvPr>
          <p:cNvSpPr txBox="1"/>
          <p:nvPr/>
        </p:nvSpPr>
        <p:spPr>
          <a:xfrm>
            <a:off x="2552700" y="956688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Plane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445FB-5CA3-403A-A2A1-AD2FC36B38F6}"/>
              </a:ext>
            </a:extLst>
          </p:cNvPr>
          <p:cNvSpPr txBox="1"/>
          <p:nvPr/>
        </p:nvSpPr>
        <p:spPr>
          <a:xfrm>
            <a:off x="900112" y="2362200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85F236-68EF-407F-A75B-0A9E68AB726F}"/>
              </a:ext>
            </a:extLst>
          </p:cNvPr>
          <p:cNvSpPr txBox="1"/>
          <p:nvPr/>
        </p:nvSpPr>
        <p:spPr>
          <a:xfrm>
            <a:off x="883444" y="3711167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C1836-A9C3-47B7-A0CC-4696FAB5FF82}"/>
              </a:ext>
            </a:extLst>
          </p:cNvPr>
          <p:cNvSpPr txBox="1"/>
          <p:nvPr/>
        </p:nvSpPr>
        <p:spPr>
          <a:xfrm>
            <a:off x="881062" y="4920550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E6845F-60D9-4E77-BAF7-66E230223A87}"/>
              </a:ext>
            </a:extLst>
          </p:cNvPr>
          <p:cNvSpPr txBox="1"/>
          <p:nvPr/>
        </p:nvSpPr>
        <p:spPr>
          <a:xfrm>
            <a:off x="1731170" y="1561306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39AF06-C338-437B-AEE6-32820D57A231}"/>
              </a:ext>
            </a:extLst>
          </p:cNvPr>
          <p:cNvSpPr txBox="1"/>
          <p:nvPr/>
        </p:nvSpPr>
        <p:spPr>
          <a:xfrm>
            <a:off x="3050381" y="1561306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6E47BE-9C1B-403F-9F20-E176717736F9}"/>
              </a:ext>
            </a:extLst>
          </p:cNvPr>
          <p:cNvSpPr txBox="1"/>
          <p:nvPr/>
        </p:nvSpPr>
        <p:spPr>
          <a:xfrm>
            <a:off x="4369592" y="1541463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8BC61B6-34F2-4178-8BFB-16AC398930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10200" y="1066800"/>
                <a:ext cx="3505200" cy="5638800"/>
              </a:xfrm>
            </p:spPr>
            <p:txBody>
              <a:bodyPr/>
              <a:lstStyle/>
              <a:p>
                <a:r>
                  <a:rPr lang="en-US" b="0" dirty="0"/>
                  <a:t>c</a:t>
                </a:r>
                <a:r>
                  <a:rPr lang="en-US" b="0" dirty="0" err="1"/>
                  <a:t>urrent_point</a:t>
                </a:r>
                <a:endParaRPr lang="en-US" b="0" dirty="0"/>
              </a:p>
              <a:p>
                <a:pPr lvl="1"/>
                <a:r>
                  <a:rPr lang="en-US" dirty="0"/>
                  <a:t>(.50, .17)</a:t>
                </a:r>
              </a:p>
              <a:p>
                <a:r>
                  <a:rPr lang="en-US" b="0" dirty="0" err="1"/>
                  <a:t>current_cell</a:t>
                </a:r>
                <a:endParaRPr lang="en-US" b="0" dirty="0"/>
              </a:p>
              <a:p>
                <a:pPr lvl="1"/>
                <a:r>
                  <a:rPr lang="en-US" dirty="0"/>
                  <a:t>(2, 1)</a:t>
                </a:r>
              </a:p>
              <a:p>
                <a:r>
                  <a:rPr lang="en-US" b="0" dirty="0" err="1"/>
                  <a:t>smallest_distance</a:t>
                </a:r>
                <a:endParaRPr lang="en-US" b="0" dirty="0"/>
              </a:p>
              <a:p>
                <a:pPr lvl="1"/>
                <a:r>
                  <a:rPr lang="en-US" b="0" dirty="0"/>
                  <a:t>0.152971</a:t>
                </a:r>
              </a:p>
              <a:p>
                <a:endParaRPr lang="en-US" dirty="0"/>
              </a:p>
              <a:p>
                <a:r>
                  <a:rPr lang="en-US" dirty="0"/>
                  <a:t>Distances</a:t>
                </a: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s-E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.76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.50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s-E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.57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.17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1800" dirty="0"/>
              </a:p>
              <a:p>
                <a:pPr lvl="1"/>
                <a:r>
                  <a:rPr lang="en-US" sz="1600" dirty="0"/>
                  <a:t>0.477074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8BC61B6-34F2-4178-8BFB-16AC398930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0200" y="1066800"/>
                <a:ext cx="3505200" cy="5638800"/>
              </a:xfrm>
              <a:blipFill>
                <a:blip r:embed="rId2"/>
                <a:stretch>
                  <a:fillRect t="-1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620BB87-3EC7-48CB-B5AE-B1D88D7638E7}"/>
              </a:ext>
            </a:extLst>
          </p:cNvPr>
          <p:cNvSpPr/>
          <p:nvPr/>
        </p:nvSpPr>
        <p:spPr>
          <a:xfrm>
            <a:off x="3848100" y="3279654"/>
            <a:ext cx="1295400" cy="13093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D3E3D6-B161-4497-8193-B9D47D2A75F1}"/>
              </a:ext>
            </a:extLst>
          </p:cNvPr>
          <p:cNvSpPr txBox="1"/>
          <p:nvPr/>
        </p:nvSpPr>
        <p:spPr>
          <a:xfrm>
            <a:off x="1362074" y="5849499"/>
            <a:ext cx="75914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smallest_distance</a:t>
            </a:r>
            <a:r>
              <a:rPr lang="en-US" dirty="0">
                <a:solidFill>
                  <a:srgbClr val="FF0000"/>
                </a:solidFill>
              </a:rPr>
              <a:t> = 0.152971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*Current point is done.  Continue until all points have been searched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76333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7BF2295D-6BF7-48BD-8FEF-295E75459B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Hints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65BAF788-3180-463C-B014-EA81C76A9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2500" y="990600"/>
            <a:ext cx="8067675" cy="5638800"/>
          </a:xfrm>
        </p:spPr>
        <p:txBody>
          <a:bodyPr/>
          <a:lstStyle/>
          <a:p>
            <a:r>
              <a:rPr lang="en-US" altLang="en-US" dirty="0"/>
              <a:t>Remember that as you look at the neighbors of a point, some of those points have already calculated their distance in previous iterations, so try to come up with a technique that avoids doing the same calculation twice</a:t>
            </a:r>
          </a:p>
          <a:p>
            <a:r>
              <a:rPr lang="en-US" altLang="en-US" dirty="0"/>
              <a:t>The test cases will use various sets of points ranging from 10 points to 250,000 points in size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45229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B9561BCF-7AA7-4965-B277-6723D30ED0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Lab Goal</a:t>
            </a:r>
          </a:p>
        </p:txBody>
      </p:sp>
      <p:sp>
        <p:nvSpPr>
          <p:cNvPr id="6148" name="Content Placeholder 2">
            <a:extLst>
              <a:ext uri="{FF2B5EF4-FFF2-40B4-BE49-F238E27FC236}">
                <a16:creationId xmlns:a16="http://schemas.microsoft.com/office/drawing/2014/main" id="{2E8924E9-6939-4488-8BE3-E63C03BF9A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00" y="1066800"/>
            <a:ext cx="7810500" cy="5638800"/>
          </a:xfrm>
        </p:spPr>
        <p:txBody>
          <a:bodyPr/>
          <a:lstStyle/>
          <a:p>
            <a:r>
              <a:rPr lang="en-US" altLang="en-US" dirty="0"/>
              <a:t>Using spatial hashing to find the closest pair of points in a 2D plane</a:t>
            </a:r>
          </a:p>
          <a:p>
            <a:r>
              <a:rPr lang="en-US" altLang="en-US" dirty="0"/>
              <a:t>Although this can be done by comparing all points in the plane to one another, doing so will consist of a complexity O(n^2) which is too slow for input sizes that get very large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9813719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>
            <a:extLst>
              <a:ext uri="{FF2B5EF4-FFF2-40B4-BE49-F238E27FC236}">
                <a16:creationId xmlns:a16="http://schemas.microsoft.com/office/drawing/2014/main" id="{AA0A5593-5A89-4A95-84E3-BC39A2BE4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Code To Write</a:t>
            </a:r>
          </a:p>
        </p:txBody>
      </p:sp>
      <p:sp>
        <p:nvSpPr>
          <p:cNvPr id="7172" name="Content Placeholder 2">
            <a:extLst>
              <a:ext uri="{FF2B5EF4-FFF2-40B4-BE49-F238E27FC236}">
                <a16:creationId xmlns:a16="http://schemas.microsoft.com/office/drawing/2014/main" id="{BC607A93-8ECE-48B8-ACED-7733047DE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00" y="1066800"/>
            <a:ext cx="8115300" cy="5759450"/>
          </a:xfrm>
        </p:spPr>
        <p:txBody>
          <a:bodyPr/>
          <a:lstStyle/>
          <a:p>
            <a:r>
              <a:rPr lang="en-US" dirty="0"/>
              <a:t>double </a:t>
            </a:r>
            <a:r>
              <a:rPr lang="en-US" dirty="0" err="1"/>
              <a:t>closestPair</a:t>
            </a:r>
            <a:r>
              <a:rPr lang="en-US" dirty="0"/>
              <a:t>(string filename)</a:t>
            </a:r>
          </a:p>
          <a:p>
            <a:pPr lvl="1"/>
            <a:r>
              <a:rPr lang="en-US" dirty="0"/>
              <a:t>This function is responsible for returning a number which is the distance between the two closest points in the given file</a:t>
            </a:r>
          </a:p>
          <a:p>
            <a:pPr lvl="1"/>
            <a:r>
              <a:rPr lang="en-US" dirty="0"/>
              <a:t>The function must first read through the file to retrieve all the points</a:t>
            </a:r>
          </a:p>
          <a:p>
            <a:pPr lvl="1"/>
            <a:r>
              <a:rPr lang="en-US" dirty="0"/>
              <a:t>The function must then calculate the proper distances between points and return the smallest distance calculated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1657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B9561BCF-7AA7-4965-B277-6723D30ED0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Text File </a:t>
            </a:r>
            <a:r>
              <a:rPr lang="en-US" altLang="en-US" dirty="0" err="1"/>
              <a:t>Formating</a:t>
            </a:r>
            <a:endParaRPr lang="en-US" altLang="en-US" dirty="0"/>
          </a:p>
        </p:txBody>
      </p:sp>
      <p:sp>
        <p:nvSpPr>
          <p:cNvPr id="6148" name="Content Placeholder 2">
            <a:extLst>
              <a:ext uri="{FF2B5EF4-FFF2-40B4-BE49-F238E27FC236}">
                <a16:creationId xmlns:a16="http://schemas.microsoft.com/office/drawing/2014/main" id="{2E8924E9-6939-4488-8BE3-E63C03BF9A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00" y="1066800"/>
            <a:ext cx="7810500" cy="5638800"/>
          </a:xfrm>
        </p:spPr>
        <p:txBody>
          <a:bodyPr/>
          <a:lstStyle/>
          <a:p>
            <a:r>
              <a:rPr lang="en-US" altLang="en-US" dirty="0"/>
              <a:t>The first line contains the number of points that exist within the given plane</a:t>
            </a:r>
          </a:p>
          <a:p>
            <a:r>
              <a:rPr lang="en-US" altLang="en-US" dirty="0"/>
              <a:t>The file the contains N lines (where N is the number of points) which each represent a point in the plane</a:t>
            </a:r>
          </a:p>
          <a:p>
            <a:pPr lvl="1"/>
            <a:r>
              <a:rPr lang="en-US" altLang="en-US" dirty="0"/>
              <a:t>Each point is represented as two numbers separated by a single space</a:t>
            </a:r>
          </a:p>
          <a:p>
            <a:pPr lvl="1"/>
            <a:r>
              <a:rPr lang="en-US" altLang="en-US" dirty="0"/>
              <a:t>The first number is the x location of the point and the second number is the y location of the point</a:t>
            </a:r>
          </a:p>
          <a:p>
            <a:pPr lvl="1"/>
            <a:r>
              <a:rPr lang="en-US" altLang="en-US" dirty="0"/>
              <a:t>All given coordinates will be greater than or equal to 0 and less than 1</a:t>
            </a:r>
          </a:p>
          <a:p>
            <a:pPr lvl="2"/>
            <a:r>
              <a:rPr lang="en-US" altLang="en-US" dirty="0"/>
              <a:t>0 &lt;= </a:t>
            </a:r>
            <a:r>
              <a:rPr lang="en-US" altLang="en-US" dirty="0" err="1"/>
              <a:t>x,y</a:t>
            </a:r>
            <a:r>
              <a:rPr lang="en-US" altLang="en-US" dirty="0"/>
              <a:t> &lt; 1</a:t>
            </a:r>
          </a:p>
        </p:txBody>
      </p:sp>
    </p:spTree>
    <p:extLst>
      <p:ext uri="{BB962C8B-B14F-4D97-AF65-F5344CB8AC3E}">
        <p14:creationId xmlns:p14="http://schemas.microsoft.com/office/powerpoint/2010/main" val="553037050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B9561BCF-7AA7-4965-B277-6723D30ED0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Create the Plane</a:t>
            </a:r>
          </a:p>
        </p:txBody>
      </p:sp>
      <p:sp>
        <p:nvSpPr>
          <p:cNvPr id="6148" name="Content Placeholder 2">
            <a:extLst>
              <a:ext uri="{FF2B5EF4-FFF2-40B4-BE49-F238E27FC236}">
                <a16:creationId xmlns:a16="http://schemas.microsoft.com/office/drawing/2014/main" id="{2E8924E9-6939-4488-8BE3-E63C03BF9A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00" y="1066800"/>
            <a:ext cx="7810500" cy="5638800"/>
          </a:xfrm>
        </p:spPr>
        <p:txBody>
          <a:bodyPr/>
          <a:lstStyle/>
          <a:p>
            <a:r>
              <a:rPr lang="en-US" altLang="en-US" dirty="0"/>
              <a:t>Read in the number of points from the input file</a:t>
            </a:r>
          </a:p>
          <a:p>
            <a:r>
              <a:rPr lang="en-US" altLang="en-US" dirty="0"/>
              <a:t>Based on the number of points come up with some value </a:t>
            </a:r>
            <a:r>
              <a:rPr lang="en-US" altLang="en-US" i="1" dirty="0"/>
              <a:t>b</a:t>
            </a:r>
            <a:r>
              <a:rPr lang="en-US" altLang="en-US" dirty="0"/>
              <a:t> where plane dimensions = </a:t>
            </a:r>
            <a:r>
              <a:rPr lang="en-US" altLang="en-US" i="1" dirty="0" err="1"/>
              <a:t>b</a:t>
            </a:r>
            <a:r>
              <a:rPr lang="en-US" altLang="en-US" dirty="0" err="1"/>
              <a:t>x</a:t>
            </a:r>
            <a:r>
              <a:rPr lang="en-US" altLang="en-US" i="1" dirty="0" err="1"/>
              <a:t>b</a:t>
            </a:r>
            <a:endParaRPr lang="en-US" altLang="en-US" i="1" dirty="0"/>
          </a:p>
          <a:p>
            <a:pPr lvl="1"/>
            <a:r>
              <a:rPr lang="en-US" altLang="en-US" dirty="0"/>
              <a:t>b should properly scale with the number of points</a:t>
            </a:r>
          </a:p>
          <a:p>
            <a:r>
              <a:rPr lang="en-US" altLang="en-US" dirty="0"/>
              <a:t>Create some kind of representation of the plane using data structures of your choice</a:t>
            </a:r>
          </a:p>
          <a:p>
            <a:r>
              <a:rPr lang="en-US" altLang="en-US" dirty="0"/>
              <a:t>Place the points in the proper cell based on their x and y value</a:t>
            </a:r>
          </a:p>
        </p:txBody>
      </p:sp>
    </p:spTree>
    <p:extLst>
      <p:ext uri="{BB962C8B-B14F-4D97-AF65-F5344CB8AC3E}">
        <p14:creationId xmlns:p14="http://schemas.microsoft.com/office/powerpoint/2010/main" val="1999738424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>
            <a:extLst>
              <a:ext uri="{FF2B5EF4-FFF2-40B4-BE49-F238E27FC236}">
                <a16:creationId xmlns:a16="http://schemas.microsoft.com/office/drawing/2014/main" id="{AA0A5593-5A89-4A95-84E3-BC39A2BE4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Plane creation example</a:t>
            </a:r>
          </a:p>
        </p:txBody>
      </p:sp>
      <p:sp>
        <p:nvSpPr>
          <p:cNvPr id="7172" name="Content Placeholder 2">
            <a:extLst>
              <a:ext uri="{FF2B5EF4-FFF2-40B4-BE49-F238E27FC236}">
                <a16:creationId xmlns:a16="http://schemas.microsoft.com/office/drawing/2014/main" id="{BC607A93-8ECE-48B8-ACED-7733047DE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14951" y="4066381"/>
            <a:ext cx="3809999" cy="1794233"/>
          </a:xfrm>
        </p:spPr>
        <p:txBody>
          <a:bodyPr/>
          <a:lstStyle/>
          <a:p>
            <a:r>
              <a:rPr lang="en-US" b="0" dirty="0" err="1"/>
              <a:t>num_points</a:t>
            </a:r>
            <a:r>
              <a:rPr lang="en-US" b="0" dirty="0"/>
              <a:t> = 10</a:t>
            </a:r>
          </a:p>
          <a:p>
            <a:r>
              <a:rPr lang="en-US" b="0" dirty="0"/>
              <a:t>b = 3</a:t>
            </a:r>
          </a:p>
          <a:p>
            <a:r>
              <a:rPr lang="en-US" b="0" dirty="0"/>
              <a:t>interval = 1/3 = .333</a:t>
            </a:r>
          </a:p>
          <a:p>
            <a:endParaRPr lang="en-US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D98046-352D-4ECA-987E-7B49F0D918D7}"/>
              </a:ext>
            </a:extLst>
          </p:cNvPr>
          <p:cNvSpPr txBox="1"/>
          <p:nvPr/>
        </p:nvSpPr>
        <p:spPr>
          <a:xfrm>
            <a:off x="6477000" y="976531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Textfile</a:t>
            </a:r>
            <a:endParaRPr lang="en-US" sz="3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C46AD1-3D97-492D-B338-777BB4A92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784406"/>
              </p:ext>
            </p:extLst>
          </p:nvPr>
        </p:nvGraphicFramePr>
        <p:xfrm>
          <a:off x="1219200" y="1967298"/>
          <a:ext cx="3962400" cy="3934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3372824916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66962246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162591395"/>
                    </a:ext>
                  </a:extLst>
                </a:gridCol>
              </a:tblGrid>
              <a:tr h="13113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754457"/>
                  </a:ext>
                </a:extLst>
              </a:tr>
              <a:tr h="13113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46848"/>
                  </a:ext>
                </a:extLst>
              </a:tr>
              <a:tr h="13113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26105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2F64AED-551F-49AA-90EB-75DD461F757E}"/>
              </a:ext>
            </a:extLst>
          </p:cNvPr>
          <p:cNvSpPr txBox="1"/>
          <p:nvPr/>
        </p:nvSpPr>
        <p:spPr>
          <a:xfrm>
            <a:off x="2552700" y="956688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Plane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445FB-5CA3-403A-A2A1-AD2FC36B38F6}"/>
              </a:ext>
            </a:extLst>
          </p:cNvPr>
          <p:cNvSpPr txBox="1"/>
          <p:nvPr/>
        </p:nvSpPr>
        <p:spPr>
          <a:xfrm>
            <a:off x="900112" y="2362200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85F236-68EF-407F-A75B-0A9E68AB726F}"/>
              </a:ext>
            </a:extLst>
          </p:cNvPr>
          <p:cNvSpPr txBox="1"/>
          <p:nvPr/>
        </p:nvSpPr>
        <p:spPr>
          <a:xfrm>
            <a:off x="883444" y="3711167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C1836-A9C3-47B7-A0CC-4696FAB5FF82}"/>
              </a:ext>
            </a:extLst>
          </p:cNvPr>
          <p:cNvSpPr txBox="1"/>
          <p:nvPr/>
        </p:nvSpPr>
        <p:spPr>
          <a:xfrm>
            <a:off x="881062" y="4920550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E6845F-60D9-4E77-BAF7-66E230223A87}"/>
              </a:ext>
            </a:extLst>
          </p:cNvPr>
          <p:cNvSpPr txBox="1"/>
          <p:nvPr/>
        </p:nvSpPr>
        <p:spPr>
          <a:xfrm>
            <a:off x="1731170" y="1561306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39AF06-C338-437B-AEE6-32820D57A231}"/>
              </a:ext>
            </a:extLst>
          </p:cNvPr>
          <p:cNvSpPr txBox="1"/>
          <p:nvPr/>
        </p:nvSpPr>
        <p:spPr>
          <a:xfrm>
            <a:off x="3050381" y="1561306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6E47BE-9C1B-403F-9F20-E176717736F9}"/>
              </a:ext>
            </a:extLst>
          </p:cNvPr>
          <p:cNvSpPr txBox="1"/>
          <p:nvPr/>
        </p:nvSpPr>
        <p:spPr>
          <a:xfrm>
            <a:off x="4369592" y="1541463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52B0C-D840-4C73-BE6E-E76EF2B8C859}"/>
              </a:ext>
            </a:extLst>
          </p:cNvPr>
          <p:cNvSpPr txBox="1"/>
          <p:nvPr/>
        </p:nvSpPr>
        <p:spPr>
          <a:xfrm>
            <a:off x="2362200" y="6033432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You must come up with some way of calculating b based on the number of points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CF1191F-DBFF-43AD-9635-0769ACB80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975" y="1505168"/>
            <a:ext cx="11906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13256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>
            <a:extLst>
              <a:ext uri="{FF2B5EF4-FFF2-40B4-BE49-F238E27FC236}">
                <a16:creationId xmlns:a16="http://schemas.microsoft.com/office/drawing/2014/main" id="{AA0A5593-5A89-4A95-84E3-BC39A2BE4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Plane creation example (cont.)</a:t>
            </a:r>
          </a:p>
        </p:txBody>
      </p:sp>
      <p:sp>
        <p:nvSpPr>
          <p:cNvPr id="7172" name="Content Placeholder 2">
            <a:extLst>
              <a:ext uri="{FF2B5EF4-FFF2-40B4-BE49-F238E27FC236}">
                <a16:creationId xmlns:a16="http://schemas.microsoft.com/office/drawing/2014/main" id="{BC607A93-8ECE-48B8-ACED-7733047DE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1" y="4065151"/>
            <a:ext cx="3809999" cy="1979010"/>
          </a:xfrm>
        </p:spPr>
        <p:txBody>
          <a:bodyPr/>
          <a:lstStyle/>
          <a:p>
            <a:r>
              <a:rPr lang="en-US" sz="2400" b="0" dirty="0" err="1"/>
              <a:t>inverval</a:t>
            </a:r>
            <a:r>
              <a:rPr lang="en-US" sz="2400" b="0" dirty="0"/>
              <a:t> = .333</a:t>
            </a:r>
          </a:p>
          <a:p>
            <a:r>
              <a:rPr lang="en-US" sz="2400" b="0" dirty="0"/>
              <a:t>x = .79, y= .28</a:t>
            </a:r>
          </a:p>
          <a:p>
            <a:r>
              <a:rPr lang="en-US" sz="2400" b="0" dirty="0" err="1"/>
              <a:t>xpos</a:t>
            </a:r>
            <a:r>
              <a:rPr lang="en-US" sz="2400" b="0" dirty="0"/>
              <a:t> = .79 /.333 = 2</a:t>
            </a:r>
          </a:p>
          <a:p>
            <a:r>
              <a:rPr lang="en-US" sz="2400" b="0" dirty="0" err="1"/>
              <a:t>ypos</a:t>
            </a:r>
            <a:r>
              <a:rPr lang="en-US" sz="2400" b="0" dirty="0"/>
              <a:t> = .28 /.333 = 0</a:t>
            </a:r>
          </a:p>
          <a:p>
            <a:endParaRPr lang="en-US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D98046-352D-4ECA-987E-7B49F0D918D7}"/>
              </a:ext>
            </a:extLst>
          </p:cNvPr>
          <p:cNvSpPr txBox="1"/>
          <p:nvPr/>
        </p:nvSpPr>
        <p:spPr>
          <a:xfrm>
            <a:off x="6605586" y="1075694"/>
            <a:ext cx="1447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Textfile</a:t>
            </a:r>
            <a:endParaRPr lang="en-US" sz="3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C46AD1-3D97-492D-B338-777BB4A92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576617"/>
              </p:ext>
            </p:extLst>
          </p:nvPr>
        </p:nvGraphicFramePr>
        <p:xfrm>
          <a:off x="1219200" y="1967298"/>
          <a:ext cx="3962400" cy="3934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3372824916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66962246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162591395"/>
                    </a:ext>
                  </a:extLst>
                </a:gridCol>
              </a:tblGrid>
              <a:tr h="13113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(.79, .28)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754457"/>
                  </a:ext>
                </a:extLst>
              </a:tr>
              <a:tr h="13113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46848"/>
                  </a:ext>
                </a:extLst>
              </a:tr>
              <a:tr h="13113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26105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2F64AED-551F-49AA-90EB-75DD461F757E}"/>
              </a:ext>
            </a:extLst>
          </p:cNvPr>
          <p:cNvSpPr txBox="1"/>
          <p:nvPr/>
        </p:nvSpPr>
        <p:spPr>
          <a:xfrm>
            <a:off x="2552700" y="956688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Plane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445FB-5CA3-403A-A2A1-AD2FC36B38F6}"/>
              </a:ext>
            </a:extLst>
          </p:cNvPr>
          <p:cNvSpPr txBox="1"/>
          <p:nvPr/>
        </p:nvSpPr>
        <p:spPr>
          <a:xfrm>
            <a:off x="900112" y="2362200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85F236-68EF-407F-A75B-0A9E68AB726F}"/>
              </a:ext>
            </a:extLst>
          </p:cNvPr>
          <p:cNvSpPr txBox="1"/>
          <p:nvPr/>
        </p:nvSpPr>
        <p:spPr>
          <a:xfrm>
            <a:off x="883444" y="3711167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C1836-A9C3-47B7-A0CC-4696FAB5FF82}"/>
              </a:ext>
            </a:extLst>
          </p:cNvPr>
          <p:cNvSpPr txBox="1"/>
          <p:nvPr/>
        </p:nvSpPr>
        <p:spPr>
          <a:xfrm>
            <a:off x="881062" y="4920550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E6845F-60D9-4E77-BAF7-66E230223A87}"/>
              </a:ext>
            </a:extLst>
          </p:cNvPr>
          <p:cNvSpPr txBox="1"/>
          <p:nvPr/>
        </p:nvSpPr>
        <p:spPr>
          <a:xfrm>
            <a:off x="1731170" y="1561306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39AF06-C338-437B-AEE6-32820D57A231}"/>
              </a:ext>
            </a:extLst>
          </p:cNvPr>
          <p:cNvSpPr txBox="1"/>
          <p:nvPr/>
        </p:nvSpPr>
        <p:spPr>
          <a:xfrm>
            <a:off x="3050381" y="1561306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6E47BE-9C1B-403F-9F20-E176717736F9}"/>
              </a:ext>
            </a:extLst>
          </p:cNvPr>
          <p:cNvSpPr txBox="1"/>
          <p:nvPr/>
        </p:nvSpPr>
        <p:spPr>
          <a:xfrm>
            <a:off x="4369592" y="1541463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CF1191F-DBFF-43AD-9635-0769ACB80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175" y="1673583"/>
            <a:ext cx="1190625" cy="23907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6139116-C826-40CE-A65E-09A8F50E97CB}"/>
              </a:ext>
            </a:extLst>
          </p:cNvPr>
          <p:cNvSpPr txBox="1"/>
          <p:nvPr/>
        </p:nvSpPr>
        <p:spPr>
          <a:xfrm>
            <a:off x="2362200" y="6033432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When producing </a:t>
            </a:r>
            <a:r>
              <a:rPr lang="en-US" dirty="0" err="1">
                <a:solidFill>
                  <a:srgbClr val="FF0000"/>
                </a:solidFill>
              </a:rPr>
              <a:t>xpos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 err="1">
                <a:solidFill>
                  <a:srgbClr val="FF0000"/>
                </a:solidFill>
              </a:rPr>
              <a:t>ypos</a:t>
            </a:r>
            <a:r>
              <a:rPr lang="en-US" dirty="0">
                <a:solidFill>
                  <a:srgbClr val="FF0000"/>
                </a:solidFill>
              </a:rPr>
              <a:t> you must round the values down to the nearest integer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3272E3-1BBC-4027-BA8B-8EF86205CFD2}"/>
              </a:ext>
            </a:extLst>
          </p:cNvPr>
          <p:cNvSpPr/>
          <p:nvPr/>
        </p:nvSpPr>
        <p:spPr>
          <a:xfrm>
            <a:off x="6734174" y="1868151"/>
            <a:ext cx="1190625" cy="220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69848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>
            <a:extLst>
              <a:ext uri="{FF2B5EF4-FFF2-40B4-BE49-F238E27FC236}">
                <a16:creationId xmlns:a16="http://schemas.microsoft.com/office/drawing/2014/main" id="{AA0A5593-5A89-4A95-84E3-BC39A2BE4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Plane creation example (cont.)</a:t>
            </a:r>
          </a:p>
        </p:txBody>
      </p:sp>
      <p:sp>
        <p:nvSpPr>
          <p:cNvPr id="7172" name="Content Placeholder 2">
            <a:extLst>
              <a:ext uri="{FF2B5EF4-FFF2-40B4-BE49-F238E27FC236}">
                <a16:creationId xmlns:a16="http://schemas.microsoft.com/office/drawing/2014/main" id="{BC607A93-8ECE-48B8-ACED-7733047DE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1" y="4065151"/>
            <a:ext cx="3809999" cy="1979010"/>
          </a:xfrm>
        </p:spPr>
        <p:txBody>
          <a:bodyPr/>
          <a:lstStyle/>
          <a:p>
            <a:r>
              <a:rPr lang="en-US" sz="2400" b="0" dirty="0" err="1"/>
              <a:t>inverval</a:t>
            </a:r>
            <a:r>
              <a:rPr lang="en-US" sz="2400" b="0" dirty="0"/>
              <a:t> = .333</a:t>
            </a:r>
          </a:p>
          <a:p>
            <a:r>
              <a:rPr lang="en-US" sz="2400" b="0" dirty="0"/>
              <a:t>x = .50, y= .17</a:t>
            </a:r>
          </a:p>
          <a:p>
            <a:r>
              <a:rPr lang="en-US" sz="2400" b="0" dirty="0" err="1"/>
              <a:t>xpos</a:t>
            </a:r>
            <a:r>
              <a:rPr lang="en-US" sz="2400" b="0" dirty="0"/>
              <a:t> = .50 /.333 = 1</a:t>
            </a:r>
          </a:p>
          <a:p>
            <a:r>
              <a:rPr lang="en-US" sz="2400" b="0" dirty="0" err="1"/>
              <a:t>ypos</a:t>
            </a:r>
            <a:r>
              <a:rPr lang="en-US" sz="2400" b="0" dirty="0"/>
              <a:t> = .17 /.333 = 0</a:t>
            </a:r>
          </a:p>
          <a:p>
            <a:endParaRPr lang="en-US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D98046-352D-4ECA-987E-7B49F0D918D7}"/>
              </a:ext>
            </a:extLst>
          </p:cNvPr>
          <p:cNvSpPr txBox="1"/>
          <p:nvPr/>
        </p:nvSpPr>
        <p:spPr>
          <a:xfrm>
            <a:off x="6605586" y="1075694"/>
            <a:ext cx="1447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Textfile</a:t>
            </a:r>
            <a:endParaRPr lang="en-US" sz="3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C46AD1-3D97-492D-B338-777BB4A92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210433"/>
              </p:ext>
            </p:extLst>
          </p:nvPr>
        </p:nvGraphicFramePr>
        <p:xfrm>
          <a:off x="1219200" y="1967298"/>
          <a:ext cx="3962400" cy="3934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3372824916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66962246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162591395"/>
                    </a:ext>
                  </a:extLst>
                </a:gridCol>
              </a:tblGrid>
              <a:tr h="13113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(.50, .17)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(.79, .28)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754457"/>
                  </a:ext>
                </a:extLst>
              </a:tr>
              <a:tr h="13113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46848"/>
                  </a:ext>
                </a:extLst>
              </a:tr>
              <a:tr h="13113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26105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2F64AED-551F-49AA-90EB-75DD461F757E}"/>
              </a:ext>
            </a:extLst>
          </p:cNvPr>
          <p:cNvSpPr txBox="1"/>
          <p:nvPr/>
        </p:nvSpPr>
        <p:spPr>
          <a:xfrm>
            <a:off x="2552700" y="956688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Plane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445FB-5CA3-403A-A2A1-AD2FC36B38F6}"/>
              </a:ext>
            </a:extLst>
          </p:cNvPr>
          <p:cNvSpPr txBox="1"/>
          <p:nvPr/>
        </p:nvSpPr>
        <p:spPr>
          <a:xfrm>
            <a:off x="900112" y="2362200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85F236-68EF-407F-A75B-0A9E68AB726F}"/>
              </a:ext>
            </a:extLst>
          </p:cNvPr>
          <p:cNvSpPr txBox="1"/>
          <p:nvPr/>
        </p:nvSpPr>
        <p:spPr>
          <a:xfrm>
            <a:off x="883444" y="3711167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C1836-A9C3-47B7-A0CC-4696FAB5FF82}"/>
              </a:ext>
            </a:extLst>
          </p:cNvPr>
          <p:cNvSpPr txBox="1"/>
          <p:nvPr/>
        </p:nvSpPr>
        <p:spPr>
          <a:xfrm>
            <a:off x="881062" y="4920550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E6845F-60D9-4E77-BAF7-66E230223A87}"/>
              </a:ext>
            </a:extLst>
          </p:cNvPr>
          <p:cNvSpPr txBox="1"/>
          <p:nvPr/>
        </p:nvSpPr>
        <p:spPr>
          <a:xfrm>
            <a:off x="1731170" y="1561306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39AF06-C338-437B-AEE6-32820D57A231}"/>
              </a:ext>
            </a:extLst>
          </p:cNvPr>
          <p:cNvSpPr txBox="1"/>
          <p:nvPr/>
        </p:nvSpPr>
        <p:spPr>
          <a:xfrm>
            <a:off x="3050381" y="1561306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6E47BE-9C1B-403F-9F20-E176717736F9}"/>
              </a:ext>
            </a:extLst>
          </p:cNvPr>
          <p:cNvSpPr txBox="1"/>
          <p:nvPr/>
        </p:nvSpPr>
        <p:spPr>
          <a:xfrm>
            <a:off x="4369592" y="1541463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CF1191F-DBFF-43AD-9635-0769ACB80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175" y="1673583"/>
            <a:ext cx="1190625" cy="23907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6139116-C826-40CE-A65E-09A8F50E97CB}"/>
              </a:ext>
            </a:extLst>
          </p:cNvPr>
          <p:cNvSpPr txBox="1"/>
          <p:nvPr/>
        </p:nvSpPr>
        <p:spPr>
          <a:xfrm>
            <a:off x="2362200" y="6033432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When producing </a:t>
            </a:r>
            <a:r>
              <a:rPr lang="en-US" dirty="0" err="1">
                <a:solidFill>
                  <a:srgbClr val="FF0000"/>
                </a:solidFill>
              </a:rPr>
              <a:t>xpos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 err="1">
                <a:solidFill>
                  <a:srgbClr val="FF0000"/>
                </a:solidFill>
              </a:rPr>
              <a:t>ypos</a:t>
            </a:r>
            <a:r>
              <a:rPr lang="en-US" dirty="0">
                <a:solidFill>
                  <a:srgbClr val="FF0000"/>
                </a:solidFill>
              </a:rPr>
              <a:t> you must round the values down to the nearest integer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3272E3-1BBC-4027-BA8B-8EF86205CFD2}"/>
              </a:ext>
            </a:extLst>
          </p:cNvPr>
          <p:cNvSpPr/>
          <p:nvPr/>
        </p:nvSpPr>
        <p:spPr>
          <a:xfrm>
            <a:off x="6734174" y="2057400"/>
            <a:ext cx="1190625" cy="304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08598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>
            <a:extLst>
              <a:ext uri="{FF2B5EF4-FFF2-40B4-BE49-F238E27FC236}">
                <a16:creationId xmlns:a16="http://schemas.microsoft.com/office/drawing/2014/main" id="{AA0A5593-5A89-4A95-84E3-BC39A2BE4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Plane creation example (cont.)</a:t>
            </a:r>
          </a:p>
        </p:txBody>
      </p:sp>
      <p:sp>
        <p:nvSpPr>
          <p:cNvPr id="7172" name="Content Placeholder 2">
            <a:extLst>
              <a:ext uri="{FF2B5EF4-FFF2-40B4-BE49-F238E27FC236}">
                <a16:creationId xmlns:a16="http://schemas.microsoft.com/office/drawing/2014/main" id="{BC607A93-8ECE-48B8-ACED-7733047DE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1" y="4065151"/>
            <a:ext cx="3809999" cy="1979010"/>
          </a:xfrm>
        </p:spPr>
        <p:txBody>
          <a:bodyPr/>
          <a:lstStyle/>
          <a:p>
            <a:r>
              <a:rPr lang="en-US" sz="2400" b="0" dirty="0" err="1"/>
              <a:t>inverval</a:t>
            </a:r>
            <a:r>
              <a:rPr lang="en-US" sz="2400" b="0" dirty="0"/>
              <a:t> = .333</a:t>
            </a:r>
          </a:p>
          <a:p>
            <a:r>
              <a:rPr lang="en-US" sz="2400" b="0" dirty="0"/>
              <a:t>x = .10, y= .46</a:t>
            </a:r>
          </a:p>
          <a:p>
            <a:r>
              <a:rPr lang="en-US" sz="2400" b="0" dirty="0" err="1"/>
              <a:t>xpos</a:t>
            </a:r>
            <a:r>
              <a:rPr lang="en-US" sz="2400" b="0" dirty="0"/>
              <a:t> = .10 /.333 = 0</a:t>
            </a:r>
          </a:p>
          <a:p>
            <a:r>
              <a:rPr lang="en-US" sz="2400" b="0" dirty="0" err="1"/>
              <a:t>ypos</a:t>
            </a:r>
            <a:r>
              <a:rPr lang="en-US" sz="2400" b="0" dirty="0"/>
              <a:t> = .46 /.333 = 1</a:t>
            </a:r>
          </a:p>
          <a:p>
            <a:endParaRPr lang="en-US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D98046-352D-4ECA-987E-7B49F0D918D7}"/>
              </a:ext>
            </a:extLst>
          </p:cNvPr>
          <p:cNvSpPr txBox="1"/>
          <p:nvPr/>
        </p:nvSpPr>
        <p:spPr>
          <a:xfrm>
            <a:off x="6605586" y="1075694"/>
            <a:ext cx="1447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Textfile</a:t>
            </a:r>
            <a:endParaRPr lang="en-US" sz="3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C46AD1-3D97-492D-B338-777BB4A92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766854"/>
              </p:ext>
            </p:extLst>
          </p:nvPr>
        </p:nvGraphicFramePr>
        <p:xfrm>
          <a:off x="1219200" y="1967298"/>
          <a:ext cx="3962400" cy="3934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3372824916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66962246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162591395"/>
                    </a:ext>
                  </a:extLst>
                </a:gridCol>
              </a:tblGrid>
              <a:tr h="13113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(.50, .17)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(.79, .28)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754457"/>
                  </a:ext>
                </a:extLst>
              </a:tr>
              <a:tr h="13113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(.10, .46)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46848"/>
                  </a:ext>
                </a:extLst>
              </a:tr>
              <a:tr h="13113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26105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2F64AED-551F-49AA-90EB-75DD461F757E}"/>
              </a:ext>
            </a:extLst>
          </p:cNvPr>
          <p:cNvSpPr txBox="1"/>
          <p:nvPr/>
        </p:nvSpPr>
        <p:spPr>
          <a:xfrm>
            <a:off x="2552700" y="956688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Plane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445FB-5CA3-403A-A2A1-AD2FC36B38F6}"/>
              </a:ext>
            </a:extLst>
          </p:cNvPr>
          <p:cNvSpPr txBox="1"/>
          <p:nvPr/>
        </p:nvSpPr>
        <p:spPr>
          <a:xfrm>
            <a:off x="900112" y="2362200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85F236-68EF-407F-A75B-0A9E68AB726F}"/>
              </a:ext>
            </a:extLst>
          </p:cNvPr>
          <p:cNvSpPr txBox="1"/>
          <p:nvPr/>
        </p:nvSpPr>
        <p:spPr>
          <a:xfrm>
            <a:off x="883444" y="3711167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C1836-A9C3-47B7-A0CC-4696FAB5FF82}"/>
              </a:ext>
            </a:extLst>
          </p:cNvPr>
          <p:cNvSpPr txBox="1"/>
          <p:nvPr/>
        </p:nvSpPr>
        <p:spPr>
          <a:xfrm>
            <a:off x="881062" y="4920550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E6845F-60D9-4E77-BAF7-66E230223A87}"/>
              </a:ext>
            </a:extLst>
          </p:cNvPr>
          <p:cNvSpPr txBox="1"/>
          <p:nvPr/>
        </p:nvSpPr>
        <p:spPr>
          <a:xfrm>
            <a:off x="1731170" y="1561306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39AF06-C338-437B-AEE6-32820D57A231}"/>
              </a:ext>
            </a:extLst>
          </p:cNvPr>
          <p:cNvSpPr txBox="1"/>
          <p:nvPr/>
        </p:nvSpPr>
        <p:spPr>
          <a:xfrm>
            <a:off x="3050381" y="1561306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6E47BE-9C1B-403F-9F20-E176717736F9}"/>
              </a:ext>
            </a:extLst>
          </p:cNvPr>
          <p:cNvSpPr txBox="1"/>
          <p:nvPr/>
        </p:nvSpPr>
        <p:spPr>
          <a:xfrm>
            <a:off x="4369592" y="1541463"/>
            <a:ext cx="30003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CF1191F-DBFF-43AD-9635-0769ACB80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175" y="1673583"/>
            <a:ext cx="1190625" cy="23907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6139116-C826-40CE-A65E-09A8F50E97CB}"/>
              </a:ext>
            </a:extLst>
          </p:cNvPr>
          <p:cNvSpPr txBox="1"/>
          <p:nvPr/>
        </p:nvSpPr>
        <p:spPr>
          <a:xfrm>
            <a:off x="2362200" y="6033432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When producing </a:t>
            </a:r>
            <a:r>
              <a:rPr lang="en-US" dirty="0" err="1">
                <a:solidFill>
                  <a:srgbClr val="FF0000"/>
                </a:solidFill>
              </a:rPr>
              <a:t>xpos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 err="1">
                <a:solidFill>
                  <a:srgbClr val="FF0000"/>
                </a:solidFill>
              </a:rPr>
              <a:t>ypos</a:t>
            </a:r>
            <a:r>
              <a:rPr lang="en-US" dirty="0">
                <a:solidFill>
                  <a:srgbClr val="FF0000"/>
                </a:solidFill>
              </a:rPr>
              <a:t> you must round the values down to the nearest integer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3272E3-1BBC-4027-BA8B-8EF86205CFD2}"/>
              </a:ext>
            </a:extLst>
          </p:cNvPr>
          <p:cNvSpPr/>
          <p:nvPr/>
        </p:nvSpPr>
        <p:spPr>
          <a:xfrm>
            <a:off x="6743700" y="2280537"/>
            <a:ext cx="1190625" cy="304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61103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presentation">
  <a:themeElements>
    <a:clrScheme name="presentation 9">
      <a:dk1>
        <a:srgbClr val="000000"/>
      </a:dk1>
      <a:lt1>
        <a:srgbClr val="FFFFFF"/>
      </a:lt1>
      <a:dk2>
        <a:srgbClr val="00245D"/>
      </a:dk2>
      <a:lt2>
        <a:srgbClr val="808080"/>
      </a:lt2>
      <a:accent1>
        <a:srgbClr val="FFCC99"/>
      </a:accent1>
      <a:accent2>
        <a:srgbClr val="0070C8"/>
      </a:accent2>
      <a:accent3>
        <a:srgbClr val="FFFFFF"/>
      </a:accent3>
      <a:accent4>
        <a:srgbClr val="000000"/>
      </a:accent4>
      <a:accent5>
        <a:srgbClr val="FFE2CA"/>
      </a:accent5>
      <a:accent6>
        <a:srgbClr val="0065B5"/>
      </a:accent6>
      <a:hlink>
        <a:srgbClr val="CCCCFF"/>
      </a:hlink>
      <a:folHlink>
        <a:srgbClr val="B2B2B2"/>
      </a:folHlink>
    </a:clrScheme>
    <a:fontScheme name="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000000"/>
        </a:dk1>
        <a:lt1>
          <a:srgbClr val="FFFFFF"/>
        </a:lt1>
        <a:dk2>
          <a:srgbClr val="00245D"/>
        </a:dk2>
        <a:lt2>
          <a:srgbClr val="808080"/>
        </a:lt2>
        <a:accent1>
          <a:srgbClr val="3333FF"/>
        </a:accent1>
        <a:accent2>
          <a:srgbClr val="0070C8"/>
        </a:accent2>
        <a:accent3>
          <a:srgbClr val="FFFFFF"/>
        </a:accent3>
        <a:accent4>
          <a:srgbClr val="000000"/>
        </a:accent4>
        <a:accent5>
          <a:srgbClr val="ADADFF"/>
        </a:accent5>
        <a:accent6>
          <a:srgbClr val="0065B5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00"/>
        </a:dk1>
        <a:lt1>
          <a:srgbClr val="FFFFFF"/>
        </a:lt1>
        <a:dk2>
          <a:srgbClr val="00245D"/>
        </a:dk2>
        <a:lt2>
          <a:srgbClr val="808080"/>
        </a:lt2>
        <a:accent1>
          <a:srgbClr val="FFCC99"/>
        </a:accent1>
        <a:accent2>
          <a:srgbClr val="0070C8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0065B5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38264</TotalTime>
  <Words>1361</Words>
  <Application>Microsoft Macintosh PowerPoint</Application>
  <PresentationFormat>On-screen Show (4:3)</PresentationFormat>
  <Paragraphs>284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MS PGothic</vt:lpstr>
      <vt:lpstr>Arial</vt:lpstr>
      <vt:lpstr>Cambria Math</vt:lpstr>
      <vt:lpstr>Monotype Sorts</vt:lpstr>
      <vt:lpstr>Times New Roman</vt:lpstr>
      <vt:lpstr>presentation</vt:lpstr>
      <vt:lpstr>Lab 6</vt:lpstr>
      <vt:lpstr>Lab Goal</vt:lpstr>
      <vt:lpstr>Code To Write</vt:lpstr>
      <vt:lpstr>Text File Formating</vt:lpstr>
      <vt:lpstr>How to Create the Plane</vt:lpstr>
      <vt:lpstr>Plane creation example</vt:lpstr>
      <vt:lpstr>Plane creation example (cont.)</vt:lpstr>
      <vt:lpstr>Plane creation example (cont.)</vt:lpstr>
      <vt:lpstr>Plane creation example (cont.)</vt:lpstr>
      <vt:lpstr>Plane creation example (cont.)</vt:lpstr>
      <vt:lpstr>Plane creation example (cont.)</vt:lpstr>
      <vt:lpstr>Calculating the Smallest Distance</vt:lpstr>
      <vt:lpstr>Smallest Distance Example</vt:lpstr>
      <vt:lpstr>Smallest Distance Example (cont.)</vt:lpstr>
      <vt:lpstr>Smallest Distance Example (cont.)</vt:lpstr>
      <vt:lpstr>Smallest Distance Example (cont.)</vt:lpstr>
      <vt:lpstr>Smallest Distance Example (cont.)</vt:lpstr>
      <vt:lpstr>Some Hints</vt:lpstr>
    </vt:vector>
  </TitlesOfParts>
  <Company>Clemson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>Distributed and Network Programming</dc:subject>
  <dc:creator>William Garnes</dc:creator>
  <cp:lastModifiedBy>Microsoft Office User</cp:lastModifiedBy>
  <cp:revision>510</cp:revision>
  <cp:lastPrinted>2019-01-09T20:11:28Z</cp:lastPrinted>
  <dcterms:created xsi:type="dcterms:W3CDTF">2002-09-11T15:09:58Z</dcterms:created>
  <dcterms:modified xsi:type="dcterms:W3CDTF">2021-10-15T20:28:13Z</dcterms:modified>
</cp:coreProperties>
</file>