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1" r:id="rId1"/>
    <p:sldMasterId id="2147483682" r:id="rId2"/>
  </p:sldMasterIdLst>
  <p:notesMasterIdLst>
    <p:notesMasterId r:id="rId27"/>
  </p:notesMasterIdLst>
  <p:sldIdLst>
    <p:sldId id="256" r:id="rId3"/>
    <p:sldId id="258" r:id="rId4"/>
    <p:sldId id="259" r:id="rId5"/>
    <p:sldId id="260" r:id="rId6"/>
    <p:sldId id="279" r:id="rId7"/>
    <p:sldId id="28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8"/>
      <p:bold r:id="rId29"/>
      <p:italic r:id="rId30"/>
      <p:boldItalic r:id="rId31"/>
    </p:embeddedFont>
    <p:embeddedFont>
      <p:font typeface="Nunito" pitchFamily="2" charset="77"/>
      <p:regular r:id="rId32"/>
      <p:bold r:id="rId33"/>
      <p:italic r:id="rId34"/>
      <p:boldItalic r:id="rId35"/>
    </p:embeddedFont>
    <p:embeddedFont>
      <p:font typeface="Raleway" panose="020B0403030101060003" pitchFamily="34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B6AF28-EF80-474B-9B70-28936B319B1D}">
  <a:tblStyle styleId="{B9B6AF28-EF80-474B-9B70-28936B319B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7"/>
    <p:restoredTop sz="94664"/>
  </p:normalViewPr>
  <p:slideViewPr>
    <p:cSldViewPr snapToGrid="0">
      <p:cViewPr varScale="1">
        <p:scale>
          <a:sx n="125" d="100"/>
          <a:sy n="125" d="100"/>
        </p:scale>
        <p:origin x="8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f8c586b3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f8c586b3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f8c586b3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f8c586b3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Θ(n</a:t>
            </a:r>
            <a:r>
              <a:rPr lang="en" sz="1400" baseline="300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) (sum i</a:t>
            </a:r>
            <a:r>
              <a:rPr lang="en" sz="1400" baseline="300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= ⅙ n(n+1)(2n+1)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nCr  is n(n-1)(n-2)... r times, so it is order n</a:t>
            </a:r>
            <a:r>
              <a:rPr lang="en" sz="1400" baseline="30000"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- i.e. Θ(n</a:t>
            </a:r>
            <a:r>
              <a:rPr lang="en" sz="1400" baseline="30000"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)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feaa2901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feaa2901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7f7af9ed8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7f7af9ed8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f8c586b3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f8c586b3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feaa2901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feaa2901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f8c586b3d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f8c586b3d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f8c586b3d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f8c586b3d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d7dc440e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d7dc440e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272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7dc440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7dc440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36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d7dc440e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d7dc440e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57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f8c586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f8c586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d7dc440e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d7dc440e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970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f8c586b3d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f8c586b3d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f8c586b3d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f8c586b3d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feaa290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feaa290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feaa2901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feaa2901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f8c586b3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f8c586b3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f8c586b3d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f8c586b3d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f8c586b3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f8c586b3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674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f8c586b3d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f8c586b3d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992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f8c586b3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f8c586b3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f8c586b3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f8c586b3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f8c586b3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f8c586b3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7650" y="1379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7650" y="132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</a:t>
            </a:r>
            <a:endParaRPr/>
          </a:p>
        </p:txBody>
      </p:sp>
      <p:sp>
        <p:nvSpPr>
          <p:cNvPr id="289" name="Google Shape;289;p45"/>
          <p:cNvSpPr txBox="1">
            <a:spLocks noGrp="1"/>
          </p:cNvSpPr>
          <p:nvPr>
            <p:ph type="body" idx="1"/>
          </p:nvPr>
        </p:nvSpPr>
        <p:spPr>
          <a:xfrm>
            <a:off x="727650" y="1379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	    ?</a:t>
            </a:r>
            <a:endParaRPr sz="16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           </a:t>
            </a:r>
            <a:r>
              <a:rPr lang="en" sz="1600" b="1" baseline="-25000" dirty="0"/>
              <a:t>n</a:t>
            </a:r>
            <a:r>
              <a:rPr lang="en" sz="1600" b="1" dirty="0"/>
              <a:t>C</a:t>
            </a:r>
            <a:r>
              <a:rPr lang="en" sz="1600" b="1" baseline="-25000" dirty="0"/>
              <a:t>r</a:t>
            </a:r>
            <a:r>
              <a:rPr lang="en" sz="1600" b="1" dirty="0"/>
              <a:t> 	    ?</a:t>
            </a:r>
            <a:endParaRPr sz="1600" b="1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290" name="Google Shape;2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047" y="1854347"/>
            <a:ext cx="406675" cy="4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Get log(n)?</a:t>
            </a:r>
            <a:endParaRPr/>
          </a:p>
        </p:txBody>
      </p:sp>
      <p:sp>
        <p:nvSpPr>
          <p:cNvPr id="296" name="Google Shape;296;p46"/>
          <p:cNvSpPr txBox="1">
            <a:spLocks noGrp="1"/>
          </p:cNvSpPr>
          <p:nvPr>
            <p:ph type="body" idx="1"/>
          </p:nvPr>
        </p:nvSpPr>
        <p:spPr>
          <a:xfrm>
            <a:off x="727650" y="1379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i="1" u="sng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 b="1" i="1" u="sng"/>
              <a:t>Divide </a:t>
            </a:r>
            <a:r>
              <a:rPr lang="en" sz="1700" i="1"/>
              <a:t>by a factor at each step</a:t>
            </a:r>
            <a:endParaRPr sz="1700" i="1"/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763" y="1672200"/>
            <a:ext cx="310023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Compare?</a:t>
            </a:r>
            <a:endParaRPr/>
          </a:p>
        </p:txBody>
      </p:sp>
      <p:sp>
        <p:nvSpPr>
          <p:cNvPr id="303" name="Google Shape;303;p47"/>
          <p:cNvSpPr txBox="1">
            <a:spLocks noGrp="1"/>
          </p:cNvSpPr>
          <p:nvPr>
            <p:ph type="body" idx="1"/>
          </p:nvPr>
        </p:nvSpPr>
        <p:spPr>
          <a:xfrm>
            <a:off x="727650" y="132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Asymptotic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O, o, Ω, ω, Θ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Best-Worst-Average Case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vs Amortized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" name="Google Shape;308;p48"/>
          <p:cNvGraphicFramePr/>
          <p:nvPr>
            <p:extLst>
              <p:ext uri="{D42A27DB-BD31-4B8C-83A1-F6EECF244321}">
                <p14:modId xmlns:p14="http://schemas.microsoft.com/office/powerpoint/2010/main" val="2196294872"/>
              </p:ext>
            </p:extLst>
          </p:nvPr>
        </p:nvGraphicFramePr>
        <p:xfrm>
          <a:off x="1106725" y="258263"/>
          <a:ext cx="6930525" cy="4153900"/>
        </p:xfrm>
        <a:graphic>
          <a:graphicData uri="http://schemas.openxmlformats.org/drawingml/2006/table">
            <a:tbl>
              <a:tblPr>
                <a:noFill/>
                <a:tableStyleId>{B9B6AF28-EF80-474B-9B70-28936B319B1D}</a:tableStyleId>
              </a:tblPr>
              <a:tblGrid>
                <a:gridCol w="231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u="sng"/>
                        <a:t>Complexity</a:t>
                      </a:r>
                      <a:endParaRPr sz="1500" b="1" u="sng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u="sng"/>
                        <a:t>Name</a:t>
                      </a:r>
                      <a:endParaRPr sz="1500" b="1" u="sng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u="sng"/>
                        <a:t>Example</a:t>
                      </a:r>
                      <a:endParaRPr sz="1500" b="1" u="sng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(1)		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Constant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 element at end of array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(log(n))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Logarithmic 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Binary search (sorted)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(n)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search for maximum value (unsorted)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(n log(n))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 log 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Mergesort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(n</a:t>
                      </a:r>
                      <a:r>
                        <a:rPr lang="en" sz="1300" baseline="30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Quadratic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Two nested loops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(n</a:t>
                      </a:r>
                      <a:r>
                        <a:rPr lang="en" sz="1300" baseline="30000">
                          <a:latin typeface="Lato"/>
                          <a:ea typeface="Lato"/>
                          <a:cs typeface="Lato"/>
                          <a:sym typeface="Lato"/>
                        </a:rPr>
                        <a:t>k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)  - really, O(n</a:t>
                      </a:r>
                      <a:r>
                        <a:rPr lang="en" sz="1300" baseline="30000">
                          <a:latin typeface="Lato"/>
                          <a:ea typeface="Lato"/>
                          <a:cs typeface="Lato"/>
                          <a:sym typeface="Lato"/>
                        </a:rPr>
                        <a:t>k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Polynomial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Matrix multiplication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(2</a:t>
                      </a:r>
                      <a:r>
                        <a:rPr lang="en" sz="1300" baseline="30000">
                          <a:latin typeface="Lato"/>
                          <a:ea typeface="Lato"/>
                          <a:cs typeface="Lato"/>
                          <a:sym typeface="Lato"/>
                        </a:rPr>
                        <a:t>n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)  - really, O(2</a:t>
                      </a:r>
                      <a:r>
                        <a:rPr lang="en" sz="1300" baseline="30000">
                          <a:latin typeface="Lato"/>
                          <a:ea typeface="Lato"/>
                          <a:cs typeface="Lato"/>
                          <a:sym typeface="Lato"/>
                        </a:rPr>
                        <a:t>n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Exponential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 for subset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(n!)  - really, O(n!)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Factorial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Generate all permutations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Google Shape;313;p49"/>
          <p:cNvGraphicFramePr/>
          <p:nvPr>
            <p:extLst>
              <p:ext uri="{D42A27DB-BD31-4B8C-83A1-F6EECF244321}">
                <p14:modId xmlns:p14="http://schemas.microsoft.com/office/powerpoint/2010/main" val="836713599"/>
              </p:ext>
            </p:extLst>
          </p:nvPr>
        </p:nvGraphicFramePr>
        <p:xfrm>
          <a:off x="1106725" y="258263"/>
          <a:ext cx="6930525" cy="4153900"/>
        </p:xfrm>
        <a:graphic>
          <a:graphicData uri="http://schemas.openxmlformats.org/drawingml/2006/table">
            <a:tbl>
              <a:tblPr>
                <a:noFill/>
                <a:tableStyleId>{B9B6AF28-EF80-474B-9B70-28936B319B1D}</a:tableStyleId>
              </a:tblPr>
              <a:tblGrid>
                <a:gridCol w="231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u="sng"/>
                        <a:t>Complexity</a:t>
                      </a:r>
                      <a:endParaRPr sz="1500" b="1" u="sng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u="sng"/>
                        <a:t>Name</a:t>
                      </a:r>
                      <a:endParaRPr sz="1500" b="1" u="sng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u="sng"/>
                        <a:t>Example</a:t>
                      </a:r>
                      <a:endParaRPr sz="1500" b="1" u="sng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(1)		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Constant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 element at end of array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(log(n))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Logarithmic 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Binary search (sorted)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(n)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search for maximum value (unsorted)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(n log(n))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 log 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Mergesort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(n</a:t>
                      </a:r>
                      <a:r>
                        <a:rPr lang="en" sz="1300" baseline="30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Quadratic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Two nested loops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(n</a:t>
                      </a:r>
                      <a:r>
                        <a:rPr lang="en" sz="1300" baseline="30000">
                          <a:latin typeface="Lato"/>
                          <a:ea typeface="Lato"/>
                          <a:cs typeface="Lato"/>
                          <a:sym typeface="Lato"/>
                        </a:rPr>
                        <a:t>k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)  - really, O(n</a:t>
                      </a:r>
                      <a:r>
                        <a:rPr lang="en" sz="1300" baseline="30000">
                          <a:latin typeface="Lato"/>
                          <a:ea typeface="Lato"/>
                          <a:cs typeface="Lato"/>
                          <a:sym typeface="Lato"/>
                        </a:rPr>
                        <a:t>k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Polynomial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Matrix multiplication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(2</a:t>
                      </a:r>
                      <a:r>
                        <a:rPr lang="en" sz="1300" baseline="30000">
                          <a:latin typeface="Lato"/>
                          <a:ea typeface="Lato"/>
                          <a:cs typeface="Lato"/>
                          <a:sym typeface="Lato"/>
                        </a:rPr>
                        <a:t>n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) - really, O(2</a:t>
                      </a:r>
                      <a:r>
                        <a:rPr lang="en" sz="1300" baseline="30000">
                          <a:latin typeface="Lato"/>
                          <a:ea typeface="Lato"/>
                          <a:cs typeface="Lato"/>
                          <a:sym typeface="Lato"/>
                        </a:rPr>
                        <a:t>n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Exponential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 for subset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(n!) - really, O(n!)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Factorial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Generate all permutations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Compare?</a:t>
            </a:r>
            <a:endParaRPr/>
          </a:p>
        </p:txBody>
      </p:sp>
      <p:sp>
        <p:nvSpPr>
          <p:cNvPr id="319" name="Google Shape;319;p50"/>
          <p:cNvSpPr txBox="1">
            <a:spLocks noGrp="1"/>
          </p:cNvSpPr>
          <p:nvPr>
            <p:ph type="body" idx="1"/>
          </p:nvPr>
        </p:nvSpPr>
        <p:spPr>
          <a:xfrm>
            <a:off x="727650" y="132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Asymptotic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O, o, Ω, ω, Θ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Best-Worst-Average Case</a:t>
            </a:r>
            <a:endParaRPr sz="14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vs Amortized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 example</a:t>
            </a:r>
            <a:endParaRPr/>
          </a:p>
        </p:txBody>
      </p:sp>
      <p:pic>
        <p:nvPicPr>
          <p:cNvPr id="325" name="Google Shape;3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950" y="1318650"/>
            <a:ext cx="4186325" cy="298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6" name="Google Shape;326;p51"/>
          <p:cNvGraphicFramePr/>
          <p:nvPr/>
        </p:nvGraphicFramePr>
        <p:xfrm>
          <a:off x="727650" y="1412250"/>
          <a:ext cx="3749700" cy="3572900"/>
        </p:xfrm>
        <a:graphic>
          <a:graphicData uri="http://schemas.openxmlformats.org/drawingml/2006/table">
            <a:tbl>
              <a:tblPr>
                <a:noFill/>
                <a:tableStyleId>{B9B6AF28-EF80-474B-9B70-28936B319B1D}</a:tableStyleId>
              </a:tblPr>
              <a:tblGrid>
                <a:gridCol w="93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Case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Exact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Order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How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Best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Picked input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Worst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Picked input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Average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(n+1)/2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Uniform distribution on input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 Theorem		T(n) = a T(n / b) + f(n)</a:t>
            </a:r>
            <a:endParaRPr dirty="0"/>
          </a:p>
        </p:txBody>
      </p:sp>
      <p:pic>
        <p:nvPicPr>
          <p:cNvPr id="332" name="Google Shape;33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613" y="1411925"/>
            <a:ext cx="3100231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2"/>
          <p:cNvSpPr txBox="1"/>
          <p:nvPr/>
        </p:nvSpPr>
        <p:spPr>
          <a:xfrm>
            <a:off x="720450" y="1650650"/>
            <a:ext cx="39945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T(n) = 4 T(n / 2) + O(n)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</a:t>
            </a:r>
            <a:r>
              <a:rPr lang="en" baseline="-25000"/>
              <a:t>b</a:t>
            </a:r>
            <a:r>
              <a:rPr lang="en"/>
              <a:t>(a) = log</a:t>
            </a:r>
            <a:r>
              <a:rPr lang="en" baseline="-25000"/>
              <a:t>2</a:t>
            </a:r>
            <a:r>
              <a:rPr lang="en"/>
              <a:t>(4) = 2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Power of f(n) = 1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&gt; 1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</a:t>
            </a: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Θ(n</a:t>
            </a:r>
            <a:r>
              <a:rPr lang="en" baseline="30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32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 Theorem		T(n) = a T(n / b) + f(n)</a:t>
            </a:r>
            <a:endParaRPr dirty="0"/>
          </a:p>
        </p:txBody>
      </p:sp>
      <p:pic>
        <p:nvPicPr>
          <p:cNvPr id="339" name="Google Shape;33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613" y="1411925"/>
            <a:ext cx="3100231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3"/>
          <p:cNvSpPr txBox="1"/>
          <p:nvPr/>
        </p:nvSpPr>
        <p:spPr>
          <a:xfrm>
            <a:off x="720450" y="1650650"/>
            <a:ext cx="39945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T(n) = 4 T(n / 2) + O(n</a:t>
            </a:r>
            <a:r>
              <a:rPr lang="en" baseline="30000"/>
              <a:t>3</a:t>
            </a:r>
            <a:r>
              <a:rPr lang="en"/>
              <a:t>)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r>
              <a:rPr lang="en" baseline="-25000"/>
              <a:t>b</a:t>
            </a:r>
            <a:r>
              <a:rPr lang="en"/>
              <a:t>(a) = log</a:t>
            </a:r>
            <a:r>
              <a:rPr lang="en" baseline="-25000"/>
              <a:t>2</a:t>
            </a:r>
            <a:r>
              <a:rPr lang="en"/>
              <a:t>(4) = 2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of f(n) = 3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&lt; 3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</a:t>
            </a: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Θ(n</a:t>
            </a:r>
            <a:r>
              <a:rPr lang="en" baseline="30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277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 Theorem		T(n) = a T(n / b) + f(n)</a:t>
            </a:r>
            <a:endParaRPr dirty="0"/>
          </a:p>
        </p:txBody>
      </p:sp>
      <p:pic>
        <p:nvPicPr>
          <p:cNvPr id="346" name="Google Shape;34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613" y="1411925"/>
            <a:ext cx="3100231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4"/>
          <p:cNvSpPr txBox="1"/>
          <p:nvPr/>
        </p:nvSpPr>
        <p:spPr>
          <a:xfrm>
            <a:off x="720450" y="1650650"/>
            <a:ext cx="39945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T(n) = 2 T(n / 2) + O(n)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r>
              <a:rPr lang="en" baseline="-25000"/>
              <a:t>b</a:t>
            </a:r>
            <a:r>
              <a:rPr lang="en"/>
              <a:t>(a) = log</a:t>
            </a:r>
            <a:r>
              <a:rPr lang="en" baseline="-25000"/>
              <a:t>2</a:t>
            </a:r>
            <a:r>
              <a:rPr lang="en"/>
              <a:t>(2) = 1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of f(n) = 1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= 1</a:t>
            </a:r>
            <a:endParaRPr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</a:t>
            </a: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Θ(n log(n))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46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Bother?</a:t>
            </a:r>
            <a:endParaRPr/>
          </a:p>
        </p:txBody>
      </p:sp>
      <p:sp>
        <p:nvSpPr>
          <p:cNvPr id="252" name="Google Shape;252;p39"/>
          <p:cNvSpPr txBox="1">
            <a:spLocks noGrp="1"/>
          </p:cNvSpPr>
          <p:nvPr>
            <p:ph type="body" idx="1"/>
          </p:nvPr>
        </p:nvSpPr>
        <p:spPr>
          <a:xfrm>
            <a:off x="727650" y="1379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Resource Analysis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Runtime, memory, power, etc.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 Theorem		T(n) = a T(n / b) + f(n)</a:t>
            </a:r>
            <a:endParaRPr dirty="0"/>
          </a:p>
        </p:txBody>
      </p:sp>
      <p:pic>
        <p:nvPicPr>
          <p:cNvPr id="353" name="Google Shape;35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613" y="1411925"/>
            <a:ext cx="3100231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5"/>
          <p:cNvSpPr txBox="1"/>
          <p:nvPr/>
        </p:nvSpPr>
        <p:spPr>
          <a:xfrm>
            <a:off x="720450" y="1650650"/>
            <a:ext cx="39945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T(n) = a T(n / b) + f(n)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works </a:t>
            </a:r>
            <a:r>
              <a:rPr lang="en" b="1" u="sng"/>
              <a:t>IF</a:t>
            </a:r>
            <a:endParaRPr b="1" u="sng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/>
              <a:t>a</a:t>
            </a:r>
            <a:r>
              <a:rPr lang="en"/>
              <a:t> is a number &gt;= 1 (no variables, no negatives, no fractions less than 1)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/>
              <a:t>f(n)</a:t>
            </a:r>
            <a:r>
              <a:rPr lang="en"/>
              <a:t> is positive and is order n</a:t>
            </a:r>
            <a:r>
              <a:rPr lang="en" baseline="30000"/>
              <a:t>k</a:t>
            </a:r>
            <a:r>
              <a:rPr lang="en"/>
              <a:t> log</a:t>
            </a:r>
            <a:r>
              <a:rPr lang="en" baseline="30000"/>
              <a:t>j</a:t>
            </a:r>
            <a:r>
              <a:rPr lang="en"/>
              <a:t>(n)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751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Compare?</a:t>
            </a:r>
            <a:endParaRPr/>
          </a:p>
        </p:txBody>
      </p:sp>
      <p:sp>
        <p:nvSpPr>
          <p:cNvPr id="360" name="Google Shape;360;p56"/>
          <p:cNvSpPr txBox="1">
            <a:spLocks noGrp="1"/>
          </p:cNvSpPr>
          <p:nvPr>
            <p:ph type="body" idx="1"/>
          </p:nvPr>
        </p:nvSpPr>
        <p:spPr>
          <a:xfrm>
            <a:off x="727650" y="132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Asymptotic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O, o, Ω, ω, Θ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Best-Worst-Average Case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Basic vs Amortized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7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Analysis</a:t>
            </a:r>
            <a:endParaRPr/>
          </a:p>
        </p:txBody>
      </p:sp>
      <p:sp>
        <p:nvSpPr>
          <p:cNvPr id="366" name="Google Shape;366;p57"/>
          <p:cNvSpPr txBox="1">
            <a:spLocks noGrp="1"/>
          </p:cNvSpPr>
          <p:nvPr>
            <p:ph type="body" idx="1"/>
          </p:nvPr>
        </p:nvSpPr>
        <p:spPr>
          <a:xfrm>
            <a:off x="727650" y="1321200"/>
            <a:ext cx="4769700" cy="13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Method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upper bound T(n) that holds for every sequence of </a:t>
            </a:r>
            <a:r>
              <a:rPr lang="en" i="1"/>
              <a:t>n</a:t>
            </a:r>
            <a:r>
              <a:rPr lang="en"/>
              <a:t> operations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cost of a single operation is T(n)/n</a:t>
            </a:r>
            <a:endParaRPr/>
          </a:p>
        </p:txBody>
      </p:sp>
      <p:sp>
        <p:nvSpPr>
          <p:cNvPr id="367" name="Google Shape;367;p57"/>
          <p:cNvSpPr txBox="1">
            <a:spLocks noGrp="1"/>
          </p:cNvSpPr>
          <p:nvPr>
            <p:ph type="body" idx="1"/>
          </p:nvPr>
        </p:nvSpPr>
        <p:spPr>
          <a:xfrm>
            <a:off x="727650" y="2929075"/>
            <a:ext cx="4769700" cy="1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Any n operations take O(n) time: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O(1) amortized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Any n operations take n</a:t>
            </a:r>
            <a:r>
              <a:rPr lang="en" sz="1500" baseline="30000"/>
              <a:t>3</a:t>
            </a:r>
            <a:r>
              <a:rPr lang="en" sz="1500"/>
              <a:t> time: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O(n</a:t>
            </a:r>
            <a:r>
              <a:rPr lang="en" baseline="30000"/>
              <a:t>2</a:t>
            </a:r>
            <a:r>
              <a:rPr lang="en"/>
              <a:t>) amortized</a:t>
            </a:r>
            <a:endParaRPr/>
          </a:p>
        </p:txBody>
      </p:sp>
      <p:sp>
        <p:nvSpPr>
          <p:cNvPr id="368" name="Google Shape;368;p57"/>
          <p:cNvSpPr txBox="1"/>
          <p:nvPr/>
        </p:nvSpPr>
        <p:spPr>
          <a:xfrm>
            <a:off x="6730525" y="1099450"/>
            <a:ext cx="1685700" cy="13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Amortize</a:t>
            </a:r>
            <a:r>
              <a:rPr lang="en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16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To pay a cost gradually by paying a little at a time</a:t>
            </a:r>
            <a:endParaRPr sz="16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8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Analysis</a:t>
            </a:r>
            <a:endParaRPr/>
          </a:p>
        </p:txBody>
      </p:sp>
      <p:sp>
        <p:nvSpPr>
          <p:cNvPr id="374" name="Google Shape;374;p58"/>
          <p:cNvSpPr txBox="1">
            <a:spLocks noGrp="1"/>
          </p:cNvSpPr>
          <p:nvPr>
            <p:ph type="body" idx="1"/>
          </p:nvPr>
        </p:nvSpPr>
        <p:spPr>
          <a:xfrm>
            <a:off x="727650" y="1321200"/>
            <a:ext cx="4769700" cy="3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T(n) = Cost of n operations: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n*(1 + ½ + ¼ + ⅛ + ...)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&lt; 2n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Amortized cost = T(n) / n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= 2 		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aphicFrame>
        <p:nvGraphicFramePr>
          <p:cNvPr id="375" name="Google Shape;375;p58"/>
          <p:cNvGraphicFramePr/>
          <p:nvPr/>
        </p:nvGraphicFramePr>
        <p:xfrm>
          <a:off x="6350638" y="679438"/>
          <a:ext cx="1857900" cy="3784625"/>
        </p:xfrm>
        <a:graphic>
          <a:graphicData uri="http://schemas.openxmlformats.org/drawingml/2006/table">
            <a:tbl>
              <a:tblPr>
                <a:noFill/>
                <a:tableStyleId>{B9B6AF28-EF80-474B-9B70-28936B319B1D}</a:tableStyleId>
              </a:tblPr>
              <a:tblGrid>
                <a:gridCol w="3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/>
                    </a:p>
                  </a:txBody>
                  <a:tcPr marL="9125" marR="9125" marT="9125" marB="91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</a:t>
                      </a:r>
                      <a:endParaRPr sz="1100" b="1"/>
                    </a:p>
                  </a:txBody>
                  <a:tcPr marL="9125" marR="9125" marT="9125" marB="91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</a:t>
                      </a:r>
                      <a:endParaRPr sz="1100" b="1"/>
                    </a:p>
                  </a:txBody>
                  <a:tcPr marL="9125" marR="9125" marT="9125" marB="91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3</a:t>
                      </a:r>
                      <a:endParaRPr sz="1100" b="1"/>
                    </a:p>
                  </a:txBody>
                  <a:tcPr marL="9125" marR="9125" marT="9125" marB="91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</a:txBody>
                  <a:tcPr marL="9125" marR="9125" marT="9125" marB="91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</a:txBody>
                  <a:tcPr marL="9125" marR="9125" marT="9125" marB="91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</a:t>
                      </a:r>
                      <a:endParaRPr sz="1100" b="1"/>
                    </a:p>
                  </a:txBody>
                  <a:tcPr marL="9125" marR="9125" marT="9125" marB="91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7</a:t>
                      </a:r>
                      <a:endParaRPr sz="1100" b="1"/>
                    </a:p>
                  </a:txBody>
                  <a:tcPr marL="9125" marR="9125" marT="9125" marB="91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9125" marR="9125" marT="9125" marB="91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9</a:t>
                      </a:r>
                      <a:endParaRPr sz="1100" b="1"/>
                    </a:p>
                  </a:txBody>
                  <a:tcPr marL="9125" marR="9125" marT="9125" marB="91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</a:t>
                      </a:r>
                      <a:endParaRPr sz="1100" b="1"/>
                    </a:p>
                  </a:txBody>
                  <a:tcPr marL="9125" marR="9125" marT="9125" marB="91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11</a:t>
                      </a:r>
                      <a:endParaRPr sz="1100" b="1"/>
                    </a:p>
                  </a:txBody>
                  <a:tcPr marL="9125" marR="9125" marT="9125" marB="91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12</a:t>
                      </a:r>
                      <a:endParaRPr sz="1100" b="1"/>
                    </a:p>
                  </a:txBody>
                  <a:tcPr marL="9125" marR="9125" marT="9125" marB="91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13</a:t>
                      </a:r>
                      <a:endParaRPr sz="1100" b="1"/>
                    </a:p>
                  </a:txBody>
                  <a:tcPr marL="9125" marR="9125" marT="9125" marB="91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14</a:t>
                      </a:r>
                      <a:endParaRPr sz="1100" b="1"/>
                    </a:p>
                  </a:txBody>
                  <a:tcPr marL="9125" marR="9125" marT="9125" marB="91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9125" marR="9125" marT="9125" marB="91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25" marR="9125" marT="9125" marB="91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16</a:t>
                      </a:r>
                      <a:endParaRPr sz="1100" b="1"/>
                    </a:p>
                  </a:txBody>
                  <a:tcPr marL="9125" marR="9125" marT="9125" marB="91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76" name="Google Shape;376;p58"/>
          <p:cNvSpPr txBox="1"/>
          <p:nvPr/>
        </p:nvSpPr>
        <p:spPr>
          <a:xfrm>
            <a:off x="6309800" y="371500"/>
            <a:ext cx="15891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⅛ + ¼ + ½ + 1</a:t>
            </a:r>
            <a:endParaRPr/>
          </a:p>
        </p:txBody>
      </p:sp>
      <p:sp>
        <p:nvSpPr>
          <p:cNvPr id="377" name="Google Shape;377;p58"/>
          <p:cNvSpPr txBox="1"/>
          <p:nvPr/>
        </p:nvSpPr>
        <p:spPr>
          <a:xfrm>
            <a:off x="2351850" y="3255350"/>
            <a:ext cx="127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O(1)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83" name="Google Shape;383;p59"/>
          <p:cNvSpPr txBox="1">
            <a:spLocks noGrp="1"/>
          </p:cNvSpPr>
          <p:nvPr>
            <p:ph type="body" idx="1"/>
          </p:nvPr>
        </p:nvSpPr>
        <p:spPr>
          <a:xfrm>
            <a:off x="727650" y="132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Asymptotic analysis is quick estimate and </a:t>
            </a:r>
            <a:r>
              <a:rPr lang="en" sz="1600" i="1" dirty="0"/>
              <a:t>hardware independent</a:t>
            </a:r>
            <a:endParaRPr sz="1600" i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Amortized analysis lets you average cost over n operations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Only leading-order term matters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“Good” depends on area, but usually ≤ n log(n)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0"/>
          <p:cNvSpPr txBox="1">
            <a:spLocks noGrp="1"/>
          </p:cNvSpPr>
          <p:nvPr>
            <p:ph type="body" idx="1"/>
          </p:nvPr>
        </p:nvSpPr>
        <p:spPr>
          <a:xfrm>
            <a:off x="727650" y="1379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the difference between $18 Trillion and $(18 Trillion + 500)?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Numbers of Facebook users in billions, nearly all major apps in millions, operations on a home PC in trillions (all per day)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Compare?</a:t>
            </a:r>
            <a:endParaRPr/>
          </a:p>
        </p:txBody>
      </p:sp>
      <p:sp>
        <p:nvSpPr>
          <p:cNvPr id="264" name="Google Shape;264;p41"/>
          <p:cNvSpPr txBox="1">
            <a:spLocks noGrp="1"/>
          </p:cNvSpPr>
          <p:nvPr>
            <p:ph type="body" idx="1"/>
          </p:nvPr>
        </p:nvSpPr>
        <p:spPr>
          <a:xfrm>
            <a:off x="727650" y="132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Asymptotic</a:t>
            </a:r>
            <a:endParaRPr sz="14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b="1"/>
              <a:t>O, o, Ω, ω, Θ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Best-Worst-Average Case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vs Amortized</a:t>
            </a:r>
            <a:endParaRPr sz="1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 Analysis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7" name="Google Shape;187;p29"/>
          <p:cNvGraphicFramePr/>
          <p:nvPr>
            <p:extLst>
              <p:ext uri="{D42A27DB-BD31-4B8C-83A1-F6EECF244321}">
                <p14:modId xmlns:p14="http://schemas.microsoft.com/office/powerpoint/2010/main" val="3885146850"/>
              </p:ext>
            </p:extLst>
          </p:nvPr>
        </p:nvGraphicFramePr>
        <p:xfrm>
          <a:off x="490250" y="1578575"/>
          <a:ext cx="8163500" cy="3033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4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2"/>
                          </a:solidFill>
                        </a:rPr>
                        <a:t>Type</a:t>
                      </a:r>
                      <a:endParaRPr b="1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bg2"/>
                          </a:solidFill>
                        </a:rPr>
                        <a:t>Pronounced</a:t>
                      </a:r>
                      <a:endParaRPr b="1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bg2"/>
                          </a:solidFill>
                        </a:rPr>
                        <a:t>Meaning (order of)</a:t>
                      </a:r>
                      <a:endParaRPr b="1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bg2"/>
                          </a:solidFill>
                        </a:rPr>
                        <a:t>Examples</a:t>
                      </a:r>
                      <a:endParaRPr b="1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O(n)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/>
                          </a:solidFill>
                        </a:rPr>
                        <a:t>Big-O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≤ c*n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5n, log(n), 1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o(n)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Little-o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&lt; c*n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log(n), 1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Ω(n)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Big-Omega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≥ c*n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5n, 100n</a:t>
                      </a:r>
                      <a:r>
                        <a:rPr lang="en" baseline="3000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bg2"/>
                          </a:solidFill>
                        </a:rPr>
                        <a:t>, n!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ω(n)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Little-Omega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&gt; c*n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100n</a:t>
                      </a:r>
                      <a:r>
                        <a:rPr lang="en" baseline="3000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bg2"/>
                          </a:solidFill>
                        </a:rPr>
                        <a:t>, n!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Θ(n)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Theta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= c*n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/>
                          </a:solidFill>
                        </a:rPr>
                        <a:t>5n, 100n, 0.01n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5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p30"/>
          <p:cNvGraphicFramePr/>
          <p:nvPr/>
        </p:nvGraphicFramePr>
        <p:xfrm>
          <a:off x="3507200" y="1171900"/>
          <a:ext cx="4704800" cy="3769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O(n</a:t>
                      </a:r>
                      <a:r>
                        <a:rPr lang="en" sz="2400" b="1" baseline="30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en" sz="2400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24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≤ k*n</a:t>
                      </a:r>
                      <a:r>
                        <a:rPr lang="en" sz="2400" b="1" baseline="30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2400"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o(n)</a:t>
                      </a:r>
                      <a:endParaRPr sz="24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 k*n</a:t>
                      </a:r>
                      <a:endParaRPr sz="2400"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Ω(n</a:t>
                      </a:r>
                      <a:r>
                        <a:rPr lang="en" sz="2400" b="1" baseline="30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r>
                        <a:rPr lang="en" sz="2400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24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≥ k*n</a:t>
                      </a:r>
                      <a:r>
                        <a:rPr lang="en" sz="2400" b="1" baseline="30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400"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ω(n</a:t>
                      </a:r>
                      <a:r>
                        <a:rPr lang="en" sz="2400" b="1" baseline="30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</a:t>
                      </a:r>
                      <a:r>
                        <a:rPr lang="en" sz="2400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24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&gt; k*n</a:t>
                      </a:r>
                      <a:r>
                        <a:rPr lang="en" sz="2400" b="1" baseline="30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</a:t>
                      </a:r>
                      <a:endParaRPr sz="2400"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Θ(log(n))</a:t>
                      </a:r>
                      <a:endParaRPr sz="2400"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 k*log(n)</a:t>
                      </a:r>
                      <a:endParaRPr sz="2400"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3" name="Google Shape;193;p30"/>
          <p:cNvSpPr txBox="1"/>
          <p:nvPr/>
        </p:nvSpPr>
        <p:spPr>
          <a:xfrm>
            <a:off x="2495275" y="3011525"/>
            <a:ext cx="55068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 Analysis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25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Asymptotic Analysis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70" name="Google Shape;270;p42"/>
          <p:cNvGraphicFramePr/>
          <p:nvPr>
            <p:extLst>
              <p:ext uri="{D42A27DB-BD31-4B8C-83A1-F6EECF244321}">
                <p14:modId xmlns:p14="http://schemas.microsoft.com/office/powerpoint/2010/main" val="3968929259"/>
              </p:ext>
            </p:extLst>
          </p:nvPr>
        </p:nvGraphicFramePr>
        <p:xfrm>
          <a:off x="1510688" y="1532975"/>
          <a:ext cx="6122625" cy="3033450"/>
        </p:xfrm>
        <a:graphic>
          <a:graphicData uri="http://schemas.openxmlformats.org/drawingml/2006/table">
            <a:tbl>
              <a:tblPr>
                <a:noFill/>
                <a:tableStyleId>{B9B6AF28-EF80-474B-9B70-28936B319B1D}</a:tableStyleId>
              </a:tblPr>
              <a:tblGrid>
                <a:gridCol w="204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Type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Pronounced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Little-o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log(n), 1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O(n!)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Big-O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5n! + 4n</a:t>
                      </a:r>
                      <a:r>
                        <a:rPr lang="en" baseline="30000"/>
                        <a:t>2</a:t>
                      </a:r>
                      <a:r>
                        <a:rPr lang="en"/>
                        <a:t>, log(n), 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Θ(n</a:t>
                      </a:r>
                      <a:r>
                        <a:rPr lang="en" baseline="30000" dirty="0"/>
                        <a:t>3</a:t>
                      </a:r>
                      <a:r>
                        <a:rPr lang="en" dirty="0"/>
                        <a:t>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Theta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16n</a:t>
                      </a:r>
                      <a:r>
                        <a:rPr lang="en" baseline="30000"/>
                        <a:t>3</a:t>
                      </a:r>
                      <a:r>
                        <a:rPr lang="en"/>
                        <a:t> + 4n</a:t>
                      </a:r>
                      <a:r>
                        <a:rPr lang="en" baseline="30000"/>
                        <a:t>2</a:t>
                      </a:r>
                      <a:r>
                        <a:rPr lang="en"/>
                        <a:t> - 2n, 12n</a:t>
                      </a:r>
                      <a:r>
                        <a:rPr lang="en" baseline="30000"/>
                        <a:t>3</a:t>
                      </a:r>
                      <a:endParaRPr baseline="30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Ω(2</a:t>
                      </a:r>
                      <a:r>
                        <a:rPr lang="en" baseline="30000"/>
                        <a:t>n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Big-Omega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4*2</a:t>
                      </a:r>
                      <a:r>
                        <a:rPr lang="en" baseline="30000"/>
                        <a:t>n</a:t>
                      </a:r>
                      <a:r>
                        <a:rPr lang="en"/>
                        <a:t>, n!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ω(n</a:t>
                      </a:r>
                      <a:r>
                        <a:rPr lang="en" baseline="30000"/>
                        <a:t>2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Little-Omega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100n</a:t>
                      </a:r>
                      <a:r>
                        <a:rPr lang="en" baseline="30000" dirty="0"/>
                        <a:t>3</a:t>
                      </a:r>
                      <a:r>
                        <a:rPr lang="en" dirty="0"/>
                        <a:t>, n</a:t>
                      </a:r>
                      <a:r>
                        <a:rPr lang="en" baseline="30000" dirty="0"/>
                        <a:t>4</a:t>
                      </a:r>
                      <a:r>
                        <a:rPr lang="en" dirty="0"/>
                        <a:t>, 6n</a:t>
                      </a:r>
                      <a:r>
                        <a:rPr lang="en" baseline="30000" dirty="0"/>
                        <a:t>100</a:t>
                      </a:r>
                      <a:r>
                        <a:rPr lang="en" dirty="0"/>
                        <a:t>, n!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76" name="Google Shape;276;p43"/>
          <p:cNvSpPr txBox="1">
            <a:spLocks noGrp="1"/>
          </p:cNvSpPr>
          <p:nvPr>
            <p:ph type="body" idx="1"/>
          </p:nvPr>
        </p:nvSpPr>
        <p:spPr>
          <a:xfrm>
            <a:off x="727650" y="1379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n</a:t>
            </a:r>
            <a:r>
              <a:rPr lang="en" sz="1600" b="1" baseline="30000"/>
              <a:t>2</a:t>
            </a:r>
            <a:r>
              <a:rPr lang="en" sz="1600" b="1"/>
              <a:t> + 2n - 1?</a:t>
            </a:r>
            <a:endParaRPr sz="16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o(n</a:t>
            </a:r>
            <a:r>
              <a:rPr lang="en" sz="1400" baseline="30000"/>
              <a:t>3</a:t>
            </a:r>
            <a:r>
              <a:rPr lang="en" sz="1400"/>
              <a:t>), o(n</a:t>
            </a:r>
            <a:r>
              <a:rPr lang="en" sz="1400" baseline="30000"/>
              <a:t>4</a:t>
            </a:r>
            <a:r>
              <a:rPr lang="en" sz="1400"/>
              <a:t>), o(2</a:t>
            </a:r>
            <a:r>
              <a:rPr lang="en" sz="1400" baseline="30000"/>
              <a:t>n</a:t>
            </a:r>
            <a:r>
              <a:rPr lang="en" sz="1400"/>
              <a:t>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O(n</a:t>
            </a:r>
            <a:r>
              <a:rPr lang="en" sz="1400" baseline="30000"/>
              <a:t>2</a:t>
            </a:r>
            <a:r>
              <a:rPr lang="en" sz="1400"/>
              <a:t>), O(n</a:t>
            </a:r>
            <a:r>
              <a:rPr lang="en" sz="1400" baseline="30000"/>
              <a:t>3</a:t>
            </a:r>
            <a:r>
              <a:rPr lang="en" sz="1400"/>
              <a:t>), O(n</a:t>
            </a:r>
            <a:r>
              <a:rPr lang="en" sz="1400" baseline="30000"/>
              <a:t>4</a:t>
            </a:r>
            <a:r>
              <a:rPr lang="en" sz="1400"/>
              <a:t>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Θ(n</a:t>
            </a:r>
            <a:r>
              <a:rPr lang="en" sz="1400" baseline="30000"/>
              <a:t>2</a:t>
            </a:r>
            <a:r>
              <a:rPr lang="en" sz="1400"/>
              <a:t>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Ω(n</a:t>
            </a:r>
            <a:r>
              <a:rPr lang="en" sz="1400" baseline="30000"/>
              <a:t>2</a:t>
            </a:r>
            <a:r>
              <a:rPr lang="en" sz="1400"/>
              <a:t>), Ω(n),Ω(log n), Ω(1)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ω(n),ω(log n), ω(1)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</a:t>
            </a:r>
            <a:endParaRPr/>
          </a:p>
        </p:txBody>
      </p:sp>
      <p:sp>
        <p:nvSpPr>
          <p:cNvPr id="282" name="Google Shape;282;p44"/>
          <p:cNvSpPr txBox="1">
            <a:spLocks noGrp="1"/>
          </p:cNvSpPr>
          <p:nvPr>
            <p:ph type="body" idx="1"/>
          </p:nvPr>
        </p:nvSpPr>
        <p:spPr>
          <a:xfrm>
            <a:off x="727650" y="1379850"/>
            <a:ext cx="7688700" cy="11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for i = 1:n</a:t>
            </a:r>
            <a:endParaRPr i="1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/>
              <a:t>for j=1:n</a:t>
            </a:r>
            <a:endParaRPr i="1"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/>
              <a:t>	Do 1 operation</a:t>
            </a:r>
            <a:endParaRPr i="1"/>
          </a:p>
        </p:txBody>
      </p:sp>
      <p:sp>
        <p:nvSpPr>
          <p:cNvPr id="283" name="Google Shape;283;p44"/>
          <p:cNvSpPr txBox="1">
            <a:spLocks noGrp="1"/>
          </p:cNvSpPr>
          <p:nvPr>
            <p:ph type="body" idx="1"/>
          </p:nvPr>
        </p:nvSpPr>
        <p:spPr>
          <a:xfrm>
            <a:off x="727650" y="2917775"/>
            <a:ext cx="7688700" cy="15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o(n</a:t>
            </a:r>
            <a:r>
              <a:rPr lang="en" sz="1400" baseline="30000"/>
              <a:t>3</a:t>
            </a:r>
            <a:r>
              <a:rPr lang="en" sz="1400"/>
              <a:t>), o(n</a:t>
            </a:r>
            <a:r>
              <a:rPr lang="en" sz="1400" baseline="30000"/>
              <a:t>4</a:t>
            </a:r>
            <a:r>
              <a:rPr lang="en" sz="1400"/>
              <a:t>), o(2</a:t>
            </a:r>
            <a:r>
              <a:rPr lang="en" sz="1400" baseline="30000"/>
              <a:t>n</a:t>
            </a:r>
            <a:r>
              <a:rPr lang="en" sz="1400"/>
              <a:t>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O(n</a:t>
            </a:r>
            <a:r>
              <a:rPr lang="en" sz="1400" baseline="30000"/>
              <a:t>2</a:t>
            </a:r>
            <a:r>
              <a:rPr lang="en" sz="1400"/>
              <a:t>), O(n</a:t>
            </a:r>
            <a:r>
              <a:rPr lang="en" sz="1400" baseline="30000"/>
              <a:t>3</a:t>
            </a:r>
            <a:r>
              <a:rPr lang="en" sz="1400"/>
              <a:t>), O(n</a:t>
            </a:r>
            <a:r>
              <a:rPr lang="en" sz="1400" baseline="30000"/>
              <a:t>4</a:t>
            </a:r>
            <a:r>
              <a:rPr lang="en" sz="1400"/>
              <a:t>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Θ(n</a:t>
            </a:r>
            <a:r>
              <a:rPr lang="en" sz="1400" baseline="30000"/>
              <a:t>2</a:t>
            </a:r>
            <a:r>
              <a:rPr lang="en" sz="1400"/>
              <a:t>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Ω(n</a:t>
            </a:r>
            <a:r>
              <a:rPr lang="en" sz="1400" baseline="30000"/>
              <a:t>2</a:t>
            </a:r>
            <a:r>
              <a:rPr lang="en" sz="1400"/>
              <a:t>), Ω(n),Ω(log n), Ω(1)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ω(n),ω(log n), ω(1)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1319</Words>
  <Application>Microsoft Macintosh PowerPoint</Application>
  <PresentationFormat>On-screen Show (16:9)</PresentationFormat>
  <Paragraphs>331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Lato</vt:lpstr>
      <vt:lpstr>Raleway</vt:lpstr>
      <vt:lpstr>Nunito</vt:lpstr>
      <vt:lpstr>Arial</vt:lpstr>
      <vt:lpstr>Streamline</vt:lpstr>
      <vt:lpstr>Streamline</vt:lpstr>
      <vt:lpstr>Asymptotic Analysis</vt:lpstr>
      <vt:lpstr>Why Bother?</vt:lpstr>
      <vt:lpstr>Asymptotic Analysis </vt:lpstr>
      <vt:lpstr>How To Compare?</vt:lpstr>
      <vt:lpstr>Asymptotic Analysis </vt:lpstr>
      <vt:lpstr>Asymptotic Analysis </vt:lpstr>
      <vt:lpstr>Asymptotic Analysis </vt:lpstr>
      <vt:lpstr>Example</vt:lpstr>
      <vt:lpstr>Expectations</vt:lpstr>
      <vt:lpstr>Expectations</vt:lpstr>
      <vt:lpstr>How Do I Get log(n)?</vt:lpstr>
      <vt:lpstr>How To Compare?</vt:lpstr>
      <vt:lpstr>PowerPoint Presentation</vt:lpstr>
      <vt:lpstr>PowerPoint Presentation</vt:lpstr>
      <vt:lpstr>How To Compare?</vt:lpstr>
      <vt:lpstr>Linear search example</vt:lpstr>
      <vt:lpstr>Master Theorem  T(n) = a T(n / b) + f(n)</vt:lpstr>
      <vt:lpstr>Master Theorem  T(n) = a T(n / b) + f(n)</vt:lpstr>
      <vt:lpstr>Master Theorem  T(n) = a T(n / b) + f(n)</vt:lpstr>
      <vt:lpstr>Master Theorem  T(n) = a T(n / b) + f(n)</vt:lpstr>
      <vt:lpstr>How To Compare?</vt:lpstr>
      <vt:lpstr>Amortized Analysis</vt:lpstr>
      <vt:lpstr>Amortized Analysis</vt:lpstr>
      <vt:lpstr>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Analysis</dc:title>
  <cp:lastModifiedBy>Microsoft Office User</cp:lastModifiedBy>
  <cp:revision>5</cp:revision>
  <dcterms:modified xsi:type="dcterms:W3CDTF">2020-02-14T16:06:36Z</dcterms:modified>
</cp:coreProperties>
</file>