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>
      <p:cViewPr varScale="1">
        <p:scale>
          <a:sx n="93" d="100"/>
          <a:sy n="93" d="100"/>
        </p:scale>
        <p:origin x="1936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08238" y="1991434"/>
            <a:ext cx="6041923" cy="663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1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orderRun:</a:t>
            </a:r>
            <a:r>
              <a:rPr spc="75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1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orderRun:</a:t>
            </a:r>
            <a:r>
              <a:rPr spc="75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1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orderRun:</a:t>
            </a:r>
            <a:r>
              <a:rPr spc="75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1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orderRun:</a:t>
            </a:r>
            <a:r>
              <a:rPr spc="75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orderRun:</a:t>
            </a:r>
            <a:r>
              <a:rPr spc="75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3666" y="920724"/>
            <a:ext cx="3411067" cy="594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1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8265" y="2007722"/>
            <a:ext cx="7341869" cy="2957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47469" y="7107209"/>
            <a:ext cx="765175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orderRun:</a:t>
            </a:r>
            <a:r>
              <a:rPr spc="75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08238" y="1991434"/>
            <a:ext cx="6297562" cy="65594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75" dirty="0">
                <a:latin typeface="Times New Roman"/>
                <a:cs typeface="Times New Roman"/>
              </a:rPr>
              <a:t>Running Time, Order and Big-O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61396" y="3473143"/>
            <a:ext cx="15240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85" dirty="0">
                <a:solidFill>
                  <a:srgbClr val="009A55"/>
                </a:solidFill>
                <a:latin typeface="Georgia"/>
                <a:cs typeface="Georgia"/>
              </a:rPr>
              <a:t>Chapter</a:t>
            </a:r>
            <a:r>
              <a:rPr sz="2450" i="1" spc="75" dirty="0">
                <a:solidFill>
                  <a:srgbClr val="009A55"/>
                </a:solidFill>
                <a:latin typeface="Georgia"/>
                <a:cs typeface="Georgia"/>
              </a:rPr>
              <a:t> </a:t>
            </a:r>
            <a:r>
              <a:rPr lang="en-US" sz="2450" i="1" spc="150" dirty="0">
                <a:solidFill>
                  <a:srgbClr val="009A55"/>
                </a:solidFill>
                <a:latin typeface="Georgia"/>
                <a:cs typeface="Georgia"/>
              </a:rPr>
              <a:t>2</a:t>
            </a:r>
            <a:endParaRPr sz="245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orderRun:</a:t>
            </a:r>
            <a:r>
              <a:rPr spc="75" dirty="0"/>
              <a:t> </a:t>
            </a:r>
            <a:fld id="{81D60167-4931-47E6-BA6A-407CBD079E47}" type="slidenum">
              <a:rPr spc="55" dirty="0"/>
              <a:t>2</a:t>
            </a:fld>
            <a:endParaRPr spc="5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9338" y="914400"/>
            <a:ext cx="3160358" cy="500137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ctr">
              <a:lnSpc>
                <a:spcPts val="3850"/>
              </a:lnSpc>
            </a:pPr>
            <a:r>
              <a:rPr sz="2800" spc="-180" dirty="0">
                <a:latin typeface="Lucida Calligraphy" panose="03010101010101010101" pitchFamily="66" charset="77"/>
                <a:cs typeface="Times New Roman"/>
              </a:rPr>
              <a:t>Running 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2007722"/>
            <a:ext cx="7341234" cy="2957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9000"/>
              </a:lnSpc>
              <a:spcBef>
                <a:spcPts val="90"/>
              </a:spcBef>
            </a:pPr>
            <a:r>
              <a:rPr sz="2450" spc="110" dirty="0">
                <a:latin typeface="Georgia"/>
                <a:cs typeface="Georgia"/>
              </a:rPr>
              <a:t>The </a:t>
            </a:r>
            <a:r>
              <a:rPr sz="2450" spc="145" dirty="0">
                <a:latin typeface="Georgia"/>
                <a:cs typeface="Georgia"/>
              </a:rPr>
              <a:t>running </a:t>
            </a:r>
            <a:r>
              <a:rPr sz="2450" spc="95" dirty="0">
                <a:latin typeface="Georgia"/>
                <a:cs typeface="Georgia"/>
              </a:rPr>
              <a:t>time </a:t>
            </a:r>
            <a:r>
              <a:rPr sz="2450" spc="30" dirty="0">
                <a:latin typeface="Georgia"/>
                <a:cs typeface="Georgia"/>
              </a:rPr>
              <a:t>of </a:t>
            </a:r>
            <a:r>
              <a:rPr sz="2450" spc="140" dirty="0">
                <a:latin typeface="Georgia"/>
                <a:cs typeface="Georgia"/>
              </a:rPr>
              <a:t>some </a:t>
            </a:r>
            <a:r>
              <a:rPr sz="2450" spc="114" dirty="0">
                <a:latin typeface="Georgia"/>
                <a:cs typeface="Georgia"/>
              </a:rPr>
              <a:t>code </a:t>
            </a:r>
            <a:r>
              <a:rPr sz="2450" spc="125" dirty="0">
                <a:latin typeface="Georgia"/>
                <a:cs typeface="Georgia"/>
              </a:rPr>
              <a:t>is </a:t>
            </a:r>
            <a:r>
              <a:rPr sz="2450" spc="165" dirty="0">
                <a:latin typeface="Georgia"/>
                <a:cs typeface="Georgia"/>
              </a:rPr>
              <a:t>measured </a:t>
            </a:r>
            <a:r>
              <a:rPr sz="2450" spc="105" dirty="0">
                <a:latin typeface="Georgia"/>
                <a:cs typeface="Georgia"/>
              </a:rPr>
              <a:t>in  </a:t>
            </a:r>
            <a:r>
              <a:rPr sz="2450" spc="150" dirty="0">
                <a:latin typeface="Georgia"/>
                <a:cs typeface="Georgia"/>
              </a:rPr>
              <a:t>terms </a:t>
            </a:r>
            <a:r>
              <a:rPr sz="2450" spc="30" dirty="0">
                <a:latin typeface="Georgia"/>
                <a:cs typeface="Georgia"/>
              </a:rPr>
              <a:t>of </a:t>
            </a:r>
            <a:r>
              <a:rPr sz="2450" spc="135" dirty="0">
                <a:latin typeface="Georgia"/>
                <a:cs typeface="Georgia"/>
              </a:rPr>
              <a:t>the </a:t>
            </a:r>
            <a:r>
              <a:rPr sz="2450" spc="50" dirty="0">
                <a:latin typeface="Georgia"/>
                <a:cs typeface="Georgia"/>
              </a:rPr>
              <a:t>“</a:t>
            </a:r>
            <a:r>
              <a:rPr sz="2450" b="1" i="1" spc="50" dirty="0">
                <a:solidFill>
                  <a:srgbClr val="B6321C"/>
                </a:solidFill>
                <a:latin typeface="Georgia"/>
                <a:cs typeface="Georgia"/>
              </a:rPr>
              <a:t>size</a:t>
            </a:r>
            <a:r>
              <a:rPr sz="2450" spc="50" dirty="0">
                <a:latin typeface="Georgia"/>
                <a:cs typeface="Georgia"/>
              </a:rPr>
              <a:t>” </a:t>
            </a:r>
            <a:r>
              <a:rPr sz="2450" spc="30" dirty="0">
                <a:latin typeface="Georgia"/>
                <a:cs typeface="Georgia"/>
              </a:rPr>
              <a:t>of </a:t>
            </a:r>
            <a:r>
              <a:rPr sz="2450" spc="135" dirty="0">
                <a:latin typeface="Georgia"/>
                <a:cs typeface="Georgia"/>
              </a:rPr>
              <a:t>the </a:t>
            </a:r>
            <a:r>
              <a:rPr sz="2450" spc="140" dirty="0">
                <a:latin typeface="Georgia"/>
                <a:cs typeface="Georgia"/>
              </a:rPr>
              <a:t>input </a:t>
            </a:r>
            <a:r>
              <a:rPr sz="2450" spc="150" dirty="0">
                <a:latin typeface="Georgia"/>
                <a:cs typeface="Georgia"/>
              </a:rPr>
              <a:t>data. </a:t>
            </a:r>
            <a:r>
              <a:rPr sz="2450" spc="140" dirty="0">
                <a:latin typeface="Georgia"/>
                <a:cs typeface="Georgia"/>
              </a:rPr>
              <a:t>Usually  this </a:t>
            </a:r>
            <a:r>
              <a:rPr sz="2450" spc="125" dirty="0">
                <a:latin typeface="Georgia"/>
                <a:cs typeface="Georgia"/>
              </a:rPr>
              <a:t>is </a:t>
            </a:r>
            <a:r>
              <a:rPr sz="2450" spc="114" dirty="0">
                <a:latin typeface="Georgia"/>
                <a:cs typeface="Georgia"/>
              </a:rPr>
              <a:t>denoted</a:t>
            </a:r>
            <a:r>
              <a:rPr sz="2450" spc="330" dirty="0">
                <a:latin typeface="Georgia"/>
                <a:cs typeface="Georgia"/>
              </a:rPr>
              <a:t> </a:t>
            </a:r>
            <a:r>
              <a:rPr sz="2450" b="1" i="1" spc="105" dirty="0">
                <a:solidFill>
                  <a:srgbClr val="B6321C"/>
                </a:solidFill>
                <a:latin typeface="Georgia"/>
                <a:cs typeface="Georgia"/>
              </a:rPr>
              <a:t>n</a:t>
            </a:r>
            <a:r>
              <a:rPr sz="2450" spc="105" dirty="0">
                <a:latin typeface="Georgia"/>
                <a:cs typeface="Georgia"/>
              </a:rPr>
              <a:t>.</a:t>
            </a:r>
            <a:endParaRPr sz="2450" dirty="0">
              <a:latin typeface="Georgia"/>
              <a:cs typeface="Georgia"/>
            </a:endParaRPr>
          </a:p>
          <a:p>
            <a:pPr marL="12700" marR="5080" algn="just">
              <a:lnSpc>
                <a:spcPct val="109000"/>
              </a:lnSpc>
              <a:spcBef>
                <a:spcPts val="1930"/>
              </a:spcBef>
            </a:pPr>
            <a:r>
              <a:rPr sz="2450" spc="110" dirty="0">
                <a:latin typeface="Georgia"/>
                <a:cs typeface="Georgia"/>
              </a:rPr>
              <a:t>The </a:t>
            </a:r>
            <a:r>
              <a:rPr sz="2450" spc="145" dirty="0">
                <a:latin typeface="Georgia"/>
                <a:cs typeface="Georgia"/>
              </a:rPr>
              <a:t>running </a:t>
            </a:r>
            <a:r>
              <a:rPr sz="2450" spc="95" dirty="0">
                <a:latin typeface="Georgia"/>
                <a:cs typeface="Georgia"/>
              </a:rPr>
              <a:t>time </a:t>
            </a:r>
            <a:r>
              <a:rPr sz="2450" spc="125" dirty="0">
                <a:latin typeface="Georgia"/>
                <a:cs typeface="Georgia"/>
              </a:rPr>
              <a:t>is </a:t>
            </a:r>
            <a:r>
              <a:rPr sz="2450" spc="100" dirty="0">
                <a:latin typeface="Georgia"/>
                <a:cs typeface="Georgia"/>
              </a:rPr>
              <a:t>reported </a:t>
            </a:r>
            <a:r>
              <a:rPr sz="2450" spc="215" dirty="0">
                <a:latin typeface="Georgia"/>
                <a:cs typeface="Georgia"/>
              </a:rPr>
              <a:t>as </a:t>
            </a:r>
            <a:r>
              <a:rPr sz="2450" spc="90" dirty="0">
                <a:latin typeface="Georgia"/>
                <a:cs typeface="Georgia"/>
              </a:rPr>
              <a:t>“proportional</a:t>
            </a:r>
            <a:r>
              <a:rPr sz="2450" spc="-45" dirty="0">
                <a:latin typeface="Georgia"/>
                <a:cs typeface="Georgia"/>
              </a:rPr>
              <a:t> </a:t>
            </a:r>
            <a:r>
              <a:rPr sz="2450" spc="80" dirty="0">
                <a:latin typeface="Georgia"/>
                <a:cs typeface="Georgia"/>
              </a:rPr>
              <a:t>to  </a:t>
            </a:r>
            <a:r>
              <a:rPr sz="2450" spc="140" dirty="0">
                <a:latin typeface="Georgia"/>
                <a:cs typeface="Georgia"/>
              </a:rPr>
              <a:t>some </a:t>
            </a:r>
            <a:r>
              <a:rPr sz="2450" spc="125" dirty="0">
                <a:latin typeface="Georgia"/>
                <a:cs typeface="Georgia"/>
              </a:rPr>
              <a:t>function </a:t>
            </a:r>
            <a:r>
              <a:rPr sz="2450" spc="30" dirty="0">
                <a:latin typeface="Georgia"/>
                <a:cs typeface="Georgia"/>
              </a:rPr>
              <a:t>of</a:t>
            </a:r>
            <a:r>
              <a:rPr sz="2450" spc="330" dirty="0">
                <a:latin typeface="Georgia"/>
                <a:cs typeface="Georgia"/>
              </a:rPr>
              <a:t> </a:t>
            </a:r>
            <a:r>
              <a:rPr sz="2450" i="1" spc="65" dirty="0">
                <a:latin typeface="Arial"/>
                <a:cs typeface="Arial"/>
              </a:rPr>
              <a:t>n</a:t>
            </a:r>
            <a:r>
              <a:rPr sz="2450" spc="65" dirty="0">
                <a:latin typeface="Georgia"/>
                <a:cs typeface="Georgia"/>
              </a:rPr>
              <a:t>”.</a:t>
            </a:r>
            <a:endParaRPr sz="2450" dirty="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2195"/>
              </a:spcBef>
            </a:pPr>
            <a:r>
              <a:rPr sz="2450" spc="135" dirty="0">
                <a:latin typeface="Georgia"/>
                <a:cs typeface="Georgia"/>
              </a:rPr>
              <a:t>Sometimes </a:t>
            </a:r>
            <a:r>
              <a:rPr sz="2450" spc="114" dirty="0">
                <a:latin typeface="Georgia"/>
                <a:cs typeface="Georgia"/>
              </a:rPr>
              <a:t>called </a:t>
            </a:r>
            <a:r>
              <a:rPr sz="2450" spc="135" dirty="0">
                <a:latin typeface="Georgia"/>
                <a:cs typeface="Georgia"/>
              </a:rPr>
              <a:t>the </a:t>
            </a:r>
            <a:r>
              <a:rPr sz="2450" spc="5" dirty="0">
                <a:latin typeface="Georgia"/>
                <a:cs typeface="Georgia"/>
              </a:rPr>
              <a:t>“</a:t>
            </a:r>
            <a:r>
              <a:rPr sz="2450" b="1" i="1" spc="5" dirty="0">
                <a:solidFill>
                  <a:srgbClr val="B6321C"/>
                </a:solidFill>
                <a:latin typeface="Georgia"/>
                <a:cs typeface="Georgia"/>
              </a:rPr>
              <a:t>order</a:t>
            </a:r>
            <a:r>
              <a:rPr sz="2450" spc="5" dirty="0">
                <a:latin typeface="Georgia"/>
                <a:cs typeface="Georgia"/>
              </a:rPr>
              <a:t>” </a:t>
            </a:r>
            <a:r>
              <a:rPr sz="2450" spc="30" dirty="0">
                <a:latin typeface="Georgia"/>
                <a:cs typeface="Georgia"/>
              </a:rPr>
              <a:t>of </a:t>
            </a:r>
            <a:r>
              <a:rPr sz="2450" spc="135" dirty="0">
                <a:latin typeface="Georgia"/>
                <a:cs typeface="Georgia"/>
              </a:rPr>
              <a:t>the</a:t>
            </a:r>
            <a:r>
              <a:rPr sz="2450" spc="165" dirty="0">
                <a:latin typeface="Georgia"/>
                <a:cs typeface="Georgia"/>
              </a:rPr>
              <a:t> </a:t>
            </a:r>
            <a:r>
              <a:rPr sz="2450" spc="120" dirty="0">
                <a:latin typeface="Georgia"/>
                <a:cs typeface="Georgia"/>
              </a:rPr>
              <a:t>code.</a:t>
            </a:r>
            <a:endParaRPr sz="245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orderRun:</a:t>
            </a:r>
            <a:r>
              <a:rPr spc="75" dirty="0"/>
              <a:t> </a:t>
            </a:r>
            <a:fld id="{81D60167-4931-47E6-BA6A-407CBD079E47}" type="slidenum">
              <a:rPr spc="55" dirty="0"/>
              <a:t>3</a:t>
            </a:fld>
            <a:endParaRPr spc="5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550" y="920724"/>
            <a:ext cx="3292450" cy="500137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ctr">
              <a:lnSpc>
                <a:spcPts val="3850"/>
              </a:lnSpc>
            </a:pPr>
            <a:r>
              <a:rPr sz="2800" spc="-180" dirty="0">
                <a:latin typeface="Lucida Calligraphy" panose="03010101010101010101" pitchFamily="66" charset="77"/>
                <a:cs typeface="Times New Roman"/>
              </a:rPr>
              <a:t>Big-O 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2033573"/>
            <a:ext cx="6315710" cy="1462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20" dirty="0">
                <a:latin typeface="Georgia"/>
                <a:cs typeface="Georgia"/>
              </a:rPr>
              <a:t>Mathematically, </a:t>
            </a:r>
            <a:r>
              <a:rPr sz="2450" spc="114" dirty="0">
                <a:latin typeface="Georgia"/>
                <a:cs typeface="Georgia"/>
              </a:rPr>
              <a:t>we </a:t>
            </a:r>
            <a:r>
              <a:rPr sz="2450" spc="200" dirty="0">
                <a:latin typeface="Georgia"/>
                <a:cs typeface="Georgia"/>
              </a:rPr>
              <a:t>use </a:t>
            </a:r>
            <a:r>
              <a:rPr sz="2450" spc="65" dirty="0">
                <a:latin typeface="Georgia"/>
                <a:cs typeface="Georgia"/>
              </a:rPr>
              <a:t>“big-O”</a:t>
            </a:r>
            <a:r>
              <a:rPr sz="2450" spc="390" dirty="0">
                <a:latin typeface="Georgia"/>
                <a:cs typeface="Georgia"/>
              </a:rPr>
              <a:t> </a:t>
            </a:r>
            <a:r>
              <a:rPr sz="2450" spc="114" dirty="0">
                <a:latin typeface="Georgia"/>
                <a:cs typeface="Georgia"/>
              </a:rPr>
              <a:t>notation.</a:t>
            </a:r>
            <a:endParaRPr sz="24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2450" spc="90" dirty="0">
                <a:latin typeface="Georgia"/>
                <a:cs typeface="Georgia"/>
              </a:rPr>
              <a:t>For </a:t>
            </a:r>
            <a:r>
              <a:rPr sz="2450" spc="130" dirty="0">
                <a:latin typeface="Georgia"/>
                <a:cs typeface="Georgia"/>
              </a:rPr>
              <a:t>example, </a:t>
            </a:r>
            <a:r>
              <a:rPr sz="2450" spc="114" dirty="0">
                <a:latin typeface="Georgia"/>
                <a:cs typeface="Georgia"/>
              </a:rPr>
              <a:t>we </a:t>
            </a:r>
            <a:r>
              <a:rPr sz="2450" spc="85" dirty="0">
                <a:latin typeface="Georgia"/>
                <a:cs typeface="Georgia"/>
              </a:rPr>
              <a:t>write </a:t>
            </a:r>
            <a:r>
              <a:rPr sz="2450" i="1" spc="-30" dirty="0">
                <a:latin typeface="Arial"/>
                <a:cs typeface="Arial"/>
              </a:rPr>
              <a:t>O</a:t>
            </a:r>
            <a:r>
              <a:rPr sz="2450" spc="-30" dirty="0">
                <a:latin typeface="Tahoma"/>
                <a:cs typeface="Tahoma"/>
              </a:rPr>
              <a:t>(</a:t>
            </a:r>
            <a:r>
              <a:rPr sz="2450" i="1" spc="-30" dirty="0">
                <a:latin typeface="Arial"/>
                <a:cs typeface="Arial"/>
              </a:rPr>
              <a:t>n</a:t>
            </a:r>
            <a:r>
              <a:rPr sz="3075" spc="-44" baseline="24390" dirty="0">
                <a:latin typeface="Tahoma"/>
                <a:cs typeface="Tahoma"/>
              </a:rPr>
              <a:t>2</a:t>
            </a:r>
            <a:r>
              <a:rPr sz="2450" spc="-30" dirty="0">
                <a:latin typeface="Tahoma"/>
                <a:cs typeface="Tahoma"/>
              </a:rPr>
              <a:t>) </a:t>
            </a:r>
            <a:r>
              <a:rPr sz="2450" spc="80" dirty="0">
                <a:latin typeface="Georgia"/>
                <a:cs typeface="Georgia"/>
              </a:rPr>
              <a:t>to</a:t>
            </a:r>
            <a:r>
              <a:rPr sz="2450" spc="610" dirty="0">
                <a:latin typeface="Georgia"/>
                <a:cs typeface="Georgia"/>
              </a:rPr>
              <a:t> </a:t>
            </a:r>
            <a:r>
              <a:rPr sz="2450" spc="135" dirty="0">
                <a:latin typeface="Georgia"/>
                <a:cs typeface="Georgia"/>
              </a:rPr>
              <a:t>mean:</a:t>
            </a:r>
            <a:endParaRPr sz="24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50" i="1" spc="-35" dirty="0">
                <a:solidFill>
                  <a:srgbClr val="009A55"/>
                </a:solidFill>
                <a:latin typeface="Georgia"/>
                <a:cs typeface="Georgia"/>
              </a:rPr>
              <a:t>(at </a:t>
            </a:r>
            <a:r>
              <a:rPr sz="2450" i="1" spc="15" dirty="0">
                <a:solidFill>
                  <a:srgbClr val="009A55"/>
                </a:solidFill>
                <a:latin typeface="Georgia"/>
                <a:cs typeface="Georgia"/>
              </a:rPr>
              <a:t>most) </a:t>
            </a:r>
            <a:r>
              <a:rPr sz="2450" i="1" spc="5" dirty="0">
                <a:solidFill>
                  <a:srgbClr val="009A55"/>
                </a:solidFill>
                <a:latin typeface="Georgia"/>
                <a:cs typeface="Georgia"/>
              </a:rPr>
              <a:t>proportional to</a:t>
            </a:r>
            <a:r>
              <a:rPr sz="2450" i="1" spc="50" dirty="0">
                <a:solidFill>
                  <a:srgbClr val="009A55"/>
                </a:solidFill>
                <a:latin typeface="Georgia"/>
                <a:cs typeface="Georgia"/>
              </a:rPr>
              <a:t> </a:t>
            </a:r>
            <a:r>
              <a:rPr sz="2450" i="1" spc="-45" dirty="0">
                <a:solidFill>
                  <a:srgbClr val="009A55"/>
                </a:solidFill>
                <a:latin typeface="Arial"/>
                <a:cs typeface="Arial"/>
              </a:rPr>
              <a:t>n</a:t>
            </a:r>
            <a:r>
              <a:rPr sz="3075" spc="-67" baseline="24390" dirty="0">
                <a:solidFill>
                  <a:srgbClr val="009A55"/>
                </a:solidFill>
                <a:latin typeface="Tahoma"/>
                <a:cs typeface="Tahoma"/>
              </a:rPr>
              <a:t>2</a:t>
            </a:r>
            <a:endParaRPr sz="3075" baseline="2439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orderRun:</a:t>
            </a:r>
            <a:r>
              <a:rPr spc="75" dirty="0"/>
              <a:t> </a:t>
            </a:r>
            <a:fld id="{81D60167-4931-47E6-BA6A-407CBD079E47}" type="slidenum">
              <a:rPr spc="55" dirty="0"/>
              <a:t>4</a:t>
            </a:fld>
            <a:endParaRPr spc="5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920724"/>
            <a:ext cx="3707804" cy="500137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ctr">
              <a:lnSpc>
                <a:spcPts val="3850"/>
              </a:lnSpc>
            </a:pPr>
            <a:r>
              <a:rPr sz="2800" spc="-180" dirty="0">
                <a:latin typeface="Lucida Calligraphy" panose="03010101010101010101" pitchFamily="66" charset="77"/>
                <a:cs typeface="Times New Roman"/>
              </a:rPr>
              <a:t>Combining Big-Os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027" y="2036875"/>
            <a:ext cx="6565900" cy="1055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60" dirty="0">
                <a:latin typeface="Georgia"/>
                <a:cs typeface="Georgia"/>
              </a:rPr>
              <a:t>If </a:t>
            </a:r>
            <a:r>
              <a:rPr sz="2450" spc="155" dirty="0">
                <a:latin typeface="Georgia"/>
                <a:cs typeface="Georgia"/>
              </a:rPr>
              <a:t>you </a:t>
            </a:r>
            <a:r>
              <a:rPr sz="2450" spc="150" dirty="0">
                <a:latin typeface="Georgia"/>
                <a:cs typeface="Georgia"/>
              </a:rPr>
              <a:t>add </a:t>
            </a:r>
            <a:r>
              <a:rPr sz="2450" spc="125" dirty="0">
                <a:latin typeface="Georgia"/>
                <a:cs typeface="Georgia"/>
              </a:rPr>
              <a:t>big-Os, </a:t>
            </a:r>
            <a:r>
              <a:rPr sz="2450" spc="105" dirty="0">
                <a:latin typeface="Georgia"/>
                <a:cs typeface="Georgia"/>
              </a:rPr>
              <a:t>only </a:t>
            </a:r>
            <a:r>
              <a:rPr sz="2450" spc="135" dirty="0">
                <a:latin typeface="Georgia"/>
                <a:cs typeface="Georgia"/>
              </a:rPr>
              <a:t>the </a:t>
            </a:r>
            <a:r>
              <a:rPr sz="2450" spc="100" dirty="0">
                <a:latin typeface="Georgia"/>
                <a:cs typeface="Georgia"/>
              </a:rPr>
              <a:t>larger</a:t>
            </a:r>
            <a:r>
              <a:rPr sz="2450" spc="229" dirty="0">
                <a:latin typeface="Georgia"/>
                <a:cs typeface="Georgia"/>
              </a:rPr>
              <a:t> </a:t>
            </a:r>
            <a:r>
              <a:rPr sz="2450" spc="135" dirty="0">
                <a:latin typeface="Georgia"/>
                <a:cs typeface="Georgia"/>
              </a:rPr>
              <a:t>survives.</a:t>
            </a:r>
            <a:endParaRPr sz="2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2450" spc="90" dirty="0">
                <a:latin typeface="Georgia"/>
                <a:cs typeface="Georgia"/>
              </a:rPr>
              <a:t>For </a:t>
            </a:r>
            <a:r>
              <a:rPr sz="2450" spc="130" dirty="0">
                <a:latin typeface="Georgia"/>
                <a:cs typeface="Georgia"/>
              </a:rPr>
              <a:t>example, </a:t>
            </a:r>
            <a:r>
              <a:rPr sz="2450" i="1" spc="-10" dirty="0">
                <a:latin typeface="Arial"/>
                <a:cs typeface="Arial"/>
              </a:rPr>
              <a:t>O</a:t>
            </a:r>
            <a:r>
              <a:rPr sz="2450" spc="-10" dirty="0">
                <a:latin typeface="Tahoma"/>
                <a:cs typeface="Tahoma"/>
              </a:rPr>
              <a:t>(</a:t>
            </a:r>
            <a:r>
              <a:rPr sz="2450" i="1" spc="-10" dirty="0">
                <a:latin typeface="Arial"/>
                <a:cs typeface="Arial"/>
              </a:rPr>
              <a:t>n</a:t>
            </a:r>
            <a:r>
              <a:rPr sz="2450" spc="-10" dirty="0">
                <a:latin typeface="Tahoma"/>
                <a:cs typeface="Tahoma"/>
              </a:rPr>
              <a:t>) </a:t>
            </a:r>
            <a:r>
              <a:rPr sz="2450" spc="-5" dirty="0">
                <a:latin typeface="Tahoma"/>
                <a:cs typeface="Tahoma"/>
              </a:rPr>
              <a:t>+ </a:t>
            </a:r>
            <a:r>
              <a:rPr sz="2450" i="1" spc="-30" dirty="0">
                <a:latin typeface="Arial"/>
                <a:cs typeface="Arial"/>
              </a:rPr>
              <a:t>O</a:t>
            </a:r>
            <a:r>
              <a:rPr sz="2450" spc="-30" dirty="0">
                <a:latin typeface="Tahoma"/>
                <a:cs typeface="Tahoma"/>
              </a:rPr>
              <a:t>(</a:t>
            </a:r>
            <a:r>
              <a:rPr sz="2450" i="1" spc="-30" dirty="0">
                <a:latin typeface="Arial"/>
                <a:cs typeface="Arial"/>
              </a:rPr>
              <a:t>n</a:t>
            </a:r>
            <a:r>
              <a:rPr sz="3075" spc="-44" baseline="24390" dirty="0">
                <a:latin typeface="Tahoma"/>
                <a:cs typeface="Tahoma"/>
              </a:rPr>
              <a:t>2</a:t>
            </a:r>
            <a:r>
              <a:rPr sz="2450" spc="-30" dirty="0">
                <a:latin typeface="Tahoma"/>
                <a:cs typeface="Tahoma"/>
              </a:rPr>
              <a:t>) </a:t>
            </a:r>
            <a:r>
              <a:rPr sz="2450" spc="-5" dirty="0">
                <a:latin typeface="Tahoma"/>
                <a:cs typeface="Tahoma"/>
              </a:rPr>
              <a:t>=</a:t>
            </a:r>
            <a:r>
              <a:rPr sz="2450" spc="-385" dirty="0">
                <a:latin typeface="Tahoma"/>
                <a:cs typeface="Tahoma"/>
              </a:rPr>
              <a:t> </a:t>
            </a:r>
            <a:r>
              <a:rPr sz="2450" i="1" spc="-5" dirty="0">
                <a:latin typeface="Arial"/>
                <a:cs typeface="Arial"/>
              </a:rPr>
              <a:t>O</a:t>
            </a:r>
            <a:r>
              <a:rPr sz="2450" spc="-5" dirty="0">
                <a:latin typeface="Tahoma"/>
                <a:cs typeface="Tahoma"/>
              </a:rPr>
              <a:t>(</a:t>
            </a:r>
            <a:r>
              <a:rPr sz="2450" i="1" spc="-5" dirty="0">
                <a:latin typeface="Arial"/>
                <a:cs typeface="Arial"/>
              </a:rPr>
              <a:t>n</a:t>
            </a:r>
            <a:r>
              <a:rPr sz="3075" spc="-7" baseline="24390" dirty="0">
                <a:latin typeface="Tahoma"/>
                <a:cs typeface="Tahoma"/>
              </a:rPr>
              <a:t>2</a:t>
            </a:r>
            <a:r>
              <a:rPr sz="2450" spc="-5" dirty="0">
                <a:latin typeface="Tahoma"/>
                <a:cs typeface="Tahoma"/>
              </a:rPr>
              <a:t>)</a:t>
            </a:r>
            <a:r>
              <a:rPr sz="2450" spc="-5" dirty="0">
                <a:latin typeface="Georgia"/>
                <a:cs typeface="Georgia"/>
              </a:rPr>
              <a:t>.</a:t>
            </a:r>
            <a:endParaRPr sz="245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027" y="4570500"/>
            <a:ext cx="5219700" cy="1055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95" dirty="0">
                <a:latin typeface="Georgia"/>
                <a:cs typeface="Georgia"/>
              </a:rPr>
              <a:t>Multiplying </a:t>
            </a:r>
            <a:r>
              <a:rPr sz="2450" spc="120" dirty="0">
                <a:latin typeface="Georgia"/>
                <a:cs typeface="Georgia"/>
              </a:rPr>
              <a:t>big-Os </a:t>
            </a:r>
            <a:r>
              <a:rPr sz="2450" spc="125" dirty="0">
                <a:latin typeface="Georgia"/>
                <a:cs typeface="Georgia"/>
              </a:rPr>
              <a:t>is </a:t>
            </a:r>
            <a:r>
              <a:rPr sz="2450" spc="215" dirty="0">
                <a:latin typeface="Georgia"/>
                <a:cs typeface="Georgia"/>
              </a:rPr>
              <a:t>as</a:t>
            </a:r>
            <a:r>
              <a:rPr sz="2450" spc="430" dirty="0">
                <a:latin typeface="Georgia"/>
                <a:cs typeface="Georgia"/>
              </a:rPr>
              <a:t> </a:t>
            </a:r>
            <a:r>
              <a:rPr sz="2450" spc="125" dirty="0">
                <a:latin typeface="Georgia"/>
                <a:cs typeface="Georgia"/>
              </a:rPr>
              <a:t>expected.</a:t>
            </a:r>
            <a:endParaRPr sz="2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2450" spc="90" dirty="0">
                <a:latin typeface="Georgia"/>
                <a:cs typeface="Georgia"/>
              </a:rPr>
              <a:t>For </a:t>
            </a:r>
            <a:r>
              <a:rPr sz="2450" spc="130" dirty="0">
                <a:latin typeface="Georgia"/>
                <a:cs typeface="Georgia"/>
              </a:rPr>
              <a:t>example, </a:t>
            </a:r>
            <a:r>
              <a:rPr sz="2450" i="1" spc="-10" dirty="0">
                <a:latin typeface="Arial"/>
                <a:cs typeface="Arial"/>
              </a:rPr>
              <a:t>O</a:t>
            </a:r>
            <a:r>
              <a:rPr sz="2450" spc="-10" dirty="0">
                <a:latin typeface="Tahoma"/>
                <a:cs typeface="Tahoma"/>
              </a:rPr>
              <a:t>(</a:t>
            </a:r>
            <a:r>
              <a:rPr sz="2450" i="1" spc="-10" dirty="0">
                <a:latin typeface="Arial"/>
                <a:cs typeface="Arial"/>
              </a:rPr>
              <a:t>n</a:t>
            </a:r>
            <a:r>
              <a:rPr sz="2450" spc="-10" dirty="0">
                <a:latin typeface="Tahoma"/>
                <a:cs typeface="Tahoma"/>
              </a:rPr>
              <a:t>) </a:t>
            </a:r>
            <a:r>
              <a:rPr sz="2450" i="1" spc="-80" dirty="0">
                <a:latin typeface="Verdana"/>
                <a:cs typeface="Verdana"/>
              </a:rPr>
              <a:t>× </a:t>
            </a:r>
            <a:r>
              <a:rPr sz="2450" i="1" spc="-30" dirty="0">
                <a:latin typeface="Arial"/>
                <a:cs typeface="Arial"/>
              </a:rPr>
              <a:t>O</a:t>
            </a:r>
            <a:r>
              <a:rPr sz="2450" spc="-30" dirty="0">
                <a:latin typeface="Tahoma"/>
                <a:cs typeface="Tahoma"/>
              </a:rPr>
              <a:t>(</a:t>
            </a:r>
            <a:r>
              <a:rPr sz="2450" i="1" spc="-30" dirty="0">
                <a:latin typeface="Arial"/>
                <a:cs typeface="Arial"/>
              </a:rPr>
              <a:t>n</a:t>
            </a:r>
            <a:r>
              <a:rPr sz="3075" spc="-44" baseline="24390" dirty="0">
                <a:latin typeface="Tahoma"/>
                <a:cs typeface="Tahoma"/>
              </a:rPr>
              <a:t>2</a:t>
            </a:r>
            <a:r>
              <a:rPr sz="2450" spc="-30" dirty="0">
                <a:latin typeface="Tahoma"/>
                <a:cs typeface="Tahoma"/>
              </a:rPr>
              <a:t>) </a:t>
            </a:r>
            <a:r>
              <a:rPr sz="2450" spc="-5" dirty="0">
                <a:latin typeface="Tahoma"/>
                <a:cs typeface="Tahoma"/>
              </a:rPr>
              <a:t>=</a:t>
            </a:r>
            <a:r>
              <a:rPr sz="2450" spc="-430" dirty="0">
                <a:latin typeface="Tahoma"/>
                <a:cs typeface="Tahoma"/>
              </a:rPr>
              <a:t> </a:t>
            </a:r>
            <a:r>
              <a:rPr sz="2450" i="1" spc="-5" dirty="0">
                <a:latin typeface="Arial"/>
                <a:cs typeface="Arial"/>
              </a:rPr>
              <a:t>O</a:t>
            </a:r>
            <a:r>
              <a:rPr sz="2450" spc="-5" dirty="0">
                <a:latin typeface="Tahoma"/>
                <a:cs typeface="Tahoma"/>
              </a:rPr>
              <a:t>(</a:t>
            </a:r>
            <a:r>
              <a:rPr sz="2450" i="1" spc="-5" dirty="0">
                <a:latin typeface="Arial"/>
                <a:cs typeface="Arial"/>
              </a:rPr>
              <a:t>n</a:t>
            </a:r>
            <a:r>
              <a:rPr sz="3075" spc="-7" baseline="24390" dirty="0">
                <a:latin typeface="Tahoma"/>
                <a:cs typeface="Tahoma"/>
              </a:rPr>
              <a:t>3</a:t>
            </a:r>
            <a:r>
              <a:rPr sz="2450" spc="-5" dirty="0">
                <a:latin typeface="Tahoma"/>
                <a:cs typeface="Tahoma"/>
              </a:rPr>
              <a:t>)</a:t>
            </a:r>
            <a:r>
              <a:rPr sz="2450" spc="-5" dirty="0">
                <a:latin typeface="Georgia"/>
                <a:cs typeface="Georgia"/>
              </a:rPr>
              <a:t>.</a:t>
            </a:r>
            <a:endParaRPr sz="24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orderRun:</a:t>
            </a:r>
            <a:r>
              <a:rPr spc="75" dirty="0"/>
              <a:t> </a:t>
            </a:r>
            <a:fld id="{81D60167-4931-47E6-BA6A-407CBD079E47}" type="slidenum">
              <a:rPr spc="55" dirty="0"/>
              <a:t>5</a:t>
            </a:fld>
            <a:endParaRPr spc="5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8291" y="920724"/>
            <a:ext cx="3762452" cy="500137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ctr">
              <a:lnSpc>
                <a:spcPts val="3850"/>
              </a:lnSpc>
            </a:pPr>
            <a:r>
              <a:rPr sz="2800" spc="-180" dirty="0">
                <a:latin typeface="Lucida Calligraphy" panose="03010101010101010101" pitchFamily="66" charset="77"/>
                <a:cs typeface="Times New Roman"/>
              </a:rPr>
              <a:t>Some Special 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2043022"/>
            <a:ext cx="7341234" cy="1462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1" i="1" spc="-5" dirty="0">
                <a:solidFill>
                  <a:srgbClr val="B6321C"/>
                </a:solidFill>
                <a:latin typeface="Georgia"/>
                <a:cs typeface="Georgia"/>
              </a:rPr>
              <a:t>Linear </a:t>
            </a:r>
            <a:r>
              <a:rPr sz="2450" spc="175" dirty="0">
                <a:latin typeface="Georgia"/>
                <a:cs typeface="Georgia"/>
              </a:rPr>
              <a:t>means </a:t>
            </a:r>
            <a:r>
              <a:rPr sz="2450" spc="100" dirty="0">
                <a:latin typeface="Georgia"/>
                <a:cs typeface="Georgia"/>
              </a:rPr>
              <a:t>proportional </a:t>
            </a:r>
            <a:r>
              <a:rPr sz="2450" spc="80" dirty="0">
                <a:latin typeface="Georgia"/>
                <a:cs typeface="Georgia"/>
              </a:rPr>
              <a:t>to</a:t>
            </a:r>
            <a:r>
              <a:rPr sz="2450" spc="75" dirty="0">
                <a:latin typeface="Georgia"/>
                <a:cs typeface="Georgia"/>
              </a:rPr>
              <a:t> </a:t>
            </a:r>
            <a:r>
              <a:rPr sz="2450" i="1" spc="85" dirty="0">
                <a:latin typeface="Arial"/>
                <a:cs typeface="Arial"/>
              </a:rPr>
              <a:t>n</a:t>
            </a:r>
            <a:endParaRPr sz="2450">
              <a:latin typeface="Arial"/>
              <a:cs typeface="Arial"/>
            </a:endParaRPr>
          </a:p>
          <a:p>
            <a:pPr marL="12700" marR="5080">
              <a:lnSpc>
                <a:spcPct val="109000"/>
              </a:lnSpc>
              <a:spcBef>
                <a:spcPts val="1930"/>
              </a:spcBef>
              <a:tabLst>
                <a:tab pos="1656714" algn="l"/>
                <a:tab pos="2801620" algn="l"/>
                <a:tab pos="3605529" algn="l"/>
                <a:tab pos="4435475" algn="l"/>
                <a:tab pos="5070475" algn="l"/>
                <a:tab pos="6321425" algn="l"/>
                <a:tab pos="6836409" algn="l"/>
              </a:tabLst>
            </a:pPr>
            <a:r>
              <a:rPr sz="2450" b="1" i="1" spc="20" dirty="0">
                <a:solidFill>
                  <a:srgbClr val="B6321C"/>
                </a:solidFill>
                <a:latin typeface="Georgia"/>
                <a:cs typeface="Georgia"/>
              </a:rPr>
              <a:t>Constant	</a:t>
            </a:r>
            <a:r>
              <a:rPr sz="2450" spc="175" dirty="0">
                <a:latin typeface="Georgia"/>
                <a:cs typeface="Georgia"/>
              </a:rPr>
              <a:t>means	</a:t>
            </a:r>
            <a:r>
              <a:rPr sz="2450" spc="95" dirty="0">
                <a:latin typeface="Georgia"/>
                <a:cs typeface="Georgia"/>
              </a:rPr>
              <a:t>time	</a:t>
            </a:r>
            <a:r>
              <a:rPr sz="2450" spc="130" dirty="0">
                <a:latin typeface="Georgia"/>
                <a:cs typeface="Georgia"/>
              </a:rPr>
              <a:t>does	</a:t>
            </a:r>
            <a:r>
              <a:rPr sz="2450" spc="114" dirty="0">
                <a:latin typeface="Georgia"/>
                <a:cs typeface="Georgia"/>
              </a:rPr>
              <a:t>not	</a:t>
            </a:r>
            <a:r>
              <a:rPr sz="2450" spc="130" dirty="0">
                <a:latin typeface="Georgia"/>
                <a:cs typeface="Georgia"/>
              </a:rPr>
              <a:t>depend	</a:t>
            </a:r>
            <a:r>
              <a:rPr sz="2450" spc="125" dirty="0">
                <a:latin typeface="Georgia"/>
                <a:cs typeface="Georgia"/>
              </a:rPr>
              <a:t>on	</a:t>
            </a:r>
            <a:r>
              <a:rPr sz="2450" spc="110" dirty="0">
                <a:latin typeface="Georgia"/>
                <a:cs typeface="Georgia"/>
              </a:rPr>
              <a:t>the  </a:t>
            </a:r>
            <a:r>
              <a:rPr sz="2450" spc="140" dirty="0">
                <a:latin typeface="Georgia"/>
                <a:cs typeface="Georgia"/>
              </a:rPr>
              <a:t>input </a:t>
            </a:r>
            <a:r>
              <a:rPr sz="2450" spc="114" dirty="0">
                <a:latin typeface="Georgia"/>
                <a:cs typeface="Georgia"/>
              </a:rPr>
              <a:t>size. </a:t>
            </a:r>
            <a:r>
              <a:rPr sz="2450" spc="215" dirty="0">
                <a:latin typeface="Georgia"/>
                <a:cs typeface="Georgia"/>
              </a:rPr>
              <a:t>Can </a:t>
            </a:r>
            <a:r>
              <a:rPr sz="2450" spc="130" dirty="0">
                <a:latin typeface="Georgia"/>
                <a:cs typeface="Georgia"/>
              </a:rPr>
              <a:t>be </a:t>
            </a:r>
            <a:r>
              <a:rPr sz="2450" spc="100" dirty="0">
                <a:latin typeface="Georgia"/>
                <a:cs typeface="Georgia"/>
              </a:rPr>
              <a:t>written</a:t>
            </a:r>
            <a:r>
              <a:rPr sz="2450" spc="-120" dirty="0">
                <a:latin typeface="Georgia"/>
                <a:cs typeface="Georgia"/>
              </a:rPr>
              <a:t> </a:t>
            </a:r>
            <a:r>
              <a:rPr sz="2450" i="1" spc="-40" dirty="0">
                <a:latin typeface="Arial"/>
                <a:cs typeface="Arial"/>
              </a:rPr>
              <a:t>O</a:t>
            </a:r>
            <a:r>
              <a:rPr sz="2450" spc="-40" dirty="0">
                <a:latin typeface="Tahoma"/>
                <a:cs typeface="Tahoma"/>
              </a:rPr>
              <a:t>(1)</a:t>
            </a:r>
            <a:r>
              <a:rPr sz="2450" spc="-40" dirty="0">
                <a:latin typeface="Georgia"/>
                <a:cs typeface="Georgia"/>
              </a:rPr>
              <a:t>.</a:t>
            </a:r>
            <a:endParaRPr sz="24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orderRun:</a:t>
            </a:r>
            <a:r>
              <a:rPr spc="75" dirty="0"/>
              <a:t> </a:t>
            </a:r>
            <a:fld id="{81D60167-4931-47E6-BA6A-407CBD079E47}" type="slidenum">
              <a:rPr spc="55" dirty="0"/>
              <a:t>6</a:t>
            </a:fld>
            <a:endParaRPr spc="55" dirty="0"/>
          </a:p>
        </p:txBody>
      </p:sp>
      <p:sp>
        <p:nvSpPr>
          <p:cNvPr id="2" name="object 2"/>
          <p:cNvSpPr txBox="1"/>
          <p:nvPr/>
        </p:nvSpPr>
        <p:spPr>
          <a:xfrm>
            <a:off x="2349823" y="920724"/>
            <a:ext cx="5359387" cy="500137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ctr">
              <a:lnSpc>
                <a:spcPts val="3850"/>
              </a:lnSpc>
            </a:pPr>
            <a:r>
              <a:rPr sz="2800" i="1" spc="-180" dirty="0">
                <a:latin typeface="Lucida Calligraphy" panose="03010101010101010101" pitchFamily="66" charset="77"/>
                <a:ea typeface="+mj-ea"/>
                <a:cs typeface="Times New Roman"/>
              </a:rPr>
              <a:t>Combining Code: Succession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2007722"/>
            <a:ext cx="7341234" cy="8394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0"/>
              </a:spcBef>
            </a:pPr>
            <a:r>
              <a:rPr sz="2450" spc="-60" dirty="0">
                <a:latin typeface="Georgia"/>
                <a:cs typeface="Georgia"/>
              </a:rPr>
              <a:t>If </a:t>
            </a:r>
            <a:r>
              <a:rPr sz="2450" spc="95" dirty="0">
                <a:latin typeface="Georgia"/>
                <a:cs typeface="Georgia"/>
              </a:rPr>
              <a:t>two </a:t>
            </a:r>
            <a:r>
              <a:rPr sz="2450" spc="145" dirty="0">
                <a:latin typeface="Georgia"/>
                <a:cs typeface="Georgia"/>
              </a:rPr>
              <a:t>separate </a:t>
            </a:r>
            <a:r>
              <a:rPr sz="2450" spc="125" dirty="0">
                <a:latin typeface="Georgia"/>
                <a:cs typeface="Georgia"/>
              </a:rPr>
              <a:t>pieces </a:t>
            </a:r>
            <a:r>
              <a:rPr sz="2450" spc="135" dirty="0">
                <a:latin typeface="Georgia"/>
                <a:cs typeface="Georgia"/>
              </a:rPr>
              <a:t>are </a:t>
            </a:r>
            <a:r>
              <a:rPr sz="2450" spc="180" dirty="0">
                <a:latin typeface="Georgia"/>
                <a:cs typeface="Georgia"/>
              </a:rPr>
              <a:t>run </a:t>
            </a:r>
            <a:r>
              <a:rPr sz="2450" spc="105" dirty="0">
                <a:latin typeface="Georgia"/>
                <a:cs typeface="Georgia"/>
              </a:rPr>
              <a:t>in </a:t>
            </a:r>
            <a:r>
              <a:rPr sz="2450" spc="165" dirty="0">
                <a:latin typeface="Georgia"/>
                <a:cs typeface="Georgia"/>
              </a:rPr>
              <a:t>succession,</a:t>
            </a:r>
            <a:r>
              <a:rPr sz="2450" spc="10" dirty="0">
                <a:latin typeface="Georgia"/>
                <a:cs typeface="Georgia"/>
              </a:rPr>
              <a:t> </a:t>
            </a:r>
            <a:r>
              <a:rPr sz="2450" spc="135" dirty="0">
                <a:latin typeface="Georgia"/>
                <a:cs typeface="Georgia"/>
              </a:rPr>
              <a:t>the  </a:t>
            </a:r>
            <a:r>
              <a:rPr sz="2450" spc="85" dirty="0">
                <a:latin typeface="Georgia"/>
                <a:cs typeface="Georgia"/>
              </a:rPr>
              <a:t>overall </a:t>
            </a:r>
            <a:r>
              <a:rPr sz="2450" spc="95" dirty="0">
                <a:latin typeface="Georgia"/>
                <a:cs typeface="Georgia"/>
              </a:rPr>
              <a:t>order </a:t>
            </a:r>
            <a:r>
              <a:rPr sz="2450" spc="125" dirty="0">
                <a:latin typeface="Georgia"/>
                <a:cs typeface="Georgia"/>
              </a:rPr>
              <a:t>is </a:t>
            </a:r>
            <a:r>
              <a:rPr sz="2450" spc="100" dirty="0">
                <a:latin typeface="Georgia"/>
                <a:cs typeface="Georgia"/>
              </a:rPr>
              <a:t>their</a:t>
            </a:r>
            <a:r>
              <a:rPr sz="2450" spc="490" dirty="0">
                <a:latin typeface="Georgia"/>
                <a:cs typeface="Georgia"/>
              </a:rPr>
              <a:t> </a:t>
            </a:r>
            <a:r>
              <a:rPr sz="2450" b="1" i="1" spc="55" dirty="0">
                <a:solidFill>
                  <a:srgbClr val="B6321C"/>
                </a:solidFill>
                <a:latin typeface="Georgia"/>
                <a:cs typeface="Georgia"/>
              </a:rPr>
              <a:t>sum</a:t>
            </a:r>
            <a:r>
              <a:rPr sz="2450" spc="55" dirty="0">
                <a:latin typeface="Georgia"/>
                <a:cs typeface="Georgia"/>
              </a:rPr>
              <a:t>.</a:t>
            </a:r>
            <a:endParaRPr sz="24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orderRun:</a:t>
            </a:r>
            <a:r>
              <a:rPr spc="75" dirty="0"/>
              <a:t> </a:t>
            </a:r>
            <a:fld id="{81D60167-4931-47E6-BA6A-407CBD079E47}" type="slidenum">
              <a:rPr spc="55" dirty="0"/>
              <a:t>7</a:t>
            </a:fld>
            <a:endParaRPr spc="55" dirty="0"/>
          </a:p>
        </p:txBody>
      </p:sp>
      <p:sp>
        <p:nvSpPr>
          <p:cNvPr id="2" name="object 2"/>
          <p:cNvSpPr txBox="1"/>
          <p:nvPr/>
        </p:nvSpPr>
        <p:spPr>
          <a:xfrm>
            <a:off x="2803219" y="920724"/>
            <a:ext cx="4452596" cy="500137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ctr">
              <a:lnSpc>
                <a:spcPts val="3850"/>
              </a:lnSpc>
            </a:pPr>
            <a:r>
              <a:rPr sz="2800" i="1" spc="-180" dirty="0">
                <a:latin typeface="Lucida Calligraphy" panose="03010101010101010101" pitchFamily="66" charset="77"/>
                <a:ea typeface="+mj-ea"/>
                <a:cs typeface="Times New Roman"/>
              </a:rPr>
              <a:t>Combining Code: 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2007722"/>
            <a:ext cx="7341234" cy="1246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0"/>
              </a:spcBef>
              <a:tabLst>
                <a:tab pos="1301115" algn="l"/>
              </a:tabLst>
            </a:pPr>
            <a:r>
              <a:rPr sz="2450" spc="-60" dirty="0">
                <a:latin typeface="Georgia"/>
                <a:cs typeface="Georgia"/>
              </a:rPr>
              <a:t>If </a:t>
            </a:r>
            <a:r>
              <a:rPr sz="2450" spc="200" dirty="0">
                <a:latin typeface="Georgia"/>
                <a:cs typeface="Georgia"/>
              </a:rPr>
              <a:t>a </a:t>
            </a:r>
            <a:r>
              <a:rPr sz="2450" spc="75" dirty="0">
                <a:latin typeface="Georgia"/>
                <a:cs typeface="Georgia"/>
              </a:rPr>
              <a:t>loop </a:t>
            </a:r>
            <a:r>
              <a:rPr sz="2450" spc="125" dirty="0">
                <a:latin typeface="Georgia"/>
                <a:cs typeface="Georgia"/>
              </a:rPr>
              <a:t>is </a:t>
            </a:r>
            <a:r>
              <a:rPr sz="2450" spc="140" dirty="0">
                <a:latin typeface="Georgia"/>
                <a:cs typeface="Georgia"/>
              </a:rPr>
              <a:t>executed, </a:t>
            </a:r>
            <a:r>
              <a:rPr sz="2450" spc="145" dirty="0">
                <a:latin typeface="Georgia"/>
                <a:cs typeface="Georgia"/>
              </a:rPr>
              <a:t>then </a:t>
            </a:r>
            <a:r>
              <a:rPr sz="2450" spc="135" dirty="0">
                <a:latin typeface="Georgia"/>
                <a:cs typeface="Georgia"/>
              </a:rPr>
              <a:t>the </a:t>
            </a:r>
            <a:r>
              <a:rPr sz="2450" spc="85" dirty="0">
                <a:latin typeface="Georgia"/>
                <a:cs typeface="Georgia"/>
              </a:rPr>
              <a:t>overall </a:t>
            </a:r>
            <a:r>
              <a:rPr sz="2450" spc="95" dirty="0">
                <a:latin typeface="Georgia"/>
                <a:cs typeface="Georgia"/>
              </a:rPr>
              <a:t>order </a:t>
            </a:r>
            <a:r>
              <a:rPr sz="2450" spc="90" dirty="0">
                <a:latin typeface="Georgia"/>
                <a:cs typeface="Georgia"/>
              </a:rPr>
              <a:t>is:  </a:t>
            </a:r>
            <a:r>
              <a:rPr sz="2450" i="1" spc="60" dirty="0">
                <a:solidFill>
                  <a:srgbClr val="009A55"/>
                </a:solidFill>
                <a:latin typeface="Georgia"/>
                <a:cs typeface="Georgia"/>
              </a:rPr>
              <a:t>at</a:t>
            </a:r>
            <a:r>
              <a:rPr sz="2450" i="1" spc="325" dirty="0">
                <a:solidFill>
                  <a:srgbClr val="009A55"/>
                </a:solidFill>
                <a:latin typeface="Georgia"/>
                <a:cs typeface="Georgia"/>
              </a:rPr>
              <a:t> </a:t>
            </a:r>
            <a:r>
              <a:rPr sz="2450" i="1" spc="80" dirty="0">
                <a:solidFill>
                  <a:srgbClr val="009A55"/>
                </a:solidFill>
                <a:latin typeface="Georgia"/>
                <a:cs typeface="Georgia"/>
              </a:rPr>
              <a:t>most	</a:t>
            </a:r>
            <a:r>
              <a:rPr sz="2450" spc="135" dirty="0">
                <a:latin typeface="Georgia"/>
                <a:cs typeface="Georgia"/>
              </a:rPr>
              <a:t>the </a:t>
            </a:r>
            <a:r>
              <a:rPr sz="2450" spc="165" dirty="0">
                <a:latin typeface="Georgia"/>
                <a:cs typeface="Georgia"/>
              </a:rPr>
              <a:t>number </a:t>
            </a:r>
            <a:r>
              <a:rPr sz="2450" spc="30" dirty="0">
                <a:latin typeface="Georgia"/>
                <a:cs typeface="Georgia"/>
              </a:rPr>
              <a:t>of </a:t>
            </a:r>
            <a:r>
              <a:rPr sz="2450" spc="125" dirty="0">
                <a:latin typeface="Georgia"/>
                <a:cs typeface="Georgia"/>
              </a:rPr>
              <a:t>times </a:t>
            </a:r>
            <a:r>
              <a:rPr sz="2450" spc="135" dirty="0">
                <a:latin typeface="Georgia"/>
                <a:cs typeface="Georgia"/>
              </a:rPr>
              <a:t>the </a:t>
            </a:r>
            <a:r>
              <a:rPr sz="2450" spc="75" dirty="0">
                <a:latin typeface="Georgia"/>
                <a:cs typeface="Georgia"/>
              </a:rPr>
              <a:t>loop </a:t>
            </a:r>
            <a:r>
              <a:rPr sz="2450" spc="155" dirty="0">
                <a:latin typeface="Georgia"/>
                <a:cs typeface="Georgia"/>
              </a:rPr>
              <a:t>executes  </a:t>
            </a:r>
            <a:r>
              <a:rPr sz="2450" b="1" i="1" spc="25" dirty="0">
                <a:solidFill>
                  <a:srgbClr val="B6321C"/>
                </a:solidFill>
                <a:latin typeface="Georgia"/>
                <a:cs typeface="Georgia"/>
              </a:rPr>
              <a:t>times </a:t>
            </a:r>
            <a:r>
              <a:rPr sz="2450" spc="135" dirty="0">
                <a:latin typeface="Georgia"/>
                <a:cs typeface="Georgia"/>
              </a:rPr>
              <a:t>the </a:t>
            </a:r>
            <a:r>
              <a:rPr sz="2450" i="1" spc="85" dirty="0">
                <a:solidFill>
                  <a:srgbClr val="009A55"/>
                </a:solidFill>
                <a:latin typeface="Georgia"/>
                <a:cs typeface="Georgia"/>
              </a:rPr>
              <a:t>worst-case </a:t>
            </a:r>
            <a:r>
              <a:rPr sz="2450" spc="95" dirty="0">
                <a:latin typeface="Georgia"/>
                <a:cs typeface="Georgia"/>
              </a:rPr>
              <a:t>order </a:t>
            </a:r>
            <a:r>
              <a:rPr sz="2450" spc="30" dirty="0">
                <a:latin typeface="Georgia"/>
                <a:cs typeface="Georgia"/>
              </a:rPr>
              <a:t>of </a:t>
            </a:r>
            <a:r>
              <a:rPr sz="2450" spc="135" dirty="0">
                <a:latin typeface="Georgia"/>
                <a:cs typeface="Georgia"/>
              </a:rPr>
              <a:t>the</a:t>
            </a:r>
            <a:r>
              <a:rPr sz="2450" spc="305" dirty="0">
                <a:latin typeface="Georgia"/>
                <a:cs typeface="Georgia"/>
              </a:rPr>
              <a:t> </a:t>
            </a:r>
            <a:r>
              <a:rPr sz="2450" spc="125" dirty="0">
                <a:latin typeface="Georgia"/>
                <a:cs typeface="Georgia"/>
              </a:rPr>
              <a:t>body.</a:t>
            </a:r>
            <a:endParaRPr sz="245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207</Words>
  <Application>Microsoft Macintosh PowerPoint</Application>
  <PresentationFormat>Custom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</vt:lpstr>
      <vt:lpstr>Georgia</vt:lpstr>
      <vt:lpstr>Lucida Calligraphy</vt:lpstr>
      <vt:lpstr>Tahoma</vt:lpstr>
      <vt:lpstr>Times New Roman</vt:lpstr>
      <vt:lpstr>Verdana</vt:lpstr>
      <vt:lpstr>Office Theme</vt:lpstr>
      <vt:lpstr>Running Time, Order and Big-O</vt:lpstr>
      <vt:lpstr>Running Time</vt:lpstr>
      <vt:lpstr>Big-O Notation</vt:lpstr>
      <vt:lpstr>Combining Big-Os</vt:lpstr>
      <vt:lpstr>Some Special Cases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Time, Order and Big-O</dc:title>
  <cp:lastModifiedBy>Microsoft Office User</cp:lastModifiedBy>
  <cp:revision>2</cp:revision>
  <dcterms:created xsi:type="dcterms:W3CDTF">2019-09-11T03:46:33Z</dcterms:created>
  <dcterms:modified xsi:type="dcterms:W3CDTF">2019-09-11T04:02:57Z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2017-12-29T00:00:00Z</vt:filetime>
  </property>
  <property fmtid="{D5CDD505-2E9C-101B-9397-08002B2CF9AE}" pid="3" name="Creator">
    <vt:lpwstr>TeX</vt:lpwstr>
  </property>
  <property fmtid="{D5CDD505-2E9C-101B-9397-08002B2CF9AE}" pid="4" name="LastSaved">
    <vt:filetime>2019-09-11T00:00:00Z</vt:filetime>
  </property>
</Properties>
</file>