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7"/>
  </p:notesMasterIdLst>
  <p:sldIdLst>
    <p:sldId id="256" r:id="rId2"/>
    <p:sldId id="258" r:id="rId3"/>
    <p:sldId id="261" r:id="rId4"/>
    <p:sldId id="263" r:id="rId5"/>
    <p:sldId id="334" r:id="rId6"/>
  </p:sldIdLst>
  <p:sldSz cx="9144000" cy="5143500" type="screen16x9"/>
  <p:notesSz cx="6858000" cy="9144000"/>
  <p:embeddedFontLst>
    <p:embeddedFont>
      <p:font typeface="Lato" panose="020F0502020204030203" pitchFamily="34" charset="77"/>
      <p:regular r:id="rId8"/>
      <p:bold r:id="rId9"/>
      <p:italic r:id="rId10"/>
      <p:boldItalic r:id="rId11"/>
    </p:embeddedFont>
    <p:embeddedFont>
      <p:font typeface="Raleway" panose="020B0403030101060003" pitchFamily="34" charset="77"/>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602F4B-48B6-4A9D-9414-99A5D0CE001D}">
  <a:tblStyle styleId="{97602F4B-48B6-4A9D-9414-99A5D0CE00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0"/>
    <p:restoredTop sz="63511" autoAdjust="0"/>
  </p:normalViewPr>
  <p:slideViewPr>
    <p:cSldViewPr snapToGrid="0">
      <p:cViewPr varScale="1">
        <p:scale>
          <a:sx n="81" d="100"/>
          <a:sy n="81" d="100"/>
        </p:scale>
        <p:origin x="222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146338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146338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7f7af9ed8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7f7af9ed8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Distribute the elements of an array into a number of buckets. Each bucket is then sorted individually, either using a different sorting algorithm, or by recursively applying the bucket sorting algorithm.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TIME</a:t>
            </a:r>
          </a:p>
          <a:p>
            <a:pPr marL="0" lvl="0" indent="0" algn="l" rtl="0">
              <a:spcBef>
                <a:spcPts val="0"/>
              </a:spcBef>
              <a:spcAft>
                <a:spcPts val="0"/>
              </a:spcAft>
              <a:buNone/>
            </a:pPr>
            <a:r>
              <a:rPr lang="en" dirty="0"/>
              <a:t>BEST = O(n)  1 item per bucket (n buckets covering range of data with evenly distributed data)</a:t>
            </a:r>
            <a:endParaRPr dirty="0"/>
          </a:p>
          <a:p>
            <a:pPr marL="0" lvl="0" indent="0" algn="l" rtl="0">
              <a:spcBef>
                <a:spcPts val="0"/>
              </a:spcBef>
              <a:spcAft>
                <a:spcPts val="0"/>
              </a:spcAft>
              <a:buNone/>
            </a:pPr>
            <a:r>
              <a:rPr lang="en" dirty="0"/>
              <a:t>WORST = O(n</a:t>
            </a:r>
            <a:r>
              <a:rPr lang="en" baseline="30000" dirty="0"/>
              <a:t>2</a:t>
            </a:r>
            <a:r>
              <a:rPr lang="en" dirty="0"/>
              <a:t>)  </a:t>
            </a:r>
            <a:r>
              <a:rPr lang="en-US" dirty="0"/>
              <a:t>All items in single bucket sorted with </a:t>
            </a:r>
            <a:r>
              <a:rPr lang="en" dirty="0"/>
              <a:t>O(n</a:t>
            </a:r>
            <a:r>
              <a:rPr lang="en" baseline="30000" dirty="0"/>
              <a:t>2</a:t>
            </a:r>
            <a:r>
              <a:rPr lang="en" dirty="0"/>
              <a:t>) algorithm</a:t>
            </a:r>
          </a:p>
          <a:p>
            <a:pPr marL="0" lvl="0" indent="0" algn="l" rtl="0">
              <a:spcBef>
                <a:spcPts val="0"/>
              </a:spcBef>
              <a:spcAft>
                <a:spcPts val="0"/>
              </a:spcAft>
              <a:buNone/>
            </a:pPr>
            <a:r>
              <a:rPr lang="en" dirty="0"/>
              <a:t>AVG = O(n + (n</a:t>
            </a:r>
            <a:r>
              <a:rPr lang="en" baseline="30000" dirty="0"/>
              <a:t>2</a:t>
            </a:r>
            <a:r>
              <a:rPr lang="en" dirty="0"/>
              <a:t>/k) + k) using k buckets covering distribution of data, O(n) when n is proportional to 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SPACE </a:t>
            </a:r>
            <a:r>
              <a:rPr lang="en-US" dirty="0"/>
              <a:t>–</a:t>
            </a:r>
            <a:r>
              <a:rPr lang="en" dirty="0"/>
              <a:t> O(n*k) k buckets may hold up to n items, O(n) if using dynamically allocated arrays</a:t>
            </a:r>
            <a:r>
              <a:rPr lang="en"/>
              <a:t>/vectors</a:t>
            </a:r>
            <a:endParaRPr dirty="0"/>
          </a:p>
          <a:p>
            <a:pPr marL="0" lvl="0" indent="0" algn="l" rtl="0">
              <a:spcBef>
                <a:spcPts val="0"/>
              </a:spcBef>
              <a:spcAft>
                <a:spcPts val="0"/>
              </a:spcAft>
              <a:buNone/>
            </a:pPr>
            <a:r>
              <a:rPr lang="en" dirty="0"/>
              <a:t>STABLE? </a:t>
            </a:r>
            <a:r>
              <a:rPr lang="en-US" dirty="0"/>
              <a:t>– </a:t>
            </a:r>
            <a:r>
              <a:rPr lang="en" dirty="0"/>
              <a:t>yes, if sorting algorithm for each individual bucket is stable</a:t>
            </a: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0c0926f4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0c0926f4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Useful with a list containing a narrow range of key values occurring multiple times. Operates by counting the number of objects that have each distinct key value, and using arithmetic on those counts to determine the positions of each key value in the output sequence. Its running time is linear in the number of items and the difference between the maximum and minimum key values, so it is only suitable for direct use in situations where the variation in keys is not significantly greater than the number of items. However, it is often used as a subroutine in another sorting algorithm, radix sort, that can handle larger keys more efficiently.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TIME</a:t>
            </a:r>
          </a:p>
          <a:p>
            <a:pPr marL="0" lvl="0" indent="0" algn="l" rtl="0">
              <a:spcBef>
                <a:spcPts val="0"/>
              </a:spcBef>
              <a:spcAft>
                <a:spcPts val="0"/>
              </a:spcAft>
              <a:buNone/>
            </a:pPr>
            <a:r>
              <a:rPr lang="en-US" dirty="0"/>
              <a:t>BEST / WORST / AVG = O(</a:t>
            </a:r>
            <a:r>
              <a:rPr lang="en-US" dirty="0" err="1"/>
              <a:t>n+k</a:t>
            </a:r>
            <a:r>
              <a:rPr lang="en-US" dirty="0"/>
              <a:t>) n items, k key values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SPACE – O(</a:t>
            </a:r>
            <a:r>
              <a:rPr lang="en-US" dirty="0" err="1"/>
              <a:t>n+k</a:t>
            </a:r>
            <a:r>
              <a:rPr lang="en-US" dirty="0"/>
              <a:t>) count #times each of k keys appears, place n items into sorted data array in order</a:t>
            </a:r>
          </a:p>
          <a:p>
            <a:pPr marL="0" lvl="0" indent="0" algn="l" rtl="0">
              <a:spcBef>
                <a:spcPts val="0"/>
              </a:spcBef>
              <a:spcAft>
                <a:spcPts val="0"/>
              </a:spcAft>
              <a:buNone/>
            </a:pPr>
            <a:r>
              <a:rPr lang="en-US" dirty="0"/>
              <a:t>STABLE? – yes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0c0926f4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0c0926f4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Radix sort is a non-comparative sorting algorithm. It avoids comparison by creating and distributing elements into buckets according to their radix. For elements with more than one significant digit, this bucketing process is repeated for each digit, while preserving the ordering of the prior step, until all digits have been considered. Can Either start with least significant digit (LSD, shown in figure) or most significant digit (MSD).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TIME</a:t>
            </a:r>
          </a:p>
          <a:p>
            <a:pPr marL="0" lvl="0" indent="0" algn="l" rtl="0">
              <a:spcBef>
                <a:spcPts val="0"/>
              </a:spcBef>
              <a:spcAft>
                <a:spcPts val="0"/>
              </a:spcAft>
              <a:buNone/>
            </a:pPr>
            <a:r>
              <a:rPr lang="en-US" dirty="0"/>
              <a:t>BEST / WORST / AVG = O(n*k) n items, k digits in key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SPACE – O(</a:t>
            </a:r>
            <a:r>
              <a:rPr lang="en-US" dirty="0" err="1"/>
              <a:t>n+k</a:t>
            </a:r>
            <a:r>
              <a:rPr lang="en-US" dirty="0"/>
              <a:t>): n: number of items, k: number of value for digit (base)</a:t>
            </a:r>
          </a:p>
          <a:p>
            <a:pPr marL="0" lvl="0" indent="0" algn="l" rtl="0">
              <a:spcBef>
                <a:spcPts val="0"/>
              </a:spcBef>
              <a:spcAft>
                <a:spcPts val="0"/>
              </a:spcAft>
              <a:buNone/>
            </a:pPr>
            <a:r>
              <a:rPr lang="en-US" dirty="0"/>
              <a:t>STABLE? – depends, LSD first is stable</a:t>
            </a:r>
            <a:r>
              <a:rPr lang="en-US"/>
              <a:t>, in-place approaches and MSD first </a:t>
            </a:r>
            <a:r>
              <a:rPr lang="en-US" dirty="0"/>
              <a:t>generally not stable</a:t>
            </a:r>
          </a:p>
        </p:txBody>
      </p:sp>
    </p:spTree>
    <p:extLst>
      <p:ext uri="{BB962C8B-B14F-4D97-AF65-F5344CB8AC3E}">
        <p14:creationId xmlns:p14="http://schemas.microsoft.com/office/powerpoint/2010/main" val="213084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File:Bucket_sort_1.sv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en.wikipedia.org/wiki/File:Bucket_sort_2.sv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cs.rit.edu/~vcss233/Labs/lab05/images/count_sort_exp.gi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codingeek.com/wp-content/uploads/2017/02/radix.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Non-Comparison Sorting</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Chapter 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Comparison vs. Non-Comparison Sorting</a:t>
            </a:r>
            <a:endParaRPr dirty="0"/>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lvl="0"/>
            <a:r>
              <a:rPr lang="en" sz="2000" dirty="0"/>
              <a:t>Comparison sorting can be used with any comparable data regardless of the range or distribution of values</a:t>
            </a:r>
          </a:p>
          <a:p>
            <a:pPr lvl="0"/>
            <a:r>
              <a:rPr lang="en" sz="2000" dirty="0"/>
              <a:t>Time complexity of sorting algorithms using only comparisons has a lower bound of 𝜴(n*log(n))</a:t>
            </a:r>
          </a:p>
          <a:p>
            <a:pPr lvl="0"/>
            <a:r>
              <a:rPr lang="en" sz="2000" dirty="0"/>
              <a:t>Using non-comparison sorting algorithms it is possible to reach </a:t>
            </a:r>
            <a:r>
              <a:rPr lang="el-GR" sz="2000" dirty="0"/>
              <a:t>θ</a:t>
            </a:r>
            <a:r>
              <a:rPr lang="en-US" sz="2000" dirty="0"/>
              <a:t>(n) time complexity for data within a limited range with a particular distribution</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50" y="608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Sorting – Bucket Sort</a:t>
            </a:r>
            <a:endParaRPr dirty="0"/>
          </a:p>
        </p:txBody>
      </p:sp>
      <p:sp>
        <p:nvSpPr>
          <p:cNvPr id="120" name="Google Shape;120;p18"/>
          <p:cNvSpPr txBox="1"/>
          <p:nvPr/>
        </p:nvSpPr>
        <p:spPr>
          <a:xfrm>
            <a:off x="2360538" y="4478400"/>
            <a:ext cx="4422900" cy="218400"/>
          </a:xfrm>
          <a:prstGeom prst="rect">
            <a:avLst/>
          </a:prstGeom>
          <a:noFill/>
          <a:ln>
            <a:noFill/>
          </a:ln>
        </p:spPr>
        <p:txBody>
          <a:bodyPr spcFirstLastPara="1" wrap="square" lIns="91425" tIns="91425" rIns="91425" bIns="91425" anchor="t" anchorCtr="0">
            <a:noAutofit/>
          </a:bodyPr>
          <a:lstStyle/>
          <a:p>
            <a:pPr lvl="0"/>
            <a:r>
              <a:rPr lang="en-US" sz="800" u="sng" dirty="0">
                <a:solidFill>
                  <a:schemeClr val="hlink"/>
                </a:solidFill>
                <a:hlinkClick r:id="rId3"/>
              </a:rPr>
              <a:t>https://en.wikipedia.org/wiki/File:Bucket_sort_1.svg</a:t>
            </a:r>
            <a:endParaRPr lang="en-US" sz="800" u="sng" dirty="0">
              <a:solidFill>
                <a:schemeClr val="hlink"/>
              </a:solidFill>
            </a:endParaRPr>
          </a:p>
          <a:p>
            <a:pPr lvl="0"/>
            <a:r>
              <a:rPr lang="en-US" sz="800" dirty="0">
                <a:hlinkClick r:id="rId4"/>
              </a:rPr>
              <a:t>https://en.wikipedia.org/wiki/File:Bucket_sort_2.svg</a:t>
            </a:r>
            <a:endParaRPr lang="en-US" sz="800" dirty="0"/>
          </a:p>
        </p:txBody>
      </p:sp>
      <p:pic>
        <p:nvPicPr>
          <p:cNvPr id="3" name="Picture 2">
            <a:extLst>
              <a:ext uri="{FF2B5EF4-FFF2-40B4-BE49-F238E27FC236}">
                <a16:creationId xmlns:a16="http://schemas.microsoft.com/office/drawing/2014/main" id="{419AA58E-59F8-AC4A-993B-6EAEA385E5A1}"/>
              </a:ext>
            </a:extLst>
          </p:cNvPr>
          <p:cNvPicPr>
            <a:picLocks noChangeAspect="1"/>
          </p:cNvPicPr>
          <p:nvPr/>
        </p:nvPicPr>
        <p:blipFill>
          <a:blip r:embed="rId5"/>
          <a:stretch>
            <a:fillRect/>
          </a:stretch>
        </p:blipFill>
        <p:spPr>
          <a:xfrm>
            <a:off x="5121128" y="1144025"/>
            <a:ext cx="3741318" cy="1568940"/>
          </a:xfrm>
          <a:prstGeom prst="rect">
            <a:avLst/>
          </a:prstGeom>
        </p:spPr>
      </p:pic>
      <p:pic>
        <p:nvPicPr>
          <p:cNvPr id="5" name="Picture 4">
            <a:extLst>
              <a:ext uri="{FF2B5EF4-FFF2-40B4-BE49-F238E27FC236}">
                <a16:creationId xmlns:a16="http://schemas.microsoft.com/office/drawing/2014/main" id="{DFA4CF73-F2CD-B740-A390-30744AFD8A10}"/>
              </a:ext>
            </a:extLst>
          </p:cNvPr>
          <p:cNvPicPr>
            <a:picLocks noChangeAspect="1"/>
          </p:cNvPicPr>
          <p:nvPr/>
        </p:nvPicPr>
        <p:blipFill>
          <a:blip r:embed="rId6"/>
          <a:stretch>
            <a:fillRect/>
          </a:stretch>
        </p:blipFill>
        <p:spPr>
          <a:xfrm>
            <a:off x="5121128" y="2878772"/>
            <a:ext cx="3741314" cy="1568938"/>
          </a:xfrm>
          <a:prstGeom prst="rect">
            <a:avLst/>
          </a:prstGeom>
        </p:spPr>
      </p:pic>
      <p:sp>
        <p:nvSpPr>
          <p:cNvPr id="9" name="Google Shape;222;p34">
            <a:extLst>
              <a:ext uri="{FF2B5EF4-FFF2-40B4-BE49-F238E27FC236}">
                <a16:creationId xmlns:a16="http://schemas.microsoft.com/office/drawing/2014/main" id="{D927F8D8-27DE-2E49-9300-328B8B7039E2}"/>
              </a:ext>
            </a:extLst>
          </p:cNvPr>
          <p:cNvSpPr txBox="1"/>
          <p:nvPr/>
        </p:nvSpPr>
        <p:spPr>
          <a:xfrm>
            <a:off x="0" y="1369862"/>
            <a:ext cx="4951828" cy="960900"/>
          </a:xfrm>
          <a:prstGeom prst="rect">
            <a:avLst/>
          </a:prstGeom>
          <a:noFill/>
          <a:ln>
            <a:noFill/>
          </a:ln>
        </p:spPr>
        <p:txBody>
          <a:bodyPr spcFirstLastPara="1" wrap="square" lIns="91425" tIns="91425" rIns="91425" bIns="91425" anchor="t" anchorCtr="0">
            <a:noAutofit/>
          </a:bodyPr>
          <a:lstStyle/>
          <a:p>
            <a:pPr marL="139700" lvl="0">
              <a:buSzPts val="1400"/>
            </a:pPr>
            <a:r>
              <a:rPr lang="en-US" sz="1800" dirty="0"/>
              <a:t>1. Set up an array of initially empty "buckets".</a:t>
            </a:r>
          </a:p>
          <a:p>
            <a:pPr marL="139700" lvl="0">
              <a:buSzPts val="1400"/>
            </a:pPr>
            <a:endParaRPr lang="en-US" sz="1800" dirty="0"/>
          </a:p>
          <a:p>
            <a:pPr marL="139700" lvl="0">
              <a:buSzPts val="1400"/>
            </a:pPr>
            <a:r>
              <a:rPr lang="en-US" sz="1800" dirty="0"/>
              <a:t>2. </a:t>
            </a:r>
            <a:r>
              <a:rPr lang="en-US" sz="1800" b="1" dirty="0"/>
              <a:t>Scatter</a:t>
            </a:r>
            <a:r>
              <a:rPr lang="en-US" sz="1800" dirty="0"/>
              <a:t>: Go over the original array, putting</a:t>
            </a:r>
          </a:p>
          <a:p>
            <a:pPr marL="139700" lvl="0">
              <a:buSzPts val="1400"/>
            </a:pPr>
            <a:r>
              <a:rPr lang="en-US" sz="1800" dirty="0"/>
              <a:t>    each object in its bucket.</a:t>
            </a:r>
          </a:p>
          <a:p>
            <a:pPr marL="139700" lvl="0">
              <a:buSzPts val="1400"/>
            </a:pPr>
            <a:endParaRPr lang="en-US" sz="1800" dirty="0"/>
          </a:p>
          <a:p>
            <a:pPr marL="139700" lvl="0">
              <a:buSzPts val="1400"/>
            </a:pPr>
            <a:r>
              <a:rPr lang="en-US" sz="1800" dirty="0"/>
              <a:t>3. Sort each non-empty bucket.</a:t>
            </a:r>
          </a:p>
          <a:p>
            <a:pPr marL="139700" lvl="0">
              <a:buSzPts val="1400"/>
            </a:pPr>
            <a:endParaRPr lang="en-US" sz="1800" dirty="0"/>
          </a:p>
          <a:p>
            <a:pPr marL="139700" lvl="0">
              <a:buSzPts val="1400"/>
            </a:pPr>
            <a:r>
              <a:rPr lang="en-US" sz="1800" dirty="0"/>
              <a:t>4. </a:t>
            </a:r>
            <a:r>
              <a:rPr lang="en-US" sz="1800" b="1" dirty="0"/>
              <a:t>Gather</a:t>
            </a:r>
            <a:r>
              <a:rPr lang="en-US" sz="1800" dirty="0"/>
              <a:t>: Visit the buckets in order and put</a:t>
            </a:r>
          </a:p>
          <a:p>
            <a:pPr marL="139700" lvl="0">
              <a:buSzPts val="1400"/>
            </a:pPr>
            <a:r>
              <a:rPr lang="en-US" sz="1800" dirty="0"/>
              <a:t>    all elements back into the original array.</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Sorting – Counting Sort</a:t>
            </a:r>
            <a:endParaRPr dirty="0"/>
          </a:p>
        </p:txBody>
      </p:sp>
      <p:sp>
        <p:nvSpPr>
          <p:cNvPr id="134" name="Google Shape;134;p20"/>
          <p:cNvSpPr txBox="1"/>
          <p:nvPr/>
        </p:nvSpPr>
        <p:spPr>
          <a:xfrm>
            <a:off x="1725425" y="4286175"/>
            <a:ext cx="5088900" cy="131100"/>
          </a:xfrm>
          <a:prstGeom prst="rect">
            <a:avLst/>
          </a:prstGeom>
          <a:noFill/>
          <a:ln>
            <a:noFill/>
          </a:ln>
        </p:spPr>
        <p:txBody>
          <a:bodyPr spcFirstLastPara="1" wrap="square" lIns="91425" tIns="91425" rIns="91425" bIns="91425" anchor="t" anchorCtr="0">
            <a:noAutofit/>
          </a:bodyPr>
          <a:lstStyle/>
          <a:p>
            <a:pPr lvl="0"/>
            <a:r>
              <a:rPr lang="en-US" sz="800" dirty="0">
                <a:hlinkClick r:id="rId3"/>
              </a:rPr>
              <a:t>https://www.cs.rit.edu/~vcss233/Labs/lab05/images/count_sort_exp.gif</a:t>
            </a:r>
            <a:endParaRPr lang="en-US" sz="800" dirty="0"/>
          </a:p>
          <a:p>
            <a:pPr lvl="0"/>
            <a:endParaRPr lang="en-US" sz="800" dirty="0"/>
          </a:p>
        </p:txBody>
      </p:sp>
      <p:pic>
        <p:nvPicPr>
          <p:cNvPr id="3" name="Picture 2">
            <a:extLst>
              <a:ext uri="{FF2B5EF4-FFF2-40B4-BE49-F238E27FC236}">
                <a16:creationId xmlns:a16="http://schemas.microsoft.com/office/drawing/2014/main" id="{69B782EB-89FF-B844-82EA-BD7B71F7E5F8}"/>
              </a:ext>
            </a:extLst>
          </p:cNvPr>
          <p:cNvPicPr>
            <a:picLocks noChangeAspect="1"/>
          </p:cNvPicPr>
          <p:nvPr/>
        </p:nvPicPr>
        <p:blipFill>
          <a:blip r:embed="rId4"/>
          <a:stretch>
            <a:fillRect/>
          </a:stretch>
        </p:blipFill>
        <p:spPr>
          <a:xfrm>
            <a:off x="2315502" y="1814050"/>
            <a:ext cx="4516596" cy="2537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4" name="Picture 3">
            <a:extLst>
              <a:ext uri="{FF2B5EF4-FFF2-40B4-BE49-F238E27FC236}">
                <a16:creationId xmlns:a16="http://schemas.microsoft.com/office/drawing/2014/main" id="{B068563E-80F2-3444-9125-3E054A07B706}"/>
              </a:ext>
            </a:extLst>
          </p:cNvPr>
          <p:cNvPicPr>
            <a:picLocks noChangeAspect="1"/>
          </p:cNvPicPr>
          <p:nvPr/>
        </p:nvPicPr>
        <p:blipFill>
          <a:blip r:embed="rId3"/>
          <a:stretch>
            <a:fillRect/>
          </a:stretch>
        </p:blipFill>
        <p:spPr>
          <a:xfrm>
            <a:off x="3533629" y="996875"/>
            <a:ext cx="5143500" cy="3289300"/>
          </a:xfrm>
          <a:prstGeom prst="rect">
            <a:avLst/>
          </a:prstGeom>
        </p:spPr>
      </p:pic>
      <p:sp>
        <p:nvSpPr>
          <p:cNvPr id="133" name="Google Shape;133;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Sorting – Radix Sort</a:t>
            </a:r>
            <a:endParaRPr dirty="0"/>
          </a:p>
        </p:txBody>
      </p:sp>
      <p:sp>
        <p:nvSpPr>
          <p:cNvPr id="134" name="Google Shape;134;p20"/>
          <p:cNvSpPr txBox="1"/>
          <p:nvPr/>
        </p:nvSpPr>
        <p:spPr>
          <a:xfrm>
            <a:off x="1725425" y="4286175"/>
            <a:ext cx="5088900" cy="131100"/>
          </a:xfrm>
          <a:prstGeom prst="rect">
            <a:avLst/>
          </a:prstGeom>
          <a:noFill/>
          <a:ln>
            <a:noFill/>
          </a:ln>
        </p:spPr>
        <p:txBody>
          <a:bodyPr spcFirstLastPara="1" wrap="square" lIns="91425" tIns="91425" rIns="91425" bIns="91425" anchor="t" anchorCtr="0">
            <a:noAutofit/>
          </a:bodyPr>
          <a:lstStyle/>
          <a:p>
            <a:pPr lvl="0"/>
            <a:r>
              <a:rPr lang="en-US" sz="800" dirty="0">
                <a:hlinkClick r:id="rId4"/>
              </a:rPr>
              <a:t>https://www.codingeek.com/wp-content/uploads/2017/02/radix.png</a:t>
            </a:r>
            <a:endParaRPr lang="en-US" sz="800" dirty="0"/>
          </a:p>
          <a:p>
            <a:pPr lvl="0"/>
            <a:endParaRPr lang="en-US" sz="800" dirty="0"/>
          </a:p>
        </p:txBody>
      </p:sp>
    </p:spTree>
    <p:extLst>
      <p:ext uri="{BB962C8B-B14F-4D97-AF65-F5344CB8AC3E}">
        <p14:creationId xmlns:p14="http://schemas.microsoft.com/office/powerpoint/2010/main" val="166677429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679</Words>
  <Application>Microsoft Macintosh PowerPoint</Application>
  <PresentationFormat>On-screen Show (16:9)</PresentationFormat>
  <Paragraphs>45</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Lato</vt:lpstr>
      <vt:lpstr>Raleway</vt:lpstr>
      <vt:lpstr>Arial</vt:lpstr>
      <vt:lpstr>Streamline</vt:lpstr>
      <vt:lpstr>Non-Comparison Sorting</vt:lpstr>
      <vt:lpstr>Comparison vs. Non-Comparison Sorting</vt:lpstr>
      <vt:lpstr>Sorting – Bucket Sort</vt:lpstr>
      <vt:lpstr>Sorting – Counting Sort</vt:lpstr>
      <vt:lpstr>Sorting – Radix Sort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cp:lastModifiedBy>Microsoft Office User</cp:lastModifiedBy>
  <cp:revision>30</cp:revision>
  <dcterms:modified xsi:type="dcterms:W3CDTF">2020-02-14T18:36:46Z</dcterms:modified>
</cp:coreProperties>
</file>