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68" r:id="rId4"/>
    <p:sldId id="269" r:id="rId5"/>
    <p:sldId id="270" r:id="rId6"/>
    <p:sldId id="256" r:id="rId7"/>
    <p:sldId id="280" r:id="rId8"/>
    <p:sldId id="258" r:id="rId9"/>
    <p:sldId id="259" r:id="rId10"/>
    <p:sldId id="271" r:id="rId11"/>
    <p:sldId id="273" r:id="rId12"/>
    <p:sldId id="272" r:id="rId13"/>
    <p:sldId id="260" r:id="rId14"/>
    <p:sldId id="274" r:id="rId15"/>
    <p:sldId id="276" r:id="rId16"/>
    <p:sldId id="277" r:id="rId17"/>
    <p:sldId id="261" r:id="rId18"/>
    <p:sldId id="278" r:id="rId19"/>
    <p:sldId id="279" r:id="rId20"/>
  </p:sldIdLst>
  <p:sldSz cx="12801600" cy="9601200" type="A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7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 varScale="1">
        <p:scale>
          <a:sx n="75" d="100"/>
          <a:sy n="75" d="100"/>
        </p:scale>
        <p:origin x="1816" y="184"/>
      </p:cViewPr>
      <p:guideLst>
        <p:guide orient="horz" pos="2880"/>
        <p:guide pos="37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0120" y="2976379"/>
            <a:ext cx="108813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20240" y="5376678"/>
            <a:ext cx="8961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75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44447">
              <a:lnSpc>
                <a:spcPts val="2686"/>
              </a:lnSpc>
            </a:pPr>
            <a:fld id="{81D60167-4931-47E6-BA6A-407CBD079E47}" type="slidenum">
              <a:rPr lang="en-US" spc="-9" smtClean="0"/>
              <a:pPr marL="44447">
                <a:lnSpc>
                  <a:spcPts val="2686"/>
                </a:lnSpc>
              </a:pPr>
              <a:t>‹#›</a:t>
            </a:fld>
            <a:endParaRPr lang="en-US" spc="-9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75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44447">
              <a:lnSpc>
                <a:spcPts val="2686"/>
              </a:lnSpc>
            </a:pPr>
            <a:fld id="{81D60167-4931-47E6-BA6A-407CBD079E47}" type="slidenum">
              <a:rPr lang="en-US" spc="-9" smtClean="0"/>
              <a:pPr marL="44447">
                <a:lnSpc>
                  <a:spcPts val="2686"/>
                </a:lnSpc>
              </a:pPr>
              <a:t>‹#›</a:t>
            </a:fld>
            <a:endParaRPr lang="en-US" spc="-9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0080" y="2208282"/>
            <a:ext cx="55686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92824" y="2208282"/>
            <a:ext cx="55686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75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44447">
              <a:lnSpc>
                <a:spcPts val="2686"/>
              </a:lnSpc>
            </a:pPr>
            <a:fld id="{81D60167-4931-47E6-BA6A-407CBD079E47}" type="slidenum">
              <a:rPr lang="en-US" spc="-9" smtClean="0"/>
              <a:pPr marL="44447">
                <a:lnSpc>
                  <a:spcPts val="2686"/>
                </a:lnSpc>
              </a:pPr>
              <a:t>‹#›</a:t>
            </a:fld>
            <a:endParaRPr lang="en-US" spc="-9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75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44447">
              <a:lnSpc>
                <a:spcPts val="2686"/>
              </a:lnSpc>
            </a:pPr>
            <a:fld id="{81D60167-4931-47E6-BA6A-407CBD079E47}" type="slidenum">
              <a:rPr lang="en-US" spc="-9" smtClean="0"/>
              <a:pPr marL="44447">
                <a:lnSpc>
                  <a:spcPts val="2686"/>
                </a:lnSpc>
              </a:pPr>
              <a:t>‹#›</a:t>
            </a:fld>
            <a:endParaRPr lang="en-US" spc="-9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75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44447">
              <a:lnSpc>
                <a:spcPts val="2686"/>
              </a:lnSpc>
            </a:pPr>
            <a:fld id="{81D60167-4931-47E6-BA6A-407CBD079E47}" type="slidenum">
              <a:rPr lang="en-US" spc="-9" smtClean="0"/>
              <a:pPr marL="44447">
                <a:lnSpc>
                  <a:spcPts val="2686"/>
                </a:lnSpc>
              </a:pPr>
              <a:t>‹#›</a:t>
            </a:fld>
            <a:endParaRPr lang="en-US" spc="-9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0080" y="384049"/>
            <a:ext cx="1152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0080" y="2208282"/>
            <a:ext cx="1152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52544" y="8929122"/>
            <a:ext cx="40965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40080" y="8929122"/>
            <a:ext cx="29443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271761" y="9355983"/>
            <a:ext cx="410051" cy="346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75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44447">
              <a:lnSpc>
                <a:spcPts val="2686"/>
              </a:lnSpc>
            </a:pPr>
            <a:fld id="{81D60167-4931-47E6-BA6A-407CBD079E47}" type="slidenum">
              <a:rPr lang="en-US" spc="-9" smtClean="0"/>
              <a:pPr marL="44447">
                <a:lnSpc>
                  <a:spcPts val="2686"/>
                </a:lnSpc>
              </a:pPr>
              <a:t>‹#›</a:t>
            </a:fld>
            <a:endParaRPr lang="en-US" spc="-9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800020">
        <a:defRPr>
          <a:latin typeface="+mn-lt"/>
          <a:ea typeface="+mn-ea"/>
          <a:cs typeface="+mn-cs"/>
        </a:defRPr>
      </a:lvl2pPr>
      <a:lvl3pPr marL="1600041">
        <a:defRPr>
          <a:latin typeface="+mn-lt"/>
          <a:ea typeface="+mn-ea"/>
          <a:cs typeface="+mn-cs"/>
        </a:defRPr>
      </a:lvl3pPr>
      <a:lvl4pPr marL="2400059">
        <a:defRPr>
          <a:latin typeface="+mn-lt"/>
          <a:ea typeface="+mn-ea"/>
          <a:cs typeface="+mn-cs"/>
        </a:defRPr>
      </a:lvl4pPr>
      <a:lvl5pPr marL="3200082">
        <a:defRPr>
          <a:latin typeface="+mn-lt"/>
          <a:ea typeface="+mn-ea"/>
          <a:cs typeface="+mn-cs"/>
        </a:defRPr>
      </a:lvl5pPr>
      <a:lvl6pPr marL="4000101">
        <a:defRPr>
          <a:latin typeface="+mn-lt"/>
          <a:ea typeface="+mn-ea"/>
          <a:cs typeface="+mn-cs"/>
        </a:defRPr>
      </a:lvl6pPr>
      <a:lvl7pPr marL="4800121">
        <a:defRPr>
          <a:latin typeface="+mn-lt"/>
          <a:ea typeface="+mn-ea"/>
          <a:cs typeface="+mn-cs"/>
        </a:defRPr>
      </a:lvl7pPr>
      <a:lvl8pPr marL="5600140">
        <a:defRPr>
          <a:latin typeface="+mn-lt"/>
          <a:ea typeface="+mn-ea"/>
          <a:cs typeface="+mn-cs"/>
        </a:defRPr>
      </a:lvl8pPr>
      <a:lvl9pPr marL="64001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800020">
        <a:defRPr>
          <a:latin typeface="+mn-lt"/>
          <a:ea typeface="+mn-ea"/>
          <a:cs typeface="+mn-cs"/>
        </a:defRPr>
      </a:lvl2pPr>
      <a:lvl3pPr marL="1600041">
        <a:defRPr>
          <a:latin typeface="+mn-lt"/>
          <a:ea typeface="+mn-ea"/>
          <a:cs typeface="+mn-cs"/>
        </a:defRPr>
      </a:lvl3pPr>
      <a:lvl4pPr marL="2400059">
        <a:defRPr>
          <a:latin typeface="+mn-lt"/>
          <a:ea typeface="+mn-ea"/>
          <a:cs typeface="+mn-cs"/>
        </a:defRPr>
      </a:lvl4pPr>
      <a:lvl5pPr marL="3200082">
        <a:defRPr>
          <a:latin typeface="+mn-lt"/>
          <a:ea typeface="+mn-ea"/>
          <a:cs typeface="+mn-cs"/>
        </a:defRPr>
      </a:lvl5pPr>
      <a:lvl6pPr marL="4000101">
        <a:defRPr>
          <a:latin typeface="+mn-lt"/>
          <a:ea typeface="+mn-ea"/>
          <a:cs typeface="+mn-cs"/>
        </a:defRPr>
      </a:lvl6pPr>
      <a:lvl7pPr marL="4800121">
        <a:defRPr>
          <a:latin typeface="+mn-lt"/>
          <a:ea typeface="+mn-ea"/>
          <a:cs typeface="+mn-cs"/>
        </a:defRPr>
      </a:lvl7pPr>
      <a:lvl8pPr marL="5600140">
        <a:defRPr>
          <a:latin typeface="+mn-lt"/>
          <a:ea typeface="+mn-ea"/>
          <a:cs typeface="+mn-cs"/>
        </a:defRPr>
      </a:lvl8pPr>
      <a:lvl9pPr marL="640016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3B2792C8-532D-C143-8147-241B62CC4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05703"/>
              </p:ext>
            </p:extLst>
          </p:nvPr>
        </p:nvGraphicFramePr>
        <p:xfrm>
          <a:off x="0" y="0"/>
          <a:ext cx="12801600" cy="960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96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4800" b="1" dirty="0">
                        <a:solidFill>
                          <a:srgbClr val="004F89"/>
                        </a:solidFill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4800" b="1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Sorting – Iteration vs. Recursion</a:t>
                      </a:r>
                      <a:endParaRPr sz="4800" dirty="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8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2972">
                <a:tc>
                  <a:txBody>
                    <a:bodyPr/>
                    <a:lstStyle/>
                    <a:p>
                      <a:pPr marR="74295" algn="r">
                        <a:lnSpc>
                          <a:spcPts val="1305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30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21475575" y="12772520"/>
            <a:ext cx="71758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47">
              <a:lnSpc>
                <a:spcPts val="2686"/>
              </a:lnSpc>
            </a:pPr>
            <a:fld id="{81D60167-4931-47E6-BA6A-407CBD079E47}" type="slidenum">
              <a:rPr spc="-9" dirty="0"/>
              <a:pPr marL="44447">
                <a:lnSpc>
                  <a:spcPts val="2686"/>
                </a:lnSpc>
              </a:pPr>
              <a:t>10</a:t>
            </a:fld>
            <a:endParaRPr spc="-9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1CEBD89-9F8F-C140-B02C-5FFD3722D50B}"/>
              </a:ext>
            </a:extLst>
          </p:cNvPr>
          <p:cNvGrpSpPr/>
          <p:nvPr/>
        </p:nvGrpSpPr>
        <p:grpSpPr>
          <a:xfrm>
            <a:off x="-1112" y="-671"/>
            <a:ext cx="12819645" cy="9601871"/>
            <a:chOff x="-1111" y="-671"/>
            <a:chExt cx="8011583" cy="5998087"/>
          </a:xfrm>
        </p:grpSpPr>
        <p:sp>
          <p:nvSpPr>
            <p:cNvPr id="24" name="object 2">
              <a:extLst>
                <a:ext uri="{FF2B5EF4-FFF2-40B4-BE49-F238E27FC236}">
                  <a16:creationId xmlns:a16="http://schemas.microsoft.com/office/drawing/2014/main" id="{19C452EE-0026-8A48-8FE7-DDDE26C337DD}"/>
                </a:ext>
              </a:extLst>
            </p:cNvPr>
            <p:cNvSpPr/>
            <p:nvPr/>
          </p:nvSpPr>
          <p:spPr>
            <a:xfrm>
              <a:off x="-1111" y="-671"/>
              <a:ext cx="8001000" cy="800100"/>
            </a:xfrm>
            <a:custGeom>
              <a:avLst/>
              <a:gdLst/>
              <a:ahLst/>
              <a:cxnLst/>
              <a:rect l="l" t="t" r="r" b="b"/>
              <a:pathLst>
                <a:path w="4572000" h="457200">
                  <a:moveTo>
                    <a:pt x="0" y="457200"/>
                  </a:moveTo>
                  <a:lnTo>
                    <a:pt x="4572000" y="4572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DA0F6487-72E5-544B-8E67-2003663151D8}"/>
                </a:ext>
              </a:extLst>
            </p:cNvPr>
            <p:cNvSpPr/>
            <p:nvPr/>
          </p:nvSpPr>
          <p:spPr>
            <a:xfrm>
              <a:off x="-1111" y="-671"/>
              <a:ext cx="8001000" cy="800100"/>
            </a:xfrm>
            <a:custGeom>
              <a:avLst/>
              <a:gdLst/>
              <a:ahLst/>
              <a:cxnLst/>
              <a:rect l="l" t="t" r="r" b="b"/>
              <a:pathLst>
                <a:path w="4572000" h="457200">
                  <a:moveTo>
                    <a:pt x="0" y="457200"/>
                  </a:moveTo>
                  <a:lnTo>
                    <a:pt x="4572000" y="4572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86710036-037C-E045-87B9-A17802C09931}"/>
                </a:ext>
              </a:extLst>
            </p:cNvPr>
            <p:cNvSpPr/>
            <p:nvPr/>
          </p:nvSpPr>
          <p:spPr>
            <a:xfrm>
              <a:off x="283820" y="2837990"/>
              <a:ext cx="3000447" cy="983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29" name="object 7">
              <a:extLst>
                <a:ext uri="{FF2B5EF4-FFF2-40B4-BE49-F238E27FC236}">
                  <a16:creationId xmlns:a16="http://schemas.microsoft.com/office/drawing/2014/main" id="{E59066A1-1AB4-9E45-9876-081C6800FCC3}"/>
                </a:ext>
              </a:extLst>
            </p:cNvPr>
            <p:cNvSpPr/>
            <p:nvPr/>
          </p:nvSpPr>
          <p:spPr>
            <a:xfrm>
              <a:off x="283816" y="1104440"/>
              <a:ext cx="3000447" cy="983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0048168C-1FE9-E94E-82DB-D7367975D746}"/>
                </a:ext>
              </a:extLst>
            </p:cNvPr>
            <p:cNvSpPr/>
            <p:nvPr/>
          </p:nvSpPr>
          <p:spPr>
            <a:xfrm>
              <a:off x="1784001" y="2296283"/>
              <a:ext cx="66675" cy="466725"/>
            </a:xfrm>
            <a:custGeom>
              <a:avLst/>
              <a:gdLst/>
              <a:ahLst/>
              <a:cxnLst/>
              <a:rect l="l" t="t" r="r" b="b"/>
              <a:pathLst>
                <a:path w="38100" h="266700">
                  <a:moveTo>
                    <a:pt x="16002" y="228600"/>
                  </a:moveTo>
                  <a:lnTo>
                    <a:pt x="0" y="228600"/>
                  </a:lnTo>
                  <a:lnTo>
                    <a:pt x="19050" y="266700"/>
                  </a:lnTo>
                  <a:lnTo>
                    <a:pt x="34925" y="234950"/>
                  </a:lnTo>
                  <a:lnTo>
                    <a:pt x="16002" y="234950"/>
                  </a:lnTo>
                  <a:lnTo>
                    <a:pt x="16002" y="228600"/>
                  </a:lnTo>
                  <a:close/>
                </a:path>
                <a:path w="38100" h="266700">
                  <a:moveTo>
                    <a:pt x="22098" y="0"/>
                  </a:moveTo>
                  <a:lnTo>
                    <a:pt x="16002" y="0"/>
                  </a:lnTo>
                  <a:lnTo>
                    <a:pt x="16002" y="234950"/>
                  </a:lnTo>
                  <a:lnTo>
                    <a:pt x="22098" y="234950"/>
                  </a:lnTo>
                  <a:lnTo>
                    <a:pt x="22098" y="0"/>
                  </a:lnTo>
                  <a:close/>
                </a:path>
                <a:path w="38100" h="266700">
                  <a:moveTo>
                    <a:pt x="38100" y="228600"/>
                  </a:moveTo>
                  <a:lnTo>
                    <a:pt x="22098" y="228600"/>
                  </a:lnTo>
                  <a:lnTo>
                    <a:pt x="22098" y="234950"/>
                  </a:lnTo>
                  <a:lnTo>
                    <a:pt x="34925" y="234950"/>
                  </a:lnTo>
                  <a:lnTo>
                    <a:pt x="38100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2" name="object 10">
              <a:extLst>
                <a:ext uri="{FF2B5EF4-FFF2-40B4-BE49-F238E27FC236}">
                  <a16:creationId xmlns:a16="http://schemas.microsoft.com/office/drawing/2014/main" id="{31F535F3-6E41-DC4B-B528-878080F4E1FC}"/>
                </a:ext>
              </a:extLst>
            </p:cNvPr>
            <p:cNvSpPr/>
            <p:nvPr/>
          </p:nvSpPr>
          <p:spPr>
            <a:xfrm>
              <a:off x="283820" y="4504863"/>
              <a:ext cx="3000447" cy="9837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3" name="object 11">
              <a:extLst>
                <a:ext uri="{FF2B5EF4-FFF2-40B4-BE49-F238E27FC236}">
                  <a16:creationId xmlns:a16="http://schemas.microsoft.com/office/drawing/2014/main" id="{4355ABE4-59B5-BC4D-BE54-18E02751CF4D}"/>
                </a:ext>
              </a:extLst>
            </p:cNvPr>
            <p:cNvSpPr txBox="1"/>
            <p:nvPr/>
          </p:nvSpPr>
          <p:spPr>
            <a:xfrm>
              <a:off x="267943" y="2163048"/>
              <a:ext cx="3223736" cy="553754"/>
            </a:xfrm>
            <a:prstGeom prst="rect">
              <a:avLst/>
            </a:prstGeom>
          </p:spPr>
          <p:txBody>
            <a:bodyPr vert="horz" wrap="square" lIns="0" tIns="24448" rIns="0" bIns="0" rtlCol="0">
              <a:spAutoFit/>
            </a:bodyPr>
            <a:lstStyle/>
            <a:p>
              <a:pPr>
                <a:spcBef>
                  <a:spcPts val="193"/>
                </a:spcBef>
              </a:pPr>
              <a:r>
                <a:rPr sz="2800" dirty="0">
                  <a:latin typeface="Arial"/>
                  <a:cs typeface="Arial"/>
                </a:rPr>
                <a:t>Recursively </a:t>
              </a:r>
              <a:r>
                <a:rPr sz="2800" spc="9" dirty="0">
                  <a:latin typeface="Arial"/>
                  <a:cs typeface="Arial"/>
                </a:rPr>
                <a:t>sort 1</a:t>
              </a:r>
              <a:r>
                <a:rPr sz="2800" spc="12" baseline="23148" dirty="0">
                  <a:latin typeface="Arial"/>
                  <a:cs typeface="Arial"/>
                </a:rPr>
                <a:t>st </a:t>
              </a:r>
              <a:r>
                <a:rPr sz="2800" dirty="0">
                  <a:latin typeface="Arial"/>
                  <a:cs typeface="Arial"/>
                </a:rPr>
                <a:t>and 2</a:t>
              </a:r>
              <a:r>
                <a:rPr sz="2800" baseline="23148" dirty="0">
                  <a:latin typeface="Arial"/>
                  <a:cs typeface="Arial"/>
                </a:rPr>
                <a:t>nd</a:t>
              </a:r>
              <a:r>
                <a:rPr sz="2800" spc="-65" baseline="23148" dirty="0">
                  <a:latin typeface="Arial"/>
                  <a:cs typeface="Arial"/>
                </a:rPr>
                <a:t> </a:t>
              </a:r>
              <a:r>
                <a:rPr sz="2800" dirty="0">
                  <a:latin typeface="Arial"/>
                  <a:cs typeface="Arial"/>
                </a:rPr>
                <a:t>halves</a:t>
              </a:r>
            </a:p>
          </p:txBody>
        </p:sp>
        <p:sp>
          <p:nvSpPr>
            <p:cNvPr id="34" name="object 12">
              <a:extLst>
                <a:ext uri="{FF2B5EF4-FFF2-40B4-BE49-F238E27FC236}">
                  <a16:creationId xmlns:a16="http://schemas.microsoft.com/office/drawing/2014/main" id="{5BBDA35C-8F65-1B4A-BBE9-8E0D8AE5C728}"/>
                </a:ext>
              </a:extLst>
            </p:cNvPr>
            <p:cNvSpPr txBox="1"/>
            <p:nvPr/>
          </p:nvSpPr>
          <p:spPr>
            <a:xfrm>
              <a:off x="3931607" y="1086129"/>
              <a:ext cx="4078865" cy="1050830"/>
            </a:xfrm>
            <a:prstGeom prst="rect">
              <a:avLst/>
            </a:prstGeom>
          </p:spPr>
          <p:txBody>
            <a:bodyPr vert="horz" wrap="square" lIns="0" tIns="20003" rIns="0" bIns="0" rtlCol="0">
              <a:spAutoFit/>
            </a:bodyPr>
            <a:lstStyle/>
            <a:p>
              <a:pPr marL="298897" marR="60002" indent="-298897">
                <a:spcBef>
                  <a:spcPts val="158"/>
                </a:spcBef>
                <a:buFontTx/>
                <a:buChar char="•"/>
                <a:tabLst>
                  <a:tab pos="300010" algn="l"/>
                </a:tabLst>
              </a:pPr>
              <a:r>
                <a:rPr lang="en-US" sz="3600" spc="-26" dirty="0">
                  <a:latin typeface="Arial"/>
                  <a:cs typeface="Arial"/>
                </a:rPr>
                <a:t>Merging two </a:t>
              </a:r>
              <a:r>
                <a:rPr lang="en-US" sz="3600" spc="-18" dirty="0">
                  <a:latin typeface="Arial"/>
                  <a:cs typeface="Arial"/>
                </a:rPr>
                <a:t>sorted </a:t>
              </a:r>
              <a:r>
                <a:rPr lang="en-US" sz="3600" spc="-35" dirty="0">
                  <a:latin typeface="Arial"/>
                  <a:cs typeface="Arial"/>
                </a:rPr>
                <a:t>arrays  </a:t>
              </a:r>
              <a:r>
                <a:rPr lang="en-US" sz="3600" spc="-18" dirty="0">
                  <a:latin typeface="Arial"/>
                  <a:cs typeface="Arial"/>
                </a:rPr>
                <a:t>of combined length N  </a:t>
              </a:r>
              <a:r>
                <a:rPr lang="en-US" sz="3600" spc="-9" dirty="0">
                  <a:latin typeface="Arial"/>
                  <a:cs typeface="Arial"/>
                </a:rPr>
                <a:t>takes </a:t>
              </a:r>
              <a:r>
                <a:rPr lang="el-GR" sz="3600" spc="-18" dirty="0">
                  <a:latin typeface="Arial"/>
                  <a:cs typeface="Arial"/>
                </a:rPr>
                <a:t>Θ(</a:t>
              </a:r>
              <a:r>
                <a:rPr lang="en-US" sz="3600" spc="-18" dirty="0">
                  <a:latin typeface="Arial"/>
                  <a:cs typeface="Arial"/>
                </a:rPr>
                <a:t>N)</a:t>
              </a:r>
              <a:r>
                <a:rPr lang="en-US" sz="3600" spc="44" dirty="0">
                  <a:latin typeface="Arial"/>
                  <a:cs typeface="Arial"/>
                </a:rPr>
                <a:t> </a:t>
              </a:r>
              <a:r>
                <a:rPr lang="en-US" sz="3600" spc="-9" dirty="0">
                  <a:latin typeface="Arial"/>
                  <a:cs typeface="Arial"/>
                </a:rPr>
                <a:t>time.</a:t>
              </a:r>
              <a:endParaRPr lang="en-US" sz="3600" dirty="0">
                <a:latin typeface="Arial"/>
                <a:cs typeface="Arial"/>
              </a:endParaRPr>
            </a:p>
          </p:txBody>
        </p:sp>
        <p:sp>
          <p:nvSpPr>
            <p:cNvPr id="35" name="object 13">
              <a:extLst>
                <a:ext uri="{FF2B5EF4-FFF2-40B4-BE49-F238E27FC236}">
                  <a16:creationId xmlns:a16="http://schemas.microsoft.com/office/drawing/2014/main" id="{06F08392-1F08-9A49-8F6F-F022925EC13A}"/>
                </a:ext>
              </a:extLst>
            </p:cNvPr>
            <p:cNvSpPr txBox="1"/>
            <p:nvPr/>
          </p:nvSpPr>
          <p:spPr>
            <a:xfrm>
              <a:off x="267943" y="3891315"/>
              <a:ext cx="2493651" cy="552351"/>
            </a:xfrm>
            <a:prstGeom prst="rect">
              <a:avLst/>
            </a:prstGeom>
          </p:spPr>
          <p:txBody>
            <a:bodyPr vert="horz" wrap="square" lIns="0" tIns="22225" rIns="0" bIns="0" rtlCol="0">
              <a:spAutoFit/>
            </a:bodyPr>
            <a:lstStyle/>
            <a:p>
              <a:r>
                <a:rPr sz="2800" spc="-9" dirty="0">
                  <a:latin typeface="Arial"/>
                  <a:cs typeface="Arial"/>
                </a:rPr>
                <a:t>Merge </a:t>
              </a:r>
              <a:r>
                <a:rPr sz="2800" dirty="0">
                  <a:latin typeface="Arial"/>
                  <a:cs typeface="Arial"/>
                </a:rPr>
                <a:t>two halves </a:t>
              </a:r>
              <a:r>
                <a:rPr sz="2800" spc="9" dirty="0">
                  <a:latin typeface="Arial"/>
                  <a:cs typeface="Arial"/>
                </a:rPr>
                <a:t>into </a:t>
              </a:r>
              <a:r>
                <a:rPr sz="2800" dirty="0">
                  <a:latin typeface="Arial"/>
                  <a:cs typeface="Arial"/>
                </a:rPr>
                <a:t>one sorted</a:t>
              </a:r>
              <a:r>
                <a:rPr sz="2800" spc="-236" dirty="0">
                  <a:latin typeface="Arial"/>
                  <a:cs typeface="Arial"/>
                </a:rPr>
                <a:t> </a:t>
              </a:r>
              <a:r>
                <a:rPr sz="2800" spc="9" dirty="0">
                  <a:latin typeface="Arial"/>
                  <a:cs typeface="Arial"/>
                </a:rPr>
                <a:t>list</a:t>
              </a:r>
              <a:endParaRPr sz="2800" dirty="0">
                <a:latin typeface="Arial"/>
                <a:cs typeface="Arial"/>
              </a:endParaRPr>
            </a:p>
          </p:txBody>
        </p:sp>
        <p:sp>
          <p:nvSpPr>
            <p:cNvPr id="36" name="object 14">
              <a:extLst>
                <a:ext uri="{FF2B5EF4-FFF2-40B4-BE49-F238E27FC236}">
                  <a16:creationId xmlns:a16="http://schemas.microsoft.com/office/drawing/2014/main" id="{6D57C287-4B9D-2343-9767-3C5C104AC594}"/>
                </a:ext>
              </a:extLst>
            </p:cNvPr>
            <p:cNvSpPr/>
            <p:nvPr/>
          </p:nvSpPr>
          <p:spPr>
            <a:xfrm>
              <a:off x="3849895" y="2489259"/>
              <a:ext cx="1939452" cy="6359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7" name="object 15">
              <a:extLst>
                <a:ext uri="{FF2B5EF4-FFF2-40B4-BE49-F238E27FC236}">
                  <a16:creationId xmlns:a16="http://schemas.microsoft.com/office/drawing/2014/main" id="{3F3B9A5C-38DF-F240-8B3B-0AF419D4CF6B}"/>
                </a:ext>
              </a:extLst>
            </p:cNvPr>
            <p:cNvSpPr/>
            <p:nvPr/>
          </p:nvSpPr>
          <p:spPr>
            <a:xfrm>
              <a:off x="6011941" y="2808853"/>
              <a:ext cx="1790338" cy="5869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8" name="object 16">
              <a:extLst>
                <a:ext uri="{FF2B5EF4-FFF2-40B4-BE49-F238E27FC236}">
                  <a16:creationId xmlns:a16="http://schemas.microsoft.com/office/drawing/2014/main" id="{9D6EA1B6-2EAD-8E4F-977C-2E87CAAA880D}"/>
                </a:ext>
              </a:extLst>
            </p:cNvPr>
            <p:cNvSpPr/>
            <p:nvPr/>
          </p:nvSpPr>
          <p:spPr>
            <a:xfrm>
              <a:off x="3831456" y="2463860"/>
              <a:ext cx="410051" cy="653415"/>
            </a:xfrm>
            <a:custGeom>
              <a:avLst/>
              <a:gdLst/>
              <a:ahLst/>
              <a:cxnLst/>
              <a:rect l="l" t="t" r="r" b="b"/>
              <a:pathLst>
                <a:path w="234314" h="373379">
                  <a:moveTo>
                    <a:pt x="0" y="373379"/>
                  </a:moveTo>
                  <a:lnTo>
                    <a:pt x="234314" y="373379"/>
                  </a:lnTo>
                  <a:lnTo>
                    <a:pt x="234314" y="0"/>
                  </a:lnTo>
                  <a:lnTo>
                    <a:pt x="0" y="0"/>
                  </a:lnTo>
                  <a:lnTo>
                    <a:pt x="0" y="373379"/>
                  </a:lnTo>
                  <a:close/>
                </a:path>
              </a:pathLst>
            </a:custGeom>
            <a:solidFill>
              <a:srgbClr val="FFFF00">
                <a:alpha val="47058"/>
              </a:srgbClr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9" name="object 17">
              <a:extLst>
                <a:ext uri="{FF2B5EF4-FFF2-40B4-BE49-F238E27FC236}">
                  <a16:creationId xmlns:a16="http://schemas.microsoft.com/office/drawing/2014/main" id="{25862C5B-0CDF-C740-9251-C43E7E6CDE7F}"/>
                </a:ext>
              </a:extLst>
            </p:cNvPr>
            <p:cNvSpPr/>
            <p:nvPr/>
          </p:nvSpPr>
          <p:spPr>
            <a:xfrm>
              <a:off x="3831456" y="2463860"/>
              <a:ext cx="410051" cy="653415"/>
            </a:xfrm>
            <a:custGeom>
              <a:avLst/>
              <a:gdLst/>
              <a:ahLst/>
              <a:cxnLst/>
              <a:rect l="l" t="t" r="r" b="b"/>
              <a:pathLst>
                <a:path w="234314" h="373379">
                  <a:moveTo>
                    <a:pt x="0" y="373379"/>
                  </a:moveTo>
                  <a:lnTo>
                    <a:pt x="234314" y="373379"/>
                  </a:lnTo>
                  <a:lnTo>
                    <a:pt x="234314" y="0"/>
                  </a:lnTo>
                  <a:lnTo>
                    <a:pt x="0" y="0"/>
                  </a:lnTo>
                  <a:lnTo>
                    <a:pt x="0" y="3733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40" name="object 18">
              <a:extLst>
                <a:ext uri="{FF2B5EF4-FFF2-40B4-BE49-F238E27FC236}">
                  <a16:creationId xmlns:a16="http://schemas.microsoft.com/office/drawing/2014/main" id="{3F1A7A79-3496-4248-AE10-0C08270FB9A9}"/>
                </a:ext>
              </a:extLst>
            </p:cNvPr>
            <p:cNvSpPr/>
            <p:nvPr/>
          </p:nvSpPr>
          <p:spPr>
            <a:xfrm>
              <a:off x="4824904" y="2457192"/>
              <a:ext cx="486728" cy="653415"/>
            </a:xfrm>
            <a:custGeom>
              <a:avLst/>
              <a:gdLst/>
              <a:ahLst/>
              <a:cxnLst/>
              <a:rect l="l" t="t" r="r" b="b"/>
              <a:pathLst>
                <a:path w="278129" h="373379">
                  <a:moveTo>
                    <a:pt x="0" y="373379"/>
                  </a:moveTo>
                  <a:lnTo>
                    <a:pt x="278129" y="373379"/>
                  </a:lnTo>
                  <a:lnTo>
                    <a:pt x="278129" y="0"/>
                  </a:lnTo>
                  <a:lnTo>
                    <a:pt x="0" y="0"/>
                  </a:lnTo>
                  <a:lnTo>
                    <a:pt x="0" y="373379"/>
                  </a:lnTo>
                  <a:close/>
                </a:path>
              </a:pathLst>
            </a:custGeom>
            <a:solidFill>
              <a:srgbClr val="FFFF00">
                <a:alpha val="47058"/>
              </a:srgbClr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41" name="object 19">
              <a:extLst>
                <a:ext uri="{FF2B5EF4-FFF2-40B4-BE49-F238E27FC236}">
                  <a16:creationId xmlns:a16="http://schemas.microsoft.com/office/drawing/2014/main" id="{15D7144C-0C88-3C47-9E94-CA7B5C69D54F}"/>
                </a:ext>
              </a:extLst>
            </p:cNvPr>
            <p:cNvSpPr/>
            <p:nvPr/>
          </p:nvSpPr>
          <p:spPr>
            <a:xfrm>
              <a:off x="4824904" y="2457192"/>
              <a:ext cx="486728" cy="653415"/>
            </a:xfrm>
            <a:custGeom>
              <a:avLst/>
              <a:gdLst/>
              <a:ahLst/>
              <a:cxnLst/>
              <a:rect l="l" t="t" r="r" b="b"/>
              <a:pathLst>
                <a:path w="278129" h="373379">
                  <a:moveTo>
                    <a:pt x="0" y="373379"/>
                  </a:moveTo>
                  <a:lnTo>
                    <a:pt x="278129" y="373379"/>
                  </a:lnTo>
                  <a:lnTo>
                    <a:pt x="278129" y="0"/>
                  </a:lnTo>
                  <a:lnTo>
                    <a:pt x="0" y="0"/>
                  </a:lnTo>
                  <a:lnTo>
                    <a:pt x="0" y="3733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42" name="object 20">
              <a:extLst>
                <a:ext uri="{FF2B5EF4-FFF2-40B4-BE49-F238E27FC236}">
                  <a16:creationId xmlns:a16="http://schemas.microsoft.com/office/drawing/2014/main" id="{B1C7862E-9CF0-A346-BAC3-F19191CE5649}"/>
                </a:ext>
              </a:extLst>
            </p:cNvPr>
            <p:cNvSpPr/>
            <p:nvPr/>
          </p:nvSpPr>
          <p:spPr>
            <a:xfrm>
              <a:off x="6008393" y="2720557"/>
              <a:ext cx="903446" cy="653415"/>
            </a:xfrm>
            <a:custGeom>
              <a:avLst/>
              <a:gdLst/>
              <a:ahLst/>
              <a:cxnLst/>
              <a:rect l="l" t="t" r="r" b="b"/>
              <a:pathLst>
                <a:path w="516254" h="373379">
                  <a:moveTo>
                    <a:pt x="0" y="373379"/>
                  </a:moveTo>
                  <a:lnTo>
                    <a:pt x="516254" y="373379"/>
                  </a:lnTo>
                  <a:lnTo>
                    <a:pt x="516254" y="0"/>
                  </a:lnTo>
                  <a:lnTo>
                    <a:pt x="0" y="0"/>
                  </a:lnTo>
                  <a:lnTo>
                    <a:pt x="0" y="373379"/>
                  </a:lnTo>
                  <a:close/>
                </a:path>
              </a:pathLst>
            </a:custGeom>
            <a:solidFill>
              <a:srgbClr val="FFFF00">
                <a:alpha val="47058"/>
              </a:srgbClr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43" name="object 21">
              <a:extLst>
                <a:ext uri="{FF2B5EF4-FFF2-40B4-BE49-F238E27FC236}">
                  <a16:creationId xmlns:a16="http://schemas.microsoft.com/office/drawing/2014/main" id="{4E21F922-BE5E-B44E-B385-FD161C8B0741}"/>
                </a:ext>
              </a:extLst>
            </p:cNvPr>
            <p:cNvSpPr/>
            <p:nvPr/>
          </p:nvSpPr>
          <p:spPr>
            <a:xfrm>
              <a:off x="6008393" y="2720557"/>
              <a:ext cx="903446" cy="653415"/>
            </a:xfrm>
            <a:custGeom>
              <a:avLst/>
              <a:gdLst/>
              <a:ahLst/>
              <a:cxnLst/>
              <a:rect l="l" t="t" r="r" b="b"/>
              <a:pathLst>
                <a:path w="516254" h="373379">
                  <a:moveTo>
                    <a:pt x="0" y="373379"/>
                  </a:moveTo>
                  <a:lnTo>
                    <a:pt x="516254" y="373379"/>
                  </a:lnTo>
                  <a:lnTo>
                    <a:pt x="516254" y="0"/>
                  </a:lnTo>
                  <a:lnTo>
                    <a:pt x="0" y="0"/>
                  </a:lnTo>
                  <a:lnTo>
                    <a:pt x="0" y="3733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44" name="object 22">
              <a:extLst>
                <a:ext uri="{FF2B5EF4-FFF2-40B4-BE49-F238E27FC236}">
                  <a16:creationId xmlns:a16="http://schemas.microsoft.com/office/drawing/2014/main" id="{047DF8F6-22D3-8E44-ACC0-04672A339F0A}"/>
                </a:ext>
              </a:extLst>
            </p:cNvPr>
            <p:cNvSpPr/>
            <p:nvPr/>
          </p:nvSpPr>
          <p:spPr>
            <a:xfrm>
              <a:off x="4196389" y="3133950"/>
              <a:ext cx="91121" cy="216694"/>
            </a:xfrm>
            <a:custGeom>
              <a:avLst/>
              <a:gdLst/>
              <a:ahLst/>
              <a:cxnLst/>
              <a:rect l="l" t="t" r="r" b="b"/>
              <a:pathLst>
                <a:path w="52070" h="123825">
                  <a:moveTo>
                    <a:pt x="25844" y="12554"/>
                  </a:moveTo>
                  <a:lnTo>
                    <a:pt x="22733" y="17888"/>
                  </a:lnTo>
                  <a:lnTo>
                    <a:pt x="22606" y="123825"/>
                  </a:lnTo>
                  <a:lnTo>
                    <a:pt x="28956" y="123825"/>
                  </a:lnTo>
                  <a:lnTo>
                    <a:pt x="28956" y="17888"/>
                  </a:lnTo>
                  <a:lnTo>
                    <a:pt x="25844" y="12554"/>
                  </a:lnTo>
                  <a:close/>
                </a:path>
                <a:path w="52070" h="123825">
                  <a:moveTo>
                    <a:pt x="25781" y="0"/>
                  </a:moveTo>
                  <a:lnTo>
                    <a:pt x="0" y="44323"/>
                  </a:lnTo>
                  <a:lnTo>
                    <a:pt x="508" y="46228"/>
                  </a:lnTo>
                  <a:lnTo>
                    <a:pt x="3556" y="48006"/>
                  </a:lnTo>
                  <a:lnTo>
                    <a:pt x="5461" y="47498"/>
                  </a:lnTo>
                  <a:lnTo>
                    <a:pt x="22606" y="18106"/>
                  </a:lnTo>
                  <a:lnTo>
                    <a:pt x="22606" y="6223"/>
                  </a:lnTo>
                  <a:lnTo>
                    <a:pt x="29418" y="6223"/>
                  </a:lnTo>
                  <a:lnTo>
                    <a:pt x="25781" y="0"/>
                  </a:lnTo>
                  <a:close/>
                </a:path>
                <a:path w="52070" h="123825">
                  <a:moveTo>
                    <a:pt x="29418" y="6223"/>
                  </a:moveTo>
                  <a:lnTo>
                    <a:pt x="28956" y="6223"/>
                  </a:lnTo>
                  <a:lnTo>
                    <a:pt x="29083" y="18106"/>
                  </a:lnTo>
                  <a:lnTo>
                    <a:pt x="46228" y="47498"/>
                  </a:lnTo>
                  <a:lnTo>
                    <a:pt x="48133" y="48006"/>
                  </a:lnTo>
                  <a:lnTo>
                    <a:pt x="51181" y="46228"/>
                  </a:lnTo>
                  <a:lnTo>
                    <a:pt x="51689" y="44323"/>
                  </a:lnTo>
                  <a:lnTo>
                    <a:pt x="29418" y="6223"/>
                  </a:lnTo>
                  <a:close/>
                </a:path>
                <a:path w="52070" h="123825">
                  <a:moveTo>
                    <a:pt x="28956" y="6223"/>
                  </a:moveTo>
                  <a:lnTo>
                    <a:pt x="22606" y="6223"/>
                  </a:lnTo>
                  <a:lnTo>
                    <a:pt x="22606" y="18106"/>
                  </a:lnTo>
                  <a:lnTo>
                    <a:pt x="25844" y="12554"/>
                  </a:lnTo>
                  <a:lnTo>
                    <a:pt x="23114" y="7874"/>
                  </a:lnTo>
                  <a:lnTo>
                    <a:pt x="28956" y="7874"/>
                  </a:lnTo>
                  <a:lnTo>
                    <a:pt x="28956" y="6223"/>
                  </a:lnTo>
                  <a:close/>
                </a:path>
                <a:path w="52070" h="123825">
                  <a:moveTo>
                    <a:pt x="28956" y="7874"/>
                  </a:moveTo>
                  <a:lnTo>
                    <a:pt x="28575" y="7874"/>
                  </a:lnTo>
                  <a:lnTo>
                    <a:pt x="25844" y="12554"/>
                  </a:lnTo>
                  <a:lnTo>
                    <a:pt x="28956" y="17888"/>
                  </a:lnTo>
                  <a:lnTo>
                    <a:pt x="28956" y="7874"/>
                  </a:lnTo>
                  <a:close/>
                </a:path>
                <a:path w="52070" h="123825">
                  <a:moveTo>
                    <a:pt x="28575" y="7874"/>
                  </a:moveTo>
                  <a:lnTo>
                    <a:pt x="23114" y="7874"/>
                  </a:lnTo>
                  <a:lnTo>
                    <a:pt x="25844" y="12554"/>
                  </a:lnTo>
                  <a:lnTo>
                    <a:pt x="28575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45" name="object 23">
              <a:extLst>
                <a:ext uri="{FF2B5EF4-FFF2-40B4-BE49-F238E27FC236}">
                  <a16:creationId xmlns:a16="http://schemas.microsoft.com/office/drawing/2014/main" id="{B9FBE4FA-587C-134F-9C9A-9FADE96A35A6}"/>
                </a:ext>
              </a:extLst>
            </p:cNvPr>
            <p:cNvSpPr/>
            <p:nvPr/>
          </p:nvSpPr>
          <p:spPr>
            <a:xfrm>
              <a:off x="5269858" y="3137059"/>
              <a:ext cx="91121" cy="216694"/>
            </a:xfrm>
            <a:custGeom>
              <a:avLst/>
              <a:gdLst/>
              <a:ahLst/>
              <a:cxnLst/>
              <a:rect l="l" t="t" r="r" b="b"/>
              <a:pathLst>
                <a:path w="52070" h="123825">
                  <a:moveTo>
                    <a:pt x="25844" y="12554"/>
                  </a:moveTo>
                  <a:lnTo>
                    <a:pt x="22732" y="17888"/>
                  </a:lnTo>
                  <a:lnTo>
                    <a:pt x="22606" y="123825"/>
                  </a:lnTo>
                  <a:lnTo>
                    <a:pt x="28956" y="123825"/>
                  </a:lnTo>
                  <a:lnTo>
                    <a:pt x="28956" y="17888"/>
                  </a:lnTo>
                  <a:lnTo>
                    <a:pt x="25844" y="12554"/>
                  </a:lnTo>
                  <a:close/>
                </a:path>
                <a:path w="52070" h="123825">
                  <a:moveTo>
                    <a:pt x="25781" y="0"/>
                  </a:moveTo>
                  <a:lnTo>
                    <a:pt x="0" y="44322"/>
                  </a:lnTo>
                  <a:lnTo>
                    <a:pt x="508" y="46227"/>
                  </a:lnTo>
                  <a:lnTo>
                    <a:pt x="3556" y="48005"/>
                  </a:lnTo>
                  <a:lnTo>
                    <a:pt x="5461" y="47497"/>
                  </a:lnTo>
                  <a:lnTo>
                    <a:pt x="22606" y="18106"/>
                  </a:lnTo>
                  <a:lnTo>
                    <a:pt x="22606" y="6350"/>
                  </a:lnTo>
                  <a:lnTo>
                    <a:pt x="29493" y="6350"/>
                  </a:lnTo>
                  <a:lnTo>
                    <a:pt x="25781" y="0"/>
                  </a:lnTo>
                  <a:close/>
                </a:path>
                <a:path w="52070" h="123825">
                  <a:moveTo>
                    <a:pt x="29493" y="6350"/>
                  </a:moveTo>
                  <a:lnTo>
                    <a:pt x="28956" y="6350"/>
                  </a:lnTo>
                  <a:lnTo>
                    <a:pt x="29082" y="18106"/>
                  </a:lnTo>
                  <a:lnTo>
                    <a:pt x="46227" y="47497"/>
                  </a:lnTo>
                  <a:lnTo>
                    <a:pt x="48133" y="48005"/>
                  </a:lnTo>
                  <a:lnTo>
                    <a:pt x="51181" y="46227"/>
                  </a:lnTo>
                  <a:lnTo>
                    <a:pt x="51688" y="44322"/>
                  </a:lnTo>
                  <a:lnTo>
                    <a:pt x="29493" y="6350"/>
                  </a:lnTo>
                  <a:close/>
                </a:path>
                <a:path w="52070" h="123825">
                  <a:moveTo>
                    <a:pt x="28956" y="6350"/>
                  </a:moveTo>
                  <a:lnTo>
                    <a:pt x="22606" y="6350"/>
                  </a:lnTo>
                  <a:lnTo>
                    <a:pt x="22606" y="18106"/>
                  </a:lnTo>
                  <a:lnTo>
                    <a:pt x="25844" y="12554"/>
                  </a:lnTo>
                  <a:lnTo>
                    <a:pt x="23113" y="7874"/>
                  </a:lnTo>
                  <a:lnTo>
                    <a:pt x="28956" y="7874"/>
                  </a:lnTo>
                  <a:lnTo>
                    <a:pt x="28956" y="6350"/>
                  </a:lnTo>
                  <a:close/>
                </a:path>
                <a:path w="52070" h="123825">
                  <a:moveTo>
                    <a:pt x="28956" y="7874"/>
                  </a:moveTo>
                  <a:lnTo>
                    <a:pt x="28575" y="7874"/>
                  </a:lnTo>
                  <a:lnTo>
                    <a:pt x="25844" y="12554"/>
                  </a:lnTo>
                  <a:lnTo>
                    <a:pt x="28956" y="17888"/>
                  </a:lnTo>
                  <a:lnTo>
                    <a:pt x="28956" y="7874"/>
                  </a:lnTo>
                  <a:close/>
                </a:path>
                <a:path w="52070" h="123825">
                  <a:moveTo>
                    <a:pt x="28575" y="7874"/>
                  </a:moveTo>
                  <a:lnTo>
                    <a:pt x="23113" y="7874"/>
                  </a:lnTo>
                  <a:lnTo>
                    <a:pt x="25844" y="12554"/>
                  </a:lnTo>
                  <a:lnTo>
                    <a:pt x="28575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46" name="object 24">
              <a:extLst>
                <a:ext uri="{FF2B5EF4-FFF2-40B4-BE49-F238E27FC236}">
                  <a16:creationId xmlns:a16="http://schemas.microsoft.com/office/drawing/2014/main" id="{56401541-CB69-6947-9718-44D854C6B34B}"/>
                </a:ext>
              </a:extLst>
            </p:cNvPr>
            <p:cNvSpPr/>
            <p:nvPr/>
          </p:nvSpPr>
          <p:spPr>
            <a:xfrm>
              <a:off x="6870058" y="3397318"/>
              <a:ext cx="91121" cy="216694"/>
            </a:xfrm>
            <a:custGeom>
              <a:avLst/>
              <a:gdLst/>
              <a:ahLst/>
              <a:cxnLst/>
              <a:rect l="l" t="t" r="r" b="b"/>
              <a:pathLst>
                <a:path w="52070" h="123825">
                  <a:moveTo>
                    <a:pt x="25844" y="12554"/>
                  </a:moveTo>
                  <a:lnTo>
                    <a:pt x="22732" y="17888"/>
                  </a:lnTo>
                  <a:lnTo>
                    <a:pt x="22606" y="123825"/>
                  </a:lnTo>
                  <a:lnTo>
                    <a:pt x="28956" y="123825"/>
                  </a:lnTo>
                  <a:lnTo>
                    <a:pt x="28956" y="17888"/>
                  </a:lnTo>
                  <a:lnTo>
                    <a:pt x="25844" y="12554"/>
                  </a:lnTo>
                  <a:close/>
                </a:path>
                <a:path w="52070" h="123825">
                  <a:moveTo>
                    <a:pt x="25781" y="0"/>
                  </a:moveTo>
                  <a:lnTo>
                    <a:pt x="0" y="44323"/>
                  </a:lnTo>
                  <a:lnTo>
                    <a:pt x="508" y="46227"/>
                  </a:lnTo>
                  <a:lnTo>
                    <a:pt x="3556" y="48005"/>
                  </a:lnTo>
                  <a:lnTo>
                    <a:pt x="5461" y="47498"/>
                  </a:lnTo>
                  <a:lnTo>
                    <a:pt x="22606" y="18106"/>
                  </a:lnTo>
                  <a:lnTo>
                    <a:pt x="22606" y="6223"/>
                  </a:lnTo>
                  <a:lnTo>
                    <a:pt x="29418" y="6223"/>
                  </a:lnTo>
                  <a:lnTo>
                    <a:pt x="25781" y="0"/>
                  </a:lnTo>
                  <a:close/>
                </a:path>
                <a:path w="52070" h="123825">
                  <a:moveTo>
                    <a:pt x="29418" y="6223"/>
                  </a:moveTo>
                  <a:lnTo>
                    <a:pt x="28956" y="6223"/>
                  </a:lnTo>
                  <a:lnTo>
                    <a:pt x="29082" y="18106"/>
                  </a:lnTo>
                  <a:lnTo>
                    <a:pt x="46227" y="47498"/>
                  </a:lnTo>
                  <a:lnTo>
                    <a:pt x="48133" y="48005"/>
                  </a:lnTo>
                  <a:lnTo>
                    <a:pt x="51181" y="46227"/>
                  </a:lnTo>
                  <a:lnTo>
                    <a:pt x="51688" y="44323"/>
                  </a:lnTo>
                  <a:lnTo>
                    <a:pt x="29418" y="6223"/>
                  </a:lnTo>
                  <a:close/>
                </a:path>
                <a:path w="52070" h="123825">
                  <a:moveTo>
                    <a:pt x="28956" y="6223"/>
                  </a:moveTo>
                  <a:lnTo>
                    <a:pt x="22606" y="6223"/>
                  </a:lnTo>
                  <a:lnTo>
                    <a:pt x="22606" y="18106"/>
                  </a:lnTo>
                  <a:lnTo>
                    <a:pt x="25844" y="12554"/>
                  </a:lnTo>
                  <a:lnTo>
                    <a:pt x="23113" y="7874"/>
                  </a:lnTo>
                  <a:lnTo>
                    <a:pt x="28956" y="7874"/>
                  </a:lnTo>
                  <a:lnTo>
                    <a:pt x="28956" y="6223"/>
                  </a:lnTo>
                  <a:close/>
                </a:path>
                <a:path w="52070" h="123825">
                  <a:moveTo>
                    <a:pt x="28956" y="7874"/>
                  </a:moveTo>
                  <a:lnTo>
                    <a:pt x="28575" y="7874"/>
                  </a:lnTo>
                  <a:lnTo>
                    <a:pt x="25844" y="12554"/>
                  </a:lnTo>
                  <a:lnTo>
                    <a:pt x="28956" y="17888"/>
                  </a:lnTo>
                  <a:lnTo>
                    <a:pt x="28956" y="7874"/>
                  </a:lnTo>
                  <a:close/>
                </a:path>
                <a:path w="52070" h="123825">
                  <a:moveTo>
                    <a:pt x="28575" y="7874"/>
                  </a:moveTo>
                  <a:lnTo>
                    <a:pt x="23113" y="7874"/>
                  </a:lnTo>
                  <a:lnTo>
                    <a:pt x="25844" y="12554"/>
                  </a:lnTo>
                  <a:lnTo>
                    <a:pt x="28575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47" name="object 25">
              <a:extLst>
                <a:ext uri="{FF2B5EF4-FFF2-40B4-BE49-F238E27FC236}">
                  <a16:creationId xmlns:a16="http://schemas.microsoft.com/office/drawing/2014/main" id="{D96029CB-82BF-2949-ABE3-0AFBC7BF5670}"/>
                </a:ext>
              </a:extLst>
            </p:cNvPr>
            <p:cNvSpPr/>
            <p:nvPr/>
          </p:nvSpPr>
          <p:spPr>
            <a:xfrm>
              <a:off x="5410757" y="2384967"/>
              <a:ext cx="1551305" cy="218916"/>
            </a:xfrm>
            <a:custGeom>
              <a:avLst/>
              <a:gdLst/>
              <a:ahLst/>
              <a:cxnLst/>
              <a:rect l="l" t="t" r="r" b="b"/>
              <a:pathLst>
                <a:path w="886460" h="125095">
                  <a:moveTo>
                    <a:pt x="835278" y="115570"/>
                  </a:moveTo>
                  <a:lnTo>
                    <a:pt x="833754" y="116967"/>
                  </a:lnTo>
                  <a:lnTo>
                    <a:pt x="833501" y="120396"/>
                  </a:lnTo>
                  <a:lnTo>
                    <a:pt x="834898" y="121920"/>
                  </a:lnTo>
                  <a:lnTo>
                    <a:pt x="836676" y="122047"/>
                  </a:lnTo>
                  <a:lnTo>
                    <a:pt x="886078" y="124840"/>
                  </a:lnTo>
                  <a:lnTo>
                    <a:pt x="885639" y="123951"/>
                  </a:lnTo>
                  <a:lnTo>
                    <a:pt x="879093" y="123951"/>
                  </a:lnTo>
                  <a:lnTo>
                    <a:pt x="869568" y="117729"/>
                  </a:lnTo>
                  <a:lnTo>
                    <a:pt x="869115" y="117459"/>
                  </a:lnTo>
                  <a:lnTo>
                    <a:pt x="836929" y="115697"/>
                  </a:lnTo>
                  <a:lnTo>
                    <a:pt x="835278" y="115570"/>
                  </a:lnTo>
                  <a:close/>
                </a:path>
                <a:path w="886460" h="125095">
                  <a:moveTo>
                    <a:pt x="869115" y="117459"/>
                  </a:moveTo>
                  <a:lnTo>
                    <a:pt x="869694" y="117810"/>
                  </a:lnTo>
                  <a:lnTo>
                    <a:pt x="879093" y="123951"/>
                  </a:lnTo>
                  <a:lnTo>
                    <a:pt x="879910" y="122682"/>
                  </a:lnTo>
                  <a:lnTo>
                    <a:pt x="877951" y="122682"/>
                  </a:lnTo>
                  <a:lnTo>
                    <a:pt x="875538" y="117810"/>
                  </a:lnTo>
                  <a:lnTo>
                    <a:pt x="869115" y="117459"/>
                  </a:lnTo>
                  <a:close/>
                </a:path>
                <a:path w="886460" h="125095">
                  <a:moveTo>
                    <a:pt x="861440" y="78105"/>
                  </a:moveTo>
                  <a:lnTo>
                    <a:pt x="859916" y="78867"/>
                  </a:lnTo>
                  <a:lnTo>
                    <a:pt x="858265" y="79756"/>
                  </a:lnTo>
                  <a:lnTo>
                    <a:pt x="857630" y="81661"/>
                  </a:lnTo>
                  <a:lnTo>
                    <a:pt x="872759" y="112201"/>
                  </a:lnTo>
                  <a:lnTo>
                    <a:pt x="882523" y="118618"/>
                  </a:lnTo>
                  <a:lnTo>
                    <a:pt x="879093" y="123951"/>
                  </a:lnTo>
                  <a:lnTo>
                    <a:pt x="885639" y="123951"/>
                  </a:lnTo>
                  <a:lnTo>
                    <a:pt x="864107" y="80390"/>
                  </a:lnTo>
                  <a:lnTo>
                    <a:pt x="863345" y="78739"/>
                  </a:lnTo>
                  <a:lnTo>
                    <a:pt x="861440" y="78105"/>
                  </a:lnTo>
                  <a:close/>
                </a:path>
                <a:path w="886460" h="125095">
                  <a:moveTo>
                    <a:pt x="875538" y="117810"/>
                  </a:moveTo>
                  <a:lnTo>
                    <a:pt x="877951" y="122682"/>
                  </a:lnTo>
                  <a:lnTo>
                    <a:pt x="880999" y="118110"/>
                  </a:lnTo>
                  <a:lnTo>
                    <a:pt x="875538" y="117810"/>
                  </a:lnTo>
                  <a:close/>
                </a:path>
                <a:path w="886460" h="125095">
                  <a:moveTo>
                    <a:pt x="872759" y="112201"/>
                  </a:moveTo>
                  <a:lnTo>
                    <a:pt x="875538" y="117810"/>
                  </a:lnTo>
                  <a:lnTo>
                    <a:pt x="880999" y="118110"/>
                  </a:lnTo>
                  <a:lnTo>
                    <a:pt x="877951" y="122682"/>
                  </a:lnTo>
                  <a:lnTo>
                    <a:pt x="879910" y="122682"/>
                  </a:lnTo>
                  <a:lnTo>
                    <a:pt x="882523" y="118618"/>
                  </a:lnTo>
                  <a:lnTo>
                    <a:pt x="872759" y="112201"/>
                  </a:lnTo>
                  <a:close/>
                </a:path>
                <a:path w="886460" h="125095">
                  <a:moveTo>
                    <a:pt x="482980" y="6350"/>
                  </a:moveTo>
                  <a:lnTo>
                    <a:pt x="346075" y="6350"/>
                  </a:lnTo>
                  <a:lnTo>
                    <a:pt x="405129" y="7493"/>
                  </a:lnTo>
                  <a:lnTo>
                    <a:pt x="463423" y="10922"/>
                  </a:lnTo>
                  <a:lnTo>
                    <a:pt x="520700" y="16256"/>
                  </a:lnTo>
                  <a:lnTo>
                    <a:pt x="576326" y="23622"/>
                  </a:lnTo>
                  <a:lnTo>
                    <a:pt x="629919" y="32893"/>
                  </a:lnTo>
                  <a:lnTo>
                    <a:pt x="681227" y="44196"/>
                  </a:lnTo>
                  <a:lnTo>
                    <a:pt x="729614" y="57404"/>
                  </a:lnTo>
                  <a:lnTo>
                    <a:pt x="774826" y="72517"/>
                  </a:lnTo>
                  <a:lnTo>
                    <a:pt x="816228" y="89408"/>
                  </a:lnTo>
                  <a:lnTo>
                    <a:pt x="853566" y="108204"/>
                  </a:lnTo>
                  <a:lnTo>
                    <a:pt x="869115" y="117459"/>
                  </a:lnTo>
                  <a:lnTo>
                    <a:pt x="875538" y="117810"/>
                  </a:lnTo>
                  <a:lnTo>
                    <a:pt x="838200" y="92837"/>
                  </a:lnTo>
                  <a:lnTo>
                    <a:pt x="798321" y="74802"/>
                  </a:lnTo>
                  <a:lnTo>
                    <a:pt x="754633" y="58674"/>
                  </a:lnTo>
                  <a:lnTo>
                    <a:pt x="707389" y="44450"/>
                  </a:lnTo>
                  <a:lnTo>
                    <a:pt x="657225" y="32131"/>
                  </a:lnTo>
                  <a:lnTo>
                    <a:pt x="604392" y="21717"/>
                  </a:lnTo>
                  <a:lnTo>
                    <a:pt x="521334" y="9906"/>
                  </a:lnTo>
                  <a:lnTo>
                    <a:pt x="482980" y="6350"/>
                  </a:lnTo>
                  <a:close/>
                </a:path>
                <a:path w="886460" h="125095">
                  <a:moveTo>
                    <a:pt x="345948" y="0"/>
                  </a:moveTo>
                  <a:lnTo>
                    <a:pt x="286384" y="888"/>
                  </a:lnTo>
                  <a:lnTo>
                    <a:pt x="227075" y="3937"/>
                  </a:lnTo>
                  <a:lnTo>
                    <a:pt x="168401" y="9144"/>
                  </a:lnTo>
                  <a:lnTo>
                    <a:pt x="110616" y="16637"/>
                  </a:lnTo>
                  <a:lnTo>
                    <a:pt x="54355" y="26288"/>
                  </a:lnTo>
                  <a:lnTo>
                    <a:pt x="0" y="38226"/>
                  </a:lnTo>
                  <a:lnTo>
                    <a:pt x="1396" y="44450"/>
                  </a:lnTo>
                  <a:lnTo>
                    <a:pt x="28320" y="38100"/>
                  </a:lnTo>
                  <a:lnTo>
                    <a:pt x="55625" y="32512"/>
                  </a:lnTo>
                  <a:lnTo>
                    <a:pt x="111632" y="22860"/>
                  </a:lnTo>
                  <a:lnTo>
                    <a:pt x="169163" y="15494"/>
                  </a:lnTo>
                  <a:lnTo>
                    <a:pt x="227583" y="10287"/>
                  </a:lnTo>
                  <a:lnTo>
                    <a:pt x="286765" y="7238"/>
                  </a:lnTo>
                  <a:lnTo>
                    <a:pt x="346075" y="6350"/>
                  </a:lnTo>
                  <a:lnTo>
                    <a:pt x="482980" y="6350"/>
                  </a:lnTo>
                  <a:lnTo>
                    <a:pt x="463803" y="4572"/>
                  </a:lnTo>
                  <a:lnTo>
                    <a:pt x="405256" y="1143"/>
                  </a:lnTo>
                  <a:lnTo>
                    <a:pt x="3459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48" name="object 26">
              <a:extLst>
                <a:ext uri="{FF2B5EF4-FFF2-40B4-BE49-F238E27FC236}">
                  <a16:creationId xmlns:a16="http://schemas.microsoft.com/office/drawing/2014/main" id="{C2EBB7D3-ABA2-5B45-90F6-409522EC4233}"/>
                </a:ext>
              </a:extLst>
            </p:cNvPr>
            <p:cNvSpPr/>
            <p:nvPr/>
          </p:nvSpPr>
          <p:spPr>
            <a:xfrm>
              <a:off x="0" y="0"/>
              <a:ext cx="7998778" cy="5997416"/>
            </a:xfrm>
            <a:custGeom>
              <a:avLst/>
              <a:gdLst/>
              <a:ahLst/>
              <a:cxnLst/>
              <a:rect l="l" t="t" r="r" b="b"/>
              <a:pathLst>
                <a:path w="4570730" h="3427095">
                  <a:moveTo>
                    <a:pt x="0" y="3426841"/>
                  </a:moveTo>
                  <a:lnTo>
                    <a:pt x="4570730" y="3426841"/>
                  </a:lnTo>
                  <a:lnTo>
                    <a:pt x="4570730" y="0"/>
                  </a:lnTo>
                  <a:lnTo>
                    <a:pt x="0" y="0"/>
                  </a:lnTo>
                  <a:lnTo>
                    <a:pt x="0" y="34268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1" name="object 9">
              <a:extLst>
                <a:ext uri="{FF2B5EF4-FFF2-40B4-BE49-F238E27FC236}">
                  <a16:creationId xmlns:a16="http://schemas.microsoft.com/office/drawing/2014/main" id="{756B13E2-CFFC-4747-A915-3EAE9A00F786}"/>
                </a:ext>
              </a:extLst>
            </p:cNvPr>
            <p:cNvSpPr/>
            <p:nvPr/>
          </p:nvSpPr>
          <p:spPr>
            <a:xfrm>
              <a:off x="1784001" y="4221412"/>
              <a:ext cx="66675" cy="466725"/>
            </a:xfrm>
            <a:custGeom>
              <a:avLst/>
              <a:gdLst/>
              <a:ahLst/>
              <a:cxnLst/>
              <a:rect l="l" t="t" r="r" b="b"/>
              <a:pathLst>
                <a:path w="38100" h="266700">
                  <a:moveTo>
                    <a:pt x="16002" y="228600"/>
                  </a:moveTo>
                  <a:lnTo>
                    <a:pt x="0" y="228600"/>
                  </a:lnTo>
                  <a:lnTo>
                    <a:pt x="19050" y="266700"/>
                  </a:lnTo>
                  <a:lnTo>
                    <a:pt x="34925" y="234950"/>
                  </a:lnTo>
                  <a:lnTo>
                    <a:pt x="16002" y="234950"/>
                  </a:lnTo>
                  <a:lnTo>
                    <a:pt x="16002" y="228600"/>
                  </a:lnTo>
                  <a:close/>
                </a:path>
                <a:path w="38100" h="266700">
                  <a:moveTo>
                    <a:pt x="22098" y="0"/>
                  </a:moveTo>
                  <a:lnTo>
                    <a:pt x="16002" y="0"/>
                  </a:lnTo>
                  <a:lnTo>
                    <a:pt x="16002" y="234950"/>
                  </a:lnTo>
                  <a:lnTo>
                    <a:pt x="22098" y="234950"/>
                  </a:lnTo>
                  <a:lnTo>
                    <a:pt x="22098" y="0"/>
                  </a:lnTo>
                  <a:close/>
                </a:path>
                <a:path w="38100" h="266700">
                  <a:moveTo>
                    <a:pt x="38100" y="228600"/>
                  </a:moveTo>
                  <a:lnTo>
                    <a:pt x="22098" y="228600"/>
                  </a:lnTo>
                  <a:lnTo>
                    <a:pt x="22098" y="234950"/>
                  </a:lnTo>
                  <a:lnTo>
                    <a:pt x="34925" y="234950"/>
                  </a:lnTo>
                  <a:lnTo>
                    <a:pt x="38100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B574387-B046-B74E-B58E-A350E794391B}"/>
              </a:ext>
            </a:extLst>
          </p:cNvPr>
          <p:cNvSpPr txBox="1"/>
          <p:nvPr/>
        </p:nvSpPr>
        <p:spPr>
          <a:xfrm>
            <a:off x="0" y="175474"/>
            <a:ext cx="12818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4F89"/>
                </a:solidFill>
                <a:latin typeface="Arial"/>
                <a:cs typeface="Arial"/>
              </a:rPr>
              <a:t>Divide and Conquer: Merge Sort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50" name="object 12">
            <a:extLst>
              <a:ext uri="{FF2B5EF4-FFF2-40B4-BE49-F238E27FC236}">
                <a16:creationId xmlns:a16="http://schemas.microsoft.com/office/drawing/2014/main" id="{9DBCBAFD-CE52-A148-A855-107795C99AB7}"/>
              </a:ext>
            </a:extLst>
          </p:cNvPr>
          <p:cNvSpPr txBox="1"/>
          <p:nvPr/>
        </p:nvSpPr>
        <p:spPr>
          <a:xfrm>
            <a:off x="6274850" y="5670151"/>
            <a:ext cx="6526750" cy="1128194"/>
          </a:xfrm>
          <a:prstGeom prst="rect">
            <a:avLst/>
          </a:prstGeom>
        </p:spPr>
        <p:txBody>
          <a:bodyPr vert="horz" wrap="square" lIns="0" tIns="20003" rIns="0" bIns="0" rtlCol="0">
            <a:spAutoFit/>
          </a:bodyPr>
          <a:lstStyle/>
          <a:p>
            <a:pPr marL="298897" marR="60002" indent="-298897">
              <a:spcBef>
                <a:spcPts val="158"/>
              </a:spcBef>
              <a:buFontTx/>
              <a:buChar char="•"/>
              <a:tabLst>
                <a:tab pos="300010" algn="l"/>
              </a:tabLst>
            </a:pPr>
            <a:r>
              <a:rPr lang="en-US" sz="3600" spc="-26" dirty="0">
                <a:latin typeface="Arial"/>
                <a:cs typeface="Arial"/>
              </a:rPr>
              <a:t>The entire merge sort process takes </a:t>
            </a:r>
            <a:r>
              <a:rPr lang="el-GR" sz="3600" spc="-26" dirty="0">
                <a:latin typeface="Arial"/>
                <a:cs typeface="Arial"/>
              </a:rPr>
              <a:t>Θ(</a:t>
            </a:r>
            <a:r>
              <a:rPr lang="en-US" sz="3600" spc="-26" dirty="0">
                <a:latin typeface="Arial"/>
                <a:cs typeface="Arial"/>
              </a:rPr>
              <a:t>N log N) time.</a:t>
            </a:r>
            <a:endParaRPr lang="en-US"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58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21475575" y="12772520"/>
            <a:ext cx="71758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47">
              <a:lnSpc>
                <a:spcPts val="2686"/>
              </a:lnSpc>
            </a:pPr>
            <a:fld id="{81D60167-4931-47E6-BA6A-407CBD079E47}" type="slidenum">
              <a:rPr spc="-9" dirty="0"/>
              <a:pPr marL="44447">
                <a:lnSpc>
                  <a:spcPts val="2686"/>
                </a:lnSpc>
              </a:pPr>
              <a:t>11</a:t>
            </a:fld>
            <a:endParaRPr spc="-9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29DE55-0BAD-C042-85C6-8C85AB26DD43}"/>
              </a:ext>
            </a:extLst>
          </p:cNvPr>
          <p:cNvGrpSpPr/>
          <p:nvPr/>
        </p:nvGrpSpPr>
        <p:grpSpPr>
          <a:xfrm>
            <a:off x="-1112" y="0"/>
            <a:ext cx="12802711" cy="9601200"/>
            <a:chOff x="-1111" y="0"/>
            <a:chExt cx="8001000" cy="5998087"/>
          </a:xfrm>
        </p:grpSpPr>
        <p:sp>
          <p:nvSpPr>
            <p:cNvPr id="27" name="object 14">
              <a:extLst>
                <a:ext uri="{FF2B5EF4-FFF2-40B4-BE49-F238E27FC236}">
                  <a16:creationId xmlns:a16="http://schemas.microsoft.com/office/drawing/2014/main" id="{F635642D-34F2-034C-9407-F41FC0820E80}"/>
                </a:ext>
              </a:extLst>
            </p:cNvPr>
            <p:cNvSpPr/>
            <p:nvPr/>
          </p:nvSpPr>
          <p:spPr>
            <a:xfrm>
              <a:off x="378935" y="2865329"/>
              <a:ext cx="3042298" cy="983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492470DE-E65A-EA4D-AEF8-256AB157E76D}"/>
                </a:ext>
              </a:extLst>
            </p:cNvPr>
            <p:cNvSpPr/>
            <p:nvPr/>
          </p:nvSpPr>
          <p:spPr>
            <a:xfrm>
              <a:off x="445619" y="4465529"/>
              <a:ext cx="3000447" cy="983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64F09817-1351-6D47-85C3-E6CBD9A896D8}"/>
                </a:ext>
              </a:extLst>
            </p:cNvPr>
            <p:cNvSpPr/>
            <p:nvPr/>
          </p:nvSpPr>
          <p:spPr>
            <a:xfrm>
              <a:off x="-1111" y="0"/>
              <a:ext cx="8001000" cy="800100"/>
            </a:xfrm>
            <a:custGeom>
              <a:avLst/>
              <a:gdLst/>
              <a:ahLst/>
              <a:cxnLst/>
              <a:rect l="l" t="t" r="r" b="b"/>
              <a:pathLst>
                <a:path w="4572000" h="457200">
                  <a:moveTo>
                    <a:pt x="0" y="457200"/>
                  </a:moveTo>
                  <a:lnTo>
                    <a:pt x="4572000" y="4572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FD01CBF7-29BF-A04B-8778-7AAEFA575860}"/>
                </a:ext>
              </a:extLst>
            </p:cNvPr>
            <p:cNvSpPr/>
            <p:nvPr/>
          </p:nvSpPr>
          <p:spPr>
            <a:xfrm>
              <a:off x="-1111" y="0"/>
              <a:ext cx="8001000" cy="800100"/>
            </a:xfrm>
            <a:custGeom>
              <a:avLst/>
              <a:gdLst/>
              <a:ahLst/>
              <a:cxnLst/>
              <a:rect l="l" t="t" r="r" b="b"/>
              <a:pathLst>
                <a:path w="4572000" h="457200">
                  <a:moveTo>
                    <a:pt x="0" y="457200"/>
                  </a:moveTo>
                  <a:lnTo>
                    <a:pt x="4572000" y="4572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446B1636-73D0-AB49-93FC-5372C5BBF9D4}"/>
                </a:ext>
              </a:extLst>
            </p:cNvPr>
            <p:cNvSpPr txBox="1"/>
            <p:nvPr/>
          </p:nvSpPr>
          <p:spPr>
            <a:xfrm>
              <a:off x="194934" y="3953896"/>
              <a:ext cx="3635078" cy="284607"/>
            </a:xfrm>
            <a:prstGeom prst="rect">
              <a:avLst/>
            </a:prstGeom>
          </p:spPr>
          <p:txBody>
            <a:bodyPr vert="horz" wrap="square" lIns="0" tIns="24448" rIns="0" bIns="0" rtlCol="0">
              <a:spAutoFit/>
            </a:bodyPr>
            <a:lstStyle/>
            <a:p>
              <a:pPr>
                <a:spcBef>
                  <a:spcPts val="193"/>
                </a:spcBef>
              </a:pPr>
              <a:r>
                <a:rPr sz="2800" dirty="0">
                  <a:latin typeface="Arial"/>
                  <a:cs typeface="Arial"/>
                </a:rPr>
                <a:t>Recursively </a:t>
              </a:r>
              <a:r>
                <a:rPr sz="2800" spc="9" dirty="0">
                  <a:latin typeface="Arial"/>
                  <a:cs typeface="Arial"/>
                </a:rPr>
                <a:t>sort 1</a:t>
              </a:r>
              <a:r>
                <a:rPr sz="2800" spc="12" baseline="23148" dirty="0">
                  <a:latin typeface="Arial"/>
                  <a:cs typeface="Arial"/>
                </a:rPr>
                <a:t>st </a:t>
              </a:r>
              <a:r>
                <a:rPr sz="2800" dirty="0">
                  <a:latin typeface="Arial"/>
                  <a:cs typeface="Arial"/>
                </a:rPr>
                <a:t>and 2</a:t>
              </a:r>
              <a:r>
                <a:rPr sz="2800" baseline="23148" dirty="0">
                  <a:latin typeface="Arial"/>
                  <a:cs typeface="Arial"/>
                </a:rPr>
                <a:t>nd</a:t>
              </a:r>
              <a:r>
                <a:rPr sz="2800" spc="-26" baseline="23148" dirty="0">
                  <a:latin typeface="Arial"/>
                  <a:cs typeface="Arial"/>
                </a:rPr>
                <a:t> </a:t>
              </a:r>
              <a:r>
                <a:rPr sz="2800" dirty="0">
                  <a:latin typeface="Arial"/>
                  <a:cs typeface="Arial"/>
                </a:rPr>
                <a:t>“halves”</a:t>
              </a: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9DFE814F-4011-5345-B72E-BF9E247C13F8}"/>
                </a:ext>
              </a:extLst>
            </p:cNvPr>
            <p:cNvSpPr txBox="1"/>
            <p:nvPr/>
          </p:nvSpPr>
          <p:spPr>
            <a:xfrm>
              <a:off x="178357" y="2070350"/>
              <a:ext cx="3601557" cy="284607"/>
            </a:xfrm>
            <a:prstGeom prst="rect">
              <a:avLst/>
            </a:prstGeom>
          </p:spPr>
          <p:txBody>
            <a:bodyPr vert="horz" wrap="square" lIns="0" tIns="24448" rIns="0" bIns="0" rtlCol="0">
              <a:spAutoFit/>
            </a:bodyPr>
            <a:lstStyle/>
            <a:p>
              <a:pPr>
                <a:spcBef>
                  <a:spcPts val="193"/>
                </a:spcBef>
              </a:pPr>
              <a:r>
                <a:rPr sz="2800" spc="9" dirty="0">
                  <a:latin typeface="Arial"/>
                  <a:cs typeface="Arial"/>
                </a:rPr>
                <a:t>Partition array using “pivot”</a:t>
              </a:r>
              <a:r>
                <a:rPr sz="2800" spc="-61" dirty="0">
                  <a:latin typeface="Arial"/>
                  <a:cs typeface="Arial"/>
                </a:rPr>
                <a:t> </a:t>
              </a:r>
              <a:r>
                <a:rPr sz="2800" spc="-9" dirty="0">
                  <a:latin typeface="Arial"/>
                  <a:cs typeface="Arial"/>
                </a:rPr>
                <a:t>element</a:t>
              </a:r>
              <a:endParaRPr sz="2800" dirty="0">
                <a:latin typeface="Arial"/>
                <a:cs typeface="Arial"/>
              </a:endParaRPr>
            </a:p>
          </p:txBody>
        </p:sp>
        <p:sp>
          <p:nvSpPr>
            <p:cNvPr id="23" name="object 10">
              <a:extLst>
                <a:ext uri="{FF2B5EF4-FFF2-40B4-BE49-F238E27FC236}">
                  <a16:creationId xmlns:a16="http://schemas.microsoft.com/office/drawing/2014/main" id="{61949866-9D25-CB4D-A3B2-048579CE6337}"/>
                </a:ext>
              </a:extLst>
            </p:cNvPr>
            <p:cNvSpPr/>
            <p:nvPr/>
          </p:nvSpPr>
          <p:spPr>
            <a:xfrm>
              <a:off x="445616" y="1065104"/>
              <a:ext cx="3000447" cy="9837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D7E75E74-EBB1-2848-A5D3-722FBCB339D7}"/>
                </a:ext>
              </a:extLst>
            </p:cNvPr>
            <p:cNvSpPr/>
            <p:nvPr/>
          </p:nvSpPr>
          <p:spPr>
            <a:xfrm>
              <a:off x="1945799" y="2417167"/>
              <a:ext cx="66675" cy="466725"/>
            </a:xfrm>
            <a:custGeom>
              <a:avLst/>
              <a:gdLst/>
              <a:ahLst/>
              <a:cxnLst/>
              <a:rect l="l" t="t" r="r" b="b"/>
              <a:pathLst>
                <a:path w="38100" h="266700">
                  <a:moveTo>
                    <a:pt x="16002" y="228600"/>
                  </a:moveTo>
                  <a:lnTo>
                    <a:pt x="0" y="228600"/>
                  </a:lnTo>
                  <a:lnTo>
                    <a:pt x="19050" y="266700"/>
                  </a:lnTo>
                  <a:lnTo>
                    <a:pt x="34925" y="234950"/>
                  </a:lnTo>
                  <a:lnTo>
                    <a:pt x="16002" y="234950"/>
                  </a:lnTo>
                  <a:lnTo>
                    <a:pt x="16002" y="228600"/>
                  </a:lnTo>
                  <a:close/>
                </a:path>
                <a:path w="38100" h="266700">
                  <a:moveTo>
                    <a:pt x="22098" y="0"/>
                  </a:moveTo>
                  <a:lnTo>
                    <a:pt x="16002" y="0"/>
                  </a:lnTo>
                  <a:lnTo>
                    <a:pt x="16002" y="234950"/>
                  </a:lnTo>
                  <a:lnTo>
                    <a:pt x="22098" y="234950"/>
                  </a:lnTo>
                  <a:lnTo>
                    <a:pt x="22098" y="0"/>
                  </a:lnTo>
                  <a:close/>
                </a:path>
                <a:path w="38100" h="266700">
                  <a:moveTo>
                    <a:pt x="38100" y="228600"/>
                  </a:moveTo>
                  <a:lnTo>
                    <a:pt x="22098" y="228600"/>
                  </a:lnTo>
                  <a:lnTo>
                    <a:pt x="22098" y="234950"/>
                  </a:lnTo>
                  <a:lnTo>
                    <a:pt x="34925" y="234950"/>
                  </a:lnTo>
                  <a:lnTo>
                    <a:pt x="38100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25" name="object 12">
              <a:extLst>
                <a:ext uri="{FF2B5EF4-FFF2-40B4-BE49-F238E27FC236}">
                  <a16:creationId xmlns:a16="http://schemas.microsoft.com/office/drawing/2014/main" id="{27AF4EAE-E2C5-7A4F-8B8E-D96D466A7683}"/>
                </a:ext>
              </a:extLst>
            </p:cNvPr>
            <p:cNvSpPr/>
            <p:nvPr/>
          </p:nvSpPr>
          <p:spPr>
            <a:xfrm>
              <a:off x="1945799" y="4250233"/>
              <a:ext cx="66675" cy="466725"/>
            </a:xfrm>
            <a:custGeom>
              <a:avLst/>
              <a:gdLst/>
              <a:ahLst/>
              <a:cxnLst/>
              <a:rect l="l" t="t" r="r" b="b"/>
              <a:pathLst>
                <a:path w="38100" h="266700">
                  <a:moveTo>
                    <a:pt x="16002" y="228600"/>
                  </a:moveTo>
                  <a:lnTo>
                    <a:pt x="0" y="228600"/>
                  </a:lnTo>
                  <a:lnTo>
                    <a:pt x="19050" y="266700"/>
                  </a:lnTo>
                  <a:lnTo>
                    <a:pt x="34925" y="234950"/>
                  </a:lnTo>
                  <a:lnTo>
                    <a:pt x="16002" y="234950"/>
                  </a:lnTo>
                  <a:lnTo>
                    <a:pt x="16002" y="228600"/>
                  </a:lnTo>
                  <a:close/>
                </a:path>
                <a:path w="38100" h="266700">
                  <a:moveTo>
                    <a:pt x="22098" y="0"/>
                  </a:moveTo>
                  <a:lnTo>
                    <a:pt x="16002" y="0"/>
                  </a:lnTo>
                  <a:lnTo>
                    <a:pt x="16002" y="234950"/>
                  </a:lnTo>
                  <a:lnTo>
                    <a:pt x="22098" y="234950"/>
                  </a:lnTo>
                  <a:lnTo>
                    <a:pt x="22098" y="0"/>
                  </a:lnTo>
                  <a:close/>
                </a:path>
                <a:path w="38100" h="266700">
                  <a:moveTo>
                    <a:pt x="38100" y="228600"/>
                  </a:moveTo>
                  <a:lnTo>
                    <a:pt x="22098" y="228600"/>
                  </a:lnTo>
                  <a:lnTo>
                    <a:pt x="22098" y="234950"/>
                  </a:lnTo>
                  <a:lnTo>
                    <a:pt x="34925" y="234950"/>
                  </a:lnTo>
                  <a:lnTo>
                    <a:pt x="38100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6" name="object 23">
              <a:extLst>
                <a:ext uri="{FF2B5EF4-FFF2-40B4-BE49-F238E27FC236}">
                  <a16:creationId xmlns:a16="http://schemas.microsoft.com/office/drawing/2014/main" id="{E331780F-D3D2-AC4A-AE58-02A2B44918E7}"/>
                </a:ext>
              </a:extLst>
            </p:cNvPr>
            <p:cNvSpPr/>
            <p:nvPr/>
          </p:nvSpPr>
          <p:spPr>
            <a:xfrm>
              <a:off x="0" y="671"/>
              <a:ext cx="7998778" cy="5997416"/>
            </a:xfrm>
            <a:custGeom>
              <a:avLst/>
              <a:gdLst/>
              <a:ahLst/>
              <a:cxnLst/>
              <a:rect l="l" t="t" r="r" b="b"/>
              <a:pathLst>
                <a:path w="4570730" h="3427095">
                  <a:moveTo>
                    <a:pt x="0" y="3426841"/>
                  </a:moveTo>
                  <a:lnTo>
                    <a:pt x="4570730" y="3426841"/>
                  </a:lnTo>
                  <a:lnTo>
                    <a:pt x="4570730" y="0"/>
                  </a:lnTo>
                  <a:lnTo>
                    <a:pt x="0" y="0"/>
                  </a:lnTo>
                  <a:lnTo>
                    <a:pt x="0" y="34268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15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CF129B9-E991-7943-9BF4-4FF20C0E6D74}"/>
              </a:ext>
            </a:extLst>
          </p:cNvPr>
          <p:cNvSpPr txBox="1"/>
          <p:nvPr/>
        </p:nvSpPr>
        <p:spPr>
          <a:xfrm>
            <a:off x="0" y="175474"/>
            <a:ext cx="12818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4F89"/>
                </a:solidFill>
                <a:latin typeface="Arial"/>
                <a:cs typeface="Arial"/>
              </a:rPr>
              <a:t>Divide and Conquer: Quicksort</a:t>
            </a:r>
            <a:endParaRPr lang="en-US"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876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21475575" y="12772520"/>
            <a:ext cx="71758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47">
              <a:lnSpc>
                <a:spcPts val="2686"/>
              </a:lnSpc>
            </a:pPr>
            <a:fld id="{81D60167-4931-47E6-BA6A-407CBD079E47}" type="slidenum">
              <a:rPr spc="-9" dirty="0"/>
              <a:pPr marL="44447">
                <a:lnSpc>
                  <a:spcPts val="2686"/>
                </a:lnSpc>
              </a:pPr>
              <a:t>12</a:t>
            </a:fld>
            <a:endParaRPr spc="-9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29DE55-0BAD-C042-85C6-8C85AB26DD43}"/>
              </a:ext>
            </a:extLst>
          </p:cNvPr>
          <p:cNvGrpSpPr/>
          <p:nvPr/>
        </p:nvGrpSpPr>
        <p:grpSpPr>
          <a:xfrm>
            <a:off x="-1112" y="0"/>
            <a:ext cx="12802711" cy="9601200"/>
            <a:chOff x="-1111" y="0"/>
            <a:chExt cx="8001000" cy="5998087"/>
          </a:xfrm>
        </p:grpSpPr>
        <p:sp>
          <p:nvSpPr>
            <p:cNvPr id="27" name="object 14">
              <a:extLst>
                <a:ext uri="{FF2B5EF4-FFF2-40B4-BE49-F238E27FC236}">
                  <a16:creationId xmlns:a16="http://schemas.microsoft.com/office/drawing/2014/main" id="{F635642D-34F2-034C-9407-F41FC0820E80}"/>
                </a:ext>
              </a:extLst>
            </p:cNvPr>
            <p:cNvSpPr/>
            <p:nvPr/>
          </p:nvSpPr>
          <p:spPr>
            <a:xfrm>
              <a:off x="378935" y="2865329"/>
              <a:ext cx="3042298" cy="983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492470DE-E65A-EA4D-AEF8-256AB157E76D}"/>
                </a:ext>
              </a:extLst>
            </p:cNvPr>
            <p:cNvSpPr/>
            <p:nvPr/>
          </p:nvSpPr>
          <p:spPr>
            <a:xfrm>
              <a:off x="445619" y="4465529"/>
              <a:ext cx="3000447" cy="983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15" name="object 2">
              <a:extLst>
                <a:ext uri="{FF2B5EF4-FFF2-40B4-BE49-F238E27FC236}">
                  <a16:creationId xmlns:a16="http://schemas.microsoft.com/office/drawing/2014/main" id="{9029A231-A2C4-B846-8A7C-A661EB128E69}"/>
                </a:ext>
              </a:extLst>
            </p:cNvPr>
            <p:cNvSpPr txBox="1"/>
            <p:nvPr/>
          </p:nvSpPr>
          <p:spPr>
            <a:xfrm>
              <a:off x="3931607" y="1086802"/>
              <a:ext cx="3721576" cy="627898"/>
            </a:xfrm>
            <a:prstGeom prst="rect">
              <a:avLst/>
            </a:prstGeom>
          </p:spPr>
          <p:txBody>
            <a:bodyPr vert="horz" wrap="square" lIns="0" tIns="20003" rIns="0" bIns="0" rtlCol="0">
              <a:spAutoFit/>
            </a:bodyPr>
            <a:lstStyle/>
            <a:p>
              <a:pPr marL="298897" marR="8890" indent="-298897">
                <a:spcBef>
                  <a:spcPts val="158"/>
                </a:spcBef>
                <a:buChar char="•"/>
                <a:tabLst>
                  <a:tab pos="300010" algn="l"/>
                </a:tabLst>
              </a:pPr>
              <a:r>
                <a:rPr sz="3200" spc="-9" dirty="0">
                  <a:latin typeface="Arial"/>
                  <a:cs typeface="Arial"/>
                </a:rPr>
                <a:t>Partitioning is </a:t>
              </a:r>
              <a:r>
                <a:rPr sz="3200" spc="-18" dirty="0">
                  <a:latin typeface="Arial"/>
                  <a:cs typeface="Arial"/>
                </a:rPr>
                <a:t>easy </a:t>
              </a:r>
              <a:r>
                <a:rPr sz="3200" spc="-9" dirty="0">
                  <a:latin typeface="Arial"/>
                  <a:cs typeface="Arial"/>
                </a:rPr>
                <a:t>to do  in </a:t>
              </a:r>
              <a:r>
                <a:rPr sz="3200" spc="-18" dirty="0">
                  <a:latin typeface="Arial"/>
                  <a:cs typeface="Arial"/>
                </a:rPr>
                <a:t>Θ(N)</a:t>
              </a:r>
              <a:r>
                <a:rPr sz="3200" spc="35" dirty="0">
                  <a:latin typeface="Arial"/>
                  <a:cs typeface="Arial"/>
                </a:rPr>
                <a:t> </a:t>
              </a:r>
              <a:r>
                <a:rPr sz="3200" spc="-9" dirty="0">
                  <a:latin typeface="Arial"/>
                  <a:cs typeface="Arial"/>
                </a:rPr>
                <a:t>time…</a:t>
              </a:r>
              <a:endParaRPr sz="3200" dirty="0">
                <a:latin typeface="Arial"/>
                <a:cs typeface="Arial"/>
              </a:endParaRPr>
            </a:p>
          </p:txBody>
        </p:sp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64F09817-1351-6D47-85C3-E6CBD9A896D8}"/>
                </a:ext>
              </a:extLst>
            </p:cNvPr>
            <p:cNvSpPr/>
            <p:nvPr/>
          </p:nvSpPr>
          <p:spPr>
            <a:xfrm>
              <a:off x="-1111" y="0"/>
              <a:ext cx="8001000" cy="800100"/>
            </a:xfrm>
            <a:custGeom>
              <a:avLst/>
              <a:gdLst/>
              <a:ahLst/>
              <a:cxnLst/>
              <a:rect l="l" t="t" r="r" b="b"/>
              <a:pathLst>
                <a:path w="4572000" h="457200">
                  <a:moveTo>
                    <a:pt x="0" y="457200"/>
                  </a:moveTo>
                  <a:lnTo>
                    <a:pt x="4572000" y="4572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FD01CBF7-29BF-A04B-8778-7AAEFA575860}"/>
                </a:ext>
              </a:extLst>
            </p:cNvPr>
            <p:cNvSpPr/>
            <p:nvPr/>
          </p:nvSpPr>
          <p:spPr>
            <a:xfrm>
              <a:off x="-1111" y="0"/>
              <a:ext cx="8001000" cy="800100"/>
            </a:xfrm>
            <a:custGeom>
              <a:avLst/>
              <a:gdLst/>
              <a:ahLst/>
              <a:cxnLst/>
              <a:rect l="l" t="t" r="r" b="b"/>
              <a:pathLst>
                <a:path w="4572000" h="457200">
                  <a:moveTo>
                    <a:pt x="0" y="457200"/>
                  </a:moveTo>
                  <a:lnTo>
                    <a:pt x="4572000" y="4572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446B1636-73D0-AB49-93FC-5372C5BBF9D4}"/>
                </a:ext>
              </a:extLst>
            </p:cNvPr>
            <p:cNvSpPr txBox="1"/>
            <p:nvPr/>
          </p:nvSpPr>
          <p:spPr>
            <a:xfrm>
              <a:off x="194934" y="3953896"/>
              <a:ext cx="3635078" cy="284607"/>
            </a:xfrm>
            <a:prstGeom prst="rect">
              <a:avLst/>
            </a:prstGeom>
          </p:spPr>
          <p:txBody>
            <a:bodyPr vert="horz" wrap="square" lIns="0" tIns="24448" rIns="0" bIns="0" rtlCol="0">
              <a:spAutoFit/>
            </a:bodyPr>
            <a:lstStyle/>
            <a:p>
              <a:pPr>
                <a:spcBef>
                  <a:spcPts val="193"/>
                </a:spcBef>
              </a:pPr>
              <a:r>
                <a:rPr sz="2800" dirty="0">
                  <a:latin typeface="Arial"/>
                  <a:cs typeface="Arial"/>
                </a:rPr>
                <a:t>Recursively </a:t>
              </a:r>
              <a:r>
                <a:rPr sz="2800" spc="9" dirty="0">
                  <a:latin typeface="Arial"/>
                  <a:cs typeface="Arial"/>
                </a:rPr>
                <a:t>sort 1</a:t>
              </a:r>
              <a:r>
                <a:rPr sz="2800" spc="12" baseline="23148" dirty="0">
                  <a:latin typeface="Arial"/>
                  <a:cs typeface="Arial"/>
                </a:rPr>
                <a:t>st </a:t>
              </a:r>
              <a:r>
                <a:rPr sz="2800" dirty="0">
                  <a:latin typeface="Arial"/>
                  <a:cs typeface="Arial"/>
                </a:rPr>
                <a:t>and 2</a:t>
              </a:r>
              <a:r>
                <a:rPr sz="2800" baseline="23148" dirty="0">
                  <a:latin typeface="Arial"/>
                  <a:cs typeface="Arial"/>
                </a:rPr>
                <a:t>nd</a:t>
              </a:r>
              <a:r>
                <a:rPr sz="2800" spc="-26" baseline="23148" dirty="0">
                  <a:latin typeface="Arial"/>
                  <a:cs typeface="Arial"/>
                </a:rPr>
                <a:t> </a:t>
              </a:r>
              <a:r>
                <a:rPr sz="2800" dirty="0">
                  <a:latin typeface="Arial"/>
                  <a:cs typeface="Arial"/>
                </a:rPr>
                <a:t>“halves”</a:t>
              </a: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9DFE814F-4011-5345-B72E-BF9E247C13F8}"/>
                </a:ext>
              </a:extLst>
            </p:cNvPr>
            <p:cNvSpPr txBox="1"/>
            <p:nvPr/>
          </p:nvSpPr>
          <p:spPr>
            <a:xfrm>
              <a:off x="178357" y="2070350"/>
              <a:ext cx="3601557" cy="284607"/>
            </a:xfrm>
            <a:prstGeom prst="rect">
              <a:avLst/>
            </a:prstGeom>
          </p:spPr>
          <p:txBody>
            <a:bodyPr vert="horz" wrap="square" lIns="0" tIns="24448" rIns="0" bIns="0" rtlCol="0">
              <a:spAutoFit/>
            </a:bodyPr>
            <a:lstStyle/>
            <a:p>
              <a:pPr>
                <a:spcBef>
                  <a:spcPts val="193"/>
                </a:spcBef>
              </a:pPr>
              <a:r>
                <a:rPr sz="2800" spc="9" dirty="0">
                  <a:latin typeface="Arial"/>
                  <a:cs typeface="Arial"/>
                </a:rPr>
                <a:t>Partition array using “pivot”</a:t>
              </a:r>
              <a:r>
                <a:rPr sz="2800" spc="-61" dirty="0">
                  <a:latin typeface="Arial"/>
                  <a:cs typeface="Arial"/>
                </a:rPr>
                <a:t> </a:t>
              </a:r>
              <a:r>
                <a:rPr sz="2800" spc="-9" dirty="0">
                  <a:latin typeface="Arial"/>
                  <a:cs typeface="Arial"/>
                </a:rPr>
                <a:t>element</a:t>
              </a:r>
              <a:endParaRPr sz="2800" dirty="0">
                <a:latin typeface="Arial"/>
                <a:cs typeface="Arial"/>
              </a:endParaRPr>
            </a:p>
          </p:txBody>
        </p:sp>
        <p:sp>
          <p:nvSpPr>
            <p:cNvPr id="23" name="object 10">
              <a:extLst>
                <a:ext uri="{FF2B5EF4-FFF2-40B4-BE49-F238E27FC236}">
                  <a16:creationId xmlns:a16="http://schemas.microsoft.com/office/drawing/2014/main" id="{61949866-9D25-CB4D-A3B2-048579CE6337}"/>
                </a:ext>
              </a:extLst>
            </p:cNvPr>
            <p:cNvSpPr/>
            <p:nvPr/>
          </p:nvSpPr>
          <p:spPr>
            <a:xfrm>
              <a:off x="445616" y="1065104"/>
              <a:ext cx="3000447" cy="9837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D7E75E74-EBB1-2848-A5D3-722FBCB339D7}"/>
                </a:ext>
              </a:extLst>
            </p:cNvPr>
            <p:cNvSpPr/>
            <p:nvPr/>
          </p:nvSpPr>
          <p:spPr>
            <a:xfrm>
              <a:off x="1945799" y="2417167"/>
              <a:ext cx="66675" cy="466725"/>
            </a:xfrm>
            <a:custGeom>
              <a:avLst/>
              <a:gdLst/>
              <a:ahLst/>
              <a:cxnLst/>
              <a:rect l="l" t="t" r="r" b="b"/>
              <a:pathLst>
                <a:path w="38100" h="266700">
                  <a:moveTo>
                    <a:pt x="16002" y="228600"/>
                  </a:moveTo>
                  <a:lnTo>
                    <a:pt x="0" y="228600"/>
                  </a:lnTo>
                  <a:lnTo>
                    <a:pt x="19050" y="266700"/>
                  </a:lnTo>
                  <a:lnTo>
                    <a:pt x="34925" y="234950"/>
                  </a:lnTo>
                  <a:lnTo>
                    <a:pt x="16002" y="234950"/>
                  </a:lnTo>
                  <a:lnTo>
                    <a:pt x="16002" y="228600"/>
                  </a:lnTo>
                  <a:close/>
                </a:path>
                <a:path w="38100" h="266700">
                  <a:moveTo>
                    <a:pt x="22098" y="0"/>
                  </a:moveTo>
                  <a:lnTo>
                    <a:pt x="16002" y="0"/>
                  </a:lnTo>
                  <a:lnTo>
                    <a:pt x="16002" y="234950"/>
                  </a:lnTo>
                  <a:lnTo>
                    <a:pt x="22098" y="234950"/>
                  </a:lnTo>
                  <a:lnTo>
                    <a:pt x="22098" y="0"/>
                  </a:lnTo>
                  <a:close/>
                </a:path>
                <a:path w="38100" h="266700">
                  <a:moveTo>
                    <a:pt x="38100" y="228600"/>
                  </a:moveTo>
                  <a:lnTo>
                    <a:pt x="22098" y="228600"/>
                  </a:lnTo>
                  <a:lnTo>
                    <a:pt x="22098" y="234950"/>
                  </a:lnTo>
                  <a:lnTo>
                    <a:pt x="34925" y="234950"/>
                  </a:lnTo>
                  <a:lnTo>
                    <a:pt x="38100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25" name="object 12">
              <a:extLst>
                <a:ext uri="{FF2B5EF4-FFF2-40B4-BE49-F238E27FC236}">
                  <a16:creationId xmlns:a16="http://schemas.microsoft.com/office/drawing/2014/main" id="{27AF4EAE-E2C5-7A4F-8B8E-D96D466A7683}"/>
                </a:ext>
              </a:extLst>
            </p:cNvPr>
            <p:cNvSpPr/>
            <p:nvPr/>
          </p:nvSpPr>
          <p:spPr>
            <a:xfrm>
              <a:off x="1945799" y="4250233"/>
              <a:ext cx="66675" cy="466725"/>
            </a:xfrm>
            <a:custGeom>
              <a:avLst/>
              <a:gdLst/>
              <a:ahLst/>
              <a:cxnLst/>
              <a:rect l="l" t="t" r="r" b="b"/>
              <a:pathLst>
                <a:path w="38100" h="266700">
                  <a:moveTo>
                    <a:pt x="16002" y="228600"/>
                  </a:moveTo>
                  <a:lnTo>
                    <a:pt x="0" y="228600"/>
                  </a:lnTo>
                  <a:lnTo>
                    <a:pt x="19050" y="266700"/>
                  </a:lnTo>
                  <a:lnTo>
                    <a:pt x="34925" y="234950"/>
                  </a:lnTo>
                  <a:lnTo>
                    <a:pt x="16002" y="234950"/>
                  </a:lnTo>
                  <a:lnTo>
                    <a:pt x="16002" y="228600"/>
                  </a:lnTo>
                  <a:close/>
                </a:path>
                <a:path w="38100" h="266700">
                  <a:moveTo>
                    <a:pt x="22098" y="0"/>
                  </a:moveTo>
                  <a:lnTo>
                    <a:pt x="16002" y="0"/>
                  </a:lnTo>
                  <a:lnTo>
                    <a:pt x="16002" y="234950"/>
                  </a:lnTo>
                  <a:lnTo>
                    <a:pt x="22098" y="234950"/>
                  </a:lnTo>
                  <a:lnTo>
                    <a:pt x="22098" y="0"/>
                  </a:lnTo>
                  <a:close/>
                </a:path>
                <a:path w="38100" h="266700">
                  <a:moveTo>
                    <a:pt x="38100" y="228600"/>
                  </a:moveTo>
                  <a:lnTo>
                    <a:pt x="22098" y="228600"/>
                  </a:lnTo>
                  <a:lnTo>
                    <a:pt x="22098" y="234950"/>
                  </a:lnTo>
                  <a:lnTo>
                    <a:pt x="34925" y="234950"/>
                  </a:lnTo>
                  <a:lnTo>
                    <a:pt x="38100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28" name="object 15">
              <a:extLst>
                <a:ext uri="{FF2B5EF4-FFF2-40B4-BE49-F238E27FC236}">
                  <a16:creationId xmlns:a16="http://schemas.microsoft.com/office/drawing/2014/main" id="{4008CDE5-6FBC-844C-AC79-F73E97CD9A5C}"/>
                </a:ext>
              </a:extLst>
            </p:cNvPr>
            <p:cNvSpPr/>
            <p:nvPr/>
          </p:nvSpPr>
          <p:spPr>
            <a:xfrm>
              <a:off x="4751934" y="3075503"/>
              <a:ext cx="91121" cy="172244"/>
            </a:xfrm>
            <a:custGeom>
              <a:avLst/>
              <a:gdLst/>
              <a:ahLst/>
              <a:cxnLst/>
              <a:rect l="l" t="t" r="r" b="b"/>
              <a:pathLst>
                <a:path w="52070" h="98425">
                  <a:moveTo>
                    <a:pt x="25844" y="12554"/>
                  </a:moveTo>
                  <a:lnTo>
                    <a:pt x="22732" y="17888"/>
                  </a:lnTo>
                  <a:lnTo>
                    <a:pt x="22732" y="98298"/>
                  </a:lnTo>
                  <a:lnTo>
                    <a:pt x="29082" y="98298"/>
                  </a:lnTo>
                  <a:lnTo>
                    <a:pt x="28956" y="17888"/>
                  </a:lnTo>
                  <a:lnTo>
                    <a:pt x="25844" y="12554"/>
                  </a:lnTo>
                  <a:close/>
                </a:path>
                <a:path w="52070" h="98425">
                  <a:moveTo>
                    <a:pt x="25907" y="0"/>
                  </a:moveTo>
                  <a:lnTo>
                    <a:pt x="0" y="44323"/>
                  </a:lnTo>
                  <a:lnTo>
                    <a:pt x="507" y="46227"/>
                  </a:lnTo>
                  <a:lnTo>
                    <a:pt x="3555" y="48005"/>
                  </a:lnTo>
                  <a:lnTo>
                    <a:pt x="5461" y="47498"/>
                  </a:lnTo>
                  <a:lnTo>
                    <a:pt x="22606" y="18106"/>
                  </a:lnTo>
                  <a:lnTo>
                    <a:pt x="22732" y="6350"/>
                  </a:lnTo>
                  <a:lnTo>
                    <a:pt x="29601" y="6350"/>
                  </a:lnTo>
                  <a:lnTo>
                    <a:pt x="25907" y="0"/>
                  </a:lnTo>
                  <a:close/>
                </a:path>
                <a:path w="52070" h="98425">
                  <a:moveTo>
                    <a:pt x="29601" y="6350"/>
                  </a:moveTo>
                  <a:lnTo>
                    <a:pt x="29082" y="6350"/>
                  </a:lnTo>
                  <a:lnTo>
                    <a:pt x="29082" y="18106"/>
                  </a:lnTo>
                  <a:lnTo>
                    <a:pt x="46227" y="47498"/>
                  </a:lnTo>
                  <a:lnTo>
                    <a:pt x="48132" y="48005"/>
                  </a:lnTo>
                  <a:lnTo>
                    <a:pt x="51180" y="46227"/>
                  </a:lnTo>
                  <a:lnTo>
                    <a:pt x="51688" y="44323"/>
                  </a:lnTo>
                  <a:lnTo>
                    <a:pt x="29601" y="6350"/>
                  </a:lnTo>
                  <a:close/>
                </a:path>
                <a:path w="52070" h="98425">
                  <a:moveTo>
                    <a:pt x="29082" y="7874"/>
                  </a:moveTo>
                  <a:lnTo>
                    <a:pt x="28575" y="7874"/>
                  </a:lnTo>
                  <a:lnTo>
                    <a:pt x="25844" y="12554"/>
                  </a:lnTo>
                  <a:lnTo>
                    <a:pt x="29082" y="18106"/>
                  </a:lnTo>
                  <a:lnTo>
                    <a:pt x="29082" y="7874"/>
                  </a:lnTo>
                  <a:close/>
                </a:path>
                <a:path w="52070" h="98425">
                  <a:moveTo>
                    <a:pt x="29082" y="6350"/>
                  </a:moveTo>
                  <a:lnTo>
                    <a:pt x="22732" y="6350"/>
                  </a:lnTo>
                  <a:lnTo>
                    <a:pt x="22732" y="17888"/>
                  </a:lnTo>
                  <a:lnTo>
                    <a:pt x="25844" y="12554"/>
                  </a:lnTo>
                  <a:lnTo>
                    <a:pt x="23113" y="7874"/>
                  </a:lnTo>
                  <a:lnTo>
                    <a:pt x="29082" y="7874"/>
                  </a:lnTo>
                  <a:lnTo>
                    <a:pt x="29082" y="6350"/>
                  </a:lnTo>
                  <a:close/>
                </a:path>
                <a:path w="52070" h="98425">
                  <a:moveTo>
                    <a:pt x="28575" y="7874"/>
                  </a:moveTo>
                  <a:lnTo>
                    <a:pt x="23113" y="7874"/>
                  </a:lnTo>
                  <a:lnTo>
                    <a:pt x="25844" y="12554"/>
                  </a:lnTo>
                  <a:lnTo>
                    <a:pt x="28575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29" name="object 16">
              <a:extLst>
                <a:ext uri="{FF2B5EF4-FFF2-40B4-BE49-F238E27FC236}">
                  <a16:creationId xmlns:a16="http://schemas.microsoft.com/office/drawing/2014/main" id="{1FBE5195-B3E5-9F46-9331-2C25B09763E6}"/>
                </a:ext>
              </a:extLst>
            </p:cNvPr>
            <p:cNvSpPr/>
            <p:nvPr/>
          </p:nvSpPr>
          <p:spPr>
            <a:xfrm>
              <a:off x="6855532" y="3119287"/>
              <a:ext cx="91121" cy="172244"/>
            </a:xfrm>
            <a:custGeom>
              <a:avLst/>
              <a:gdLst/>
              <a:ahLst/>
              <a:cxnLst/>
              <a:rect l="l" t="t" r="r" b="b"/>
              <a:pathLst>
                <a:path w="52070" h="98425">
                  <a:moveTo>
                    <a:pt x="25844" y="12554"/>
                  </a:moveTo>
                  <a:lnTo>
                    <a:pt x="22733" y="17888"/>
                  </a:lnTo>
                  <a:lnTo>
                    <a:pt x="22733" y="98170"/>
                  </a:lnTo>
                  <a:lnTo>
                    <a:pt x="29083" y="98170"/>
                  </a:lnTo>
                  <a:lnTo>
                    <a:pt x="29083" y="18106"/>
                  </a:lnTo>
                  <a:lnTo>
                    <a:pt x="25844" y="12554"/>
                  </a:lnTo>
                  <a:close/>
                </a:path>
                <a:path w="52070" h="98425">
                  <a:moveTo>
                    <a:pt x="25908" y="0"/>
                  </a:moveTo>
                  <a:lnTo>
                    <a:pt x="888" y="42799"/>
                  </a:lnTo>
                  <a:lnTo>
                    <a:pt x="0" y="44195"/>
                  </a:lnTo>
                  <a:lnTo>
                    <a:pt x="508" y="46227"/>
                  </a:lnTo>
                  <a:lnTo>
                    <a:pt x="3556" y="48005"/>
                  </a:lnTo>
                  <a:lnTo>
                    <a:pt x="5461" y="47498"/>
                  </a:lnTo>
                  <a:lnTo>
                    <a:pt x="22733" y="17888"/>
                  </a:lnTo>
                  <a:lnTo>
                    <a:pt x="22733" y="6223"/>
                  </a:lnTo>
                  <a:lnTo>
                    <a:pt x="29527" y="6223"/>
                  </a:lnTo>
                  <a:lnTo>
                    <a:pt x="25908" y="0"/>
                  </a:lnTo>
                  <a:close/>
                </a:path>
                <a:path w="52070" h="98425">
                  <a:moveTo>
                    <a:pt x="29527" y="6223"/>
                  </a:moveTo>
                  <a:lnTo>
                    <a:pt x="29083" y="6223"/>
                  </a:lnTo>
                  <a:lnTo>
                    <a:pt x="29083" y="18106"/>
                  </a:lnTo>
                  <a:lnTo>
                    <a:pt x="46227" y="47498"/>
                  </a:lnTo>
                  <a:lnTo>
                    <a:pt x="48133" y="48005"/>
                  </a:lnTo>
                  <a:lnTo>
                    <a:pt x="51181" y="46227"/>
                  </a:lnTo>
                  <a:lnTo>
                    <a:pt x="51688" y="44195"/>
                  </a:lnTo>
                  <a:lnTo>
                    <a:pt x="50800" y="42799"/>
                  </a:lnTo>
                  <a:lnTo>
                    <a:pt x="29527" y="6223"/>
                  </a:lnTo>
                  <a:close/>
                </a:path>
                <a:path w="52070" h="98425">
                  <a:moveTo>
                    <a:pt x="29083" y="7874"/>
                  </a:moveTo>
                  <a:lnTo>
                    <a:pt x="28575" y="7874"/>
                  </a:lnTo>
                  <a:lnTo>
                    <a:pt x="25844" y="12554"/>
                  </a:lnTo>
                  <a:lnTo>
                    <a:pt x="29083" y="18106"/>
                  </a:lnTo>
                  <a:lnTo>
                    <a:pt x="29083" y="7874"/>
                  </a:lnTo>
                  <a:close/>
                </a:path>
                <a:path w="52070" h="98425">
                  <a:moveTo>
                    <a:pt x="29083" y="6223"/>
                  </a:moveTo>
                  <a:lnTo>
                    <a:pt x="22733" y="6223"/>
                  </a:lnTo>
                  <a:lnTo>
                    <a:pt x="22733" y="17888"/>
                  </a:lnTo>
                  <a:lnTo>
                    <a:pt x="25844" y="12554"/>
                  </a:lnTo>
                  <a:lnTo>
                    <a:pt x="23113" y="7874"/>
                  </a:lnTo>
                  <a:lnTo>
                    <a:pt x="29083" y="7874"/>
                  </a:lnTo>
                  <a:lnTo>
                    <a:pt x="29083" y="6223"/>
                  </a:lnTo>
                  <a:close/>
                </a:path>
                <a:path w="52070" h="98425">
                  <a:moveTo>
                    <a:pt x="28575" y="7874"/>
                  </a:moveTo>
                  <a:lnTo>
                    <a:pt x="23113" y="7874"/>
                  </a:lnTo>
                  <a:lnTo>
                    <a:pt x="25844" y="12554"/>
                  </a:lnTo>
                  <a:lnTo>
                    <a:pt x="28575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0" name="object 17">
              <a:extLst>
                <a:ext uri="{FF2B5EF4-FFF2-40B4-BE49-F238E27FC236}">
                  <a16:creationId xmlns:a16="http://schemas.microsoft.com/office/drawing/2014/main" id="{B722725B-9000-904B-A707-E8505C1B783B}"/>
                </a:ext>
              </a:extLst>
            </p:cNvPr>
            <p:cNvSpPr/>
            <p:nvPr/>
          </p:nvSpPr>
          <p:spPr>
            <a:xfrm>
              <a:off x="4346542" y="2064144"/>
              <a:ext cx="3042298" cy="9678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CBD1FA3C-4B58-4946-B69B-97AC95CC304C}"/>
                </a:ext>
              </a:extLst>
            </p:cNvPr>
            <p:cNvSpPr/>
            <p:nvPr/>
          </p:nvSpPr>
          <p:spPr>
            <a:xfrm>
              <a:off x="4387223" y="2505499"/>
              <a:ext cx="410051" cy="518954"/>
            </a:xfrm>
            <a:custGeom>
              <a:avLst/>
              <a:gdLst/>
              <a:ahLst/>
              <a:cxnLst/>
              <a:rect l="l" t="t" r="r" b="b"/>
              <a:pathLst>
                <a:path w="234314" h="296544">
                  <a:moveTo>
                    <a:pt x="0" y="296252"/>
                  </a:moveTo>
                  <a:lnTo>
                    <a:pt x="234314" y="296252"/>
                  </a:lnTo>
                  <a:lnTo>
                    <a:pt x="234314" y="0"/>
                  </a:lnTo>
                  <a:lnTo>
                    <a:pt x="0" y="0"/>
                  </a:lnTo>
                  <a:lnTo>
                    <a:pt x="0" y="296252"/>
                  </a:lnTo>
                  <a:close/>
                </a:path>
              </a:pathLst>
            </a:custGeom>
            <a:solidFill>
              <a:srgbClr val="FFFF00">
                <a:alpha val="47058"/>
              </a:srgbClr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2" name="object 19">
              <a:extLst>
                <a:ext uri="{FF2B5EF4-FFF2-40B4-BE49-F238E27FC236}">
                  <a16:creationId xmlns:a16="http://schemas.microsoft.com/office/drawing/2014/main" id="{673BCB38-F060-9A49-97FC-C04B1DD99A9A}"/>
                </a:ext>
              </a:extLst>
            </p:cNvPr>
            <p:cNvSpPr/>
            <p:nvPr/>
          </p:nvSpPr>
          <p:spPr>
            <a:xfrm>
              <a:off x="4387223" y="2505499"/>
              <a:ext cx="410051" cy="518954"/>
            </a:xfrm>
            <a:custGeom>
              <a:avLst/>
              <a:gdLst/>
              <a:ahLst/>
              <a:cxnLst/>
              <a:rect l="l" t="t" r="r" b="b"/>
              <a:pathLst>
                <a:path w="234314" h="296544">
                  <a:moveTo>
                    <a:pt x="0" y="296252"/>
                  </a:moveTo>
                  <a:lnTo>
                    <a:pt x="234314" y="296252"/>
                  </a:lnTo>
                  <a:lnTo>
                    <a:pt x="234314" y="0"/>
                  </a:lnTo>
                  <a:lnTo>
                    <a:pt x="0" y="0"/>
                  </a:lnTo>
                  <a:lnTo>
                    <a:pt x="0" y="2962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3" name="object 20">
              <a:extLst>
                <a:ext uri="{FF2B5EF4-FFF2-40B4-BE49-F238E27FC236}">
                  <a16:creationId xmlns:a16="http://schemas.microsoft.com/office/drawing/2014/main" id="{0C4AF87A-0BFF-2449-8BE1-37CDA37CFA35}"/>
                </a:ext>
              </a:extLst>
            </p:cNvPr>
            <p:cNvSpPr/>
            <p:nvPr/>
          </p:nvSpPr>
          <p:spPr>
            <a:xfrm>
              <a:off x="6900861" y="2055931"/>
              <a:ext cx="486728" cy="979011"/>
            </a:xfrm>
            <a:custGeom>
              <a:avLst/>
              <a:gdLst/>
              <a:ahLst/>
              <a:cxnLst/>
              <a:rect l="l" t="t" r="r" b="b"/>
              <a:pathLst>
                <a:path w="278129" h="559435">
                  <a:moveTo>
                    <a:pt x="0" y="559244"/>
                  </a:moveTo>
                  <a:lnTo>
                    <a:pt x="278129" y="559244"/>
                  </a:lnTo>
                  <a:lnTo>
                    <a:pt x="278129" y="0"/>
                  </a:lnTo>
                  <a:lnTo>
                    <a:pt x="0" y="0"/>
                  </a:lnTo>
                  <a:lnTo>
                    <a:pt x="0" y="559244"/>
                  </a:lnTo>
                  <a:close/>
                </a:path>
              </a:pathLst>
            </a:custGeom>
            <a:solidFill>
              <a:srgbClr val="FFFF00">
                <a:alpha val="47058"/>
              </a:srgbClr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4" name="object 21">
              <a:extLst>
                <a:ext uri="{FF2B5EF4-FFF2-40B4-BE49-F238E27FC236}">
                  <a16:creationId xmlns:a16="http://schemas.microsoft.com/office/drawing/2014/main" id="{B8AA985A-B37F-6146-AA30-A20C35E330F0}"/>
                </a:ext>
              </a:extLst>
            </p:cNvPr>
            <p:cNvSpPr/>
            <p:nvPr/>
          </p:nvSpPr>
          <p:spPr>
            <a:xfrm>
              <a:off x="6900861" y="2055931"/>
              <a:ext cx="486728" cy="979011"/>
            </a:xfrm>
            <a:custGeom>
              <a:avLst/>
              <a:gdLst/>
              <a:ahLst/>
              <a:cxnLst/>
              <a:rect l="l" t="t" r="r" b="b"/>
              <a:pathLst>
                <a:path w="278129" h="559435">
                  <a:moveTo>
                    <a:pt x="0" y="559244"/>
                  </a:moveTo>
                  <a:lnTo>
                    <a:pt x="278129" y="559244"/>
                  </a:lnTo>
                  <a:lnTo>
                    <a:pt x="278129" y="0"/>
                  </a:lnTo>
                  <a:lnTo>
                    <a:pt x="0" y="0"/>
                  </a:lnTo>
                  <a:lnTo>
                    <a:pt x="0" y="5592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5" name="object 22">
              <a:extLst>
                <a:ext uri="{FF2B5EF4-FFF2-40B4-BE49-F238E27FC236}">
                  <a16:creationId xmlns:a16="http://schemas.microsoft.com/office/drawing/2014/main" id="{10ABE48B-42B9-9A45-9CF7-5B1FFC4B5A4E}"/>
                </a:ext>
              </a:extLst>
            </p:cNvPr>
            <p:cNvSpPr/>
            <p:nvPr/>
          </p:nvSpPr>
          <p:spPr>
            <a:xfrm>
              <a:off x="4787265" y="1997903"/>
              <a:ext cx="2117812" cy="10416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6" name="object 23">
              <a:extLst>
                <a:ext uri="{FF2B5EF4-FFF2-40B4-BE49-F238E27FC236}">
                  <a16:creationId xmlns:a16="http://schemas.microsoft.com/office/drawing/2014/main" id="{E331780F-D3D2-AC4A-AE58-02A2B44918E7}"/>
                </a:ext>
              </a:extLst>
            </p:cNvPr>
            <p:cNvSpPr/>
            <p:nvPr/>
          </p:nvSpPr>
          <p:spPr>
            <a:xfrm>
              <a:off x="0" y="671"/>
              <a:ext cx="7998778" cy="5997416"/>
            </a:xfrm>
            <a:custGeom>
              <a:avLst/>
              <a:gdLst/>
              <a:ahLst/>
              <a:cxnLst/>
              <a:rect l="l" t="t" r="r" b="b"/>
              <a:pathLst>
                <a:path w="4570730" h="3427095">
                  <a:moveTo>
                    <a:pt x="0" y="3426841"/>
                  </a:moveTo>
                  <a:lnTo>
                    <a:pt x="4570730" y="3426841"/>
                  </a:lnTo>
                  <a:lnTo>
                    <a:pt x="4570730" y="0"/>
                  </a:lnTo>
                  <a:lnTo>
                    <a:pt x="0" y="0"/>
                  </a:lnTo>
                  <a:lnTo>
                    <a:pt x="0" y="34268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15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CF129B9-E991-7943-9BF4-4FF20C0E6D74}"/>
              </a:ext>
            </a:extLst>
          </p:cNvPr>
          <p:cNvSpPr txBox="1"/>
          <p:nvPr/>
        </p:nvSpPr>
        <p:spPr>
          <a:xfrm>
            <a:off x="0" y="175474"/>
            <a:ext cx="12818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4F89"/>
                </a:solidFill>
                <a:latin typeface="Arial"/>
                <a:cs typeface="Arial"/>
              </a:rPr>
              <a:t>Divide and Conquer: Quicksort</a:t>
            </a:r>
            <a:endParaRPr lang="en-US"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302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21475575" y="12772520"/>
            <a:ext cx="71758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47">
              <a:lnSpc>
                <a:spcPts val="2686"/>
              </a:lnSpc>
            </a:pPr>
            <a:fld id="{81D60167-4931-47E6-BA6A-407CBD079E47}" type="slidenum">
              <a:rPr spc="-9" dirty="0"/>
              <a:pPr marL="44447">
                <a:lnSpc>
                  <a:spcPts val="2686"/>
                </a:lnSpc>
              </a:pPr>
              <a:t>13</a:t>
            </a:fld>
            <a:endParaRPr spc="-9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29DE55-0BAD-C042-85C6-8C85AB26DD43}"/>
              </a:ext>
            </a:extLst>
          </p:cNvPr>
          <p:cNvGrpSpPr/>
          <p:nvPr/>
        </p:nvGrpSpPr>
        <p:grpSpPr>
          <a:xfrm>
            <a:off x="-1112" y="0"/>
            <a:ext cx="12802711" cy="9601200"/>
            <a:chOff x="-1111" y="0"/>
            <a:chExt cx="8001000" cy="5998087"/>
          </a:xfrm>
        </p:grpSpPr>
        <p:sp>
          <p:nvSpPr>
            <p:cNvPr id="27" name="object 14">
              <a:extLst>
                <a:ext uri="{FF2B5EF4-FFF2-40B4-BE49-F238E27FC236}">
                  <a16:creationId xmlns:a16="http://schemas.microsoft.com/office/drawing/2014/main" id="{F635642D-34F2-034C-9407-F41FC0820E80}"/>
                </a:ext>
              </a:extLst>
            </p:cNvPr>
            <p:cNvSpPr/>
            <p:nvPr/>
          </p:nvSpPr>
          <p:spPr>
            <a:xfrm>
              <a:off x="378935" y="2865329"/>
              <a:ext cx="3042298" cy="983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492470DE-E65A-EA4D-AEF8-256AB157E76D}"/>
                </a:ext>
              </a:extLst>
            </p:cNvPr>
            <p:cNvSpPr/>
            <p:nvPr/>
          </p:nvSpPr>
          <p:spPr>
            <a:xfrm>
              <a:off x="445619" y="4465529"/>
              <a:ext cx="3000447" cy="983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15" name="object 2">
              <a:extLst>
                <a:ext uri="{FF2B5EF4-FFF2-40B4-BE49-F238E27FC236}">
                  <a16:creationId xmlns:a16="http://schemas.microsoft.com/office/drawing/2014/main" id="{9029A231-A2C4-B846-8A7C-A661EB128E69}"/>
                </a:ext>
              </a:extLst>
            </p:cNvPr>
            <p:cNvSpPr txBox="1"/>
            <p:nvPr/>
          </p:nvSpPr>
          <p:spPr>
            <a:xfrm>
              <a:off x="3931607" y="1086802"/>
              <a:ext cx="3721576" cy="627898"/>
            </a:xfrm>
            <a:prstGeom prst="rect">
              <a:avLst/>
            </a:prstGeom>
          </p:spPr>
          <p:txBody>
            <a:bodyPr vert="horz" wrap="square" lIns="0" tIns="20003" rIns="0" bIns="0" rtlCol="0">
              <a:spAutoFit/>
            </a:bodyPr>
            <a:lstStyle/>
            <a:p>
              <a:pPr marL="298897" marR="8890" indent="-298897">
                <a:spcBef>
                  <a:spcPts val="158"/>
                </a:spcBef>
                <a:buChar char="•"/>
                <a:tabLst>
                  <a:tab pos="300010" algn="l"/>
                </a:tabLst>
              </a:pPr>
              <a:r>
                <a:rPr sz="3200" spc="-9" dirty="0">
                  <a:latin typeface="Arial"/>
                  <a:cs typeface="Arial"/>
                </a:rPr>
                <a:t>Partitioning is </a:t>
              </a:r>
              <a:r>
                <a:rPr sz="3200" spc="-18" dirty="0">
                  <a:latin typeface="Arial"/>
                  <a:cs typeface="Arial"/>
                </a:rPr>
                <a:t>easy </a:t>
              </a:r>
              <a:r>
                <a:rPr sz="3200" spc="-9" dirty="0">
                  <a:latin typeface="Arial"/>
                  <a:cs typeface="Arial"/>
                </a:rPr>
                <a:t>to do  in </a:t>
              </a:r>
              <a:r>
                <a:rPr sz="3200" spc="-18" dirty="0">
                  <a:latin typeface="Arial"/>
                  <a:cs typeface="Arial"/>
                </a:rPr>
                <a:t>Θ(N)</a:t>
              </a:r>
              <a:r>
                <a:rPr sz="3200" spc="35" dirty="0">
                  <a:latin typeface="Arial"/>
                  <a:cs typeface="Arial"/>
                </a:rPr>
                <a:t> </a:t>
              </a:r>
              <a:r>
                <a:rPr sz="3200" spc="-9" dirty="0">
                  <a:latin typeface="Arial"/>
                  <a:cs typeface="Arial"/>
                </a:rPr>
                <a:t>time…</a:t>
              </a:r>
              <a:endParaRPr sz="3200" dirty="0">
                <a:latin typeface="Arial"/>
                <a:cs typeface="Arial"/>
              </a:endParaRPr>
            </a:p>
          </p:txBody>
        </p:sp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E56F6FD3-121E-2548-8F9B-4C1793FB6345}"/>
                </a:ext>
              </a:extLst>
            </p:cNvPr>
            <p:cNvSpPr txBox="1"/>
            <p:nvPr/>
          </p:nvSpPr>
          <p:spPr>
            <a:xfrm>
              <a:off x="3931604" y="3240580"/>
              <a:ext cx="3454875" cy="1834723"/>
            </a:xfrm>
            <a:prstGeom prst="rect">
              <a:avLst/>
            </a:prstGeom>
          </p:spPr>
          <p:txBody>
            <a:bodyPr vert="horz" wrap="square" lIns="0" tIns="96677" rIns="0" bIns="0" rtlCol="0">
              <a:spAutoFit/>
            </a:bodyPr>
            <a:lstStyle/>
            <a:p>
              <a:pPr marL="298897" indent="-298897">
                <a:spcBef>
                  <a:spcPts val="760"/>
                </a:spcBef>
                <a:buChar char="•"/>
                <a:tabLst>
                  <a:tab pos="300010" algn="l"/>
                </a:tabLst>
              </a:pPr>
              <a:r>
                <a:rPr sz="3200" spc="-18" dirty="0">
                  <a:latin typeface="Arial"/>
                  <a:cs typeface="Arial"/>
                </a:rPr>
                <a:t>Running</a:t>
              </a:r>
              <a:r>
                <a:rPr sz="3200" spc="88" dirty="0">
                  <a:latin typeface="Arial"/>
                  <a:cs typeface="Arial"/>
                </a:rPr>
                <a:t> </a:t>
              </a:r>
              <a:r>
                <a:rPr sz="3200" spc="-9" dirty="0">
                  <a:latin typeface="Arial"/>
                  <a:cs typeface="Arial"/>
                </a:rPr>
                <a:t>time:</a:t>
              </a:r>
              <a:endParaRPr sz="3200" dirty="0">
                <a:latin typeface="Arial"/>
                <a:cs typeface="Arial"/>
              </a:endParaRPr>
            </a:p>
            <a:p>
              <a:pPr marL="651128" lvl="1" indent="-251118">
                <a:spcBef>
                  <a:spcPts val="516"/>
                </a:spcBef>
                <a:buChar char="–"/>
                <a:tabLst>
                  <a:tab pos="652239" algn="l"/>
                </a:tabLst>
              </a:pPr>
              <a:r>
                <a:rPr sz="2800" spc="-9" dirty="0">
                  <a:latin typeface="Arial"/>
                  <a:cs typeface="Arial"/>
                </a:rPr>
                <a:t>Θ(N</a:t>
              </a:r>
              <a:r>
                <a:rPr sz="2800" spc="-12" baseline="24305" dirty="0">
                  <a:latin typeface="Arial"/>
                  <a:cs typeface="Arial"/>
                </a:rPr>
                <a:t>2</a:t>
              </a:r>
              <a:r>
                <a:rPr sz="2800" spc="-9" dirty="0">
                  <a:latin typeface="Arial"/>
                  <a:cs typeface="Arial"/>
                </a:rPr>
                <a:t>) worst </a:t>
              </a:r>
              <a:r>
                <a:rPr sz="2800" dirty="0">
                  <a:latin typeface="Arial"/>
                  <a:cs typeface="Arial"/>
                </a:rPr>
                <a:t>case</a:t>
              </a:r>
            </a:p>
            <a:p>
              <a:pPr marL="651128" lvl="1" indent="-251118">
                <a:spcBef>
                  <a:spcPts val="508"/>
                </a:spcBef>
                <a:buChar char="–"/>
                <a:tabLst>
                  <a:tab pos="652239" algn="l"/>
                </a:tabLst>
              </a:pPr>
              <a:r>
                <a:rPr sz="2800" dirty="0">
                  <a:latin typeface="Arial"/>
                  <a:cs typeface="Arial"/>
                </a:rPr>
                <a:t>O(N </a:t>
              </a:r>
              <a:r>
                <a:rPr sz="2800" spc="9" dirty="0">
                  <a:latin typeface="Arial"/>
                  <a:cs typeface="Arial"/>
                </a:rPr>
                <a:t>log </a:t>
              </a:r>
              <a:r>
                <a:rPr sz="2800" spc="-9" dirty="0">
                  <a:latin typeface="Arial"/>
                  <a:cs typeface="Arial"/>
                </a:rPr>
                <a:t>N) </a:t>
              </a:r>
              <a:r>
                <a:rPr sz="2800" spc="9" dirty="0">
                  <a:latin typeface="Arial"/>
                  <a:cs typeface="Arial"/>
                </a:rPr>
                <a:t>in</a:t>
              </a:r>
              <a:r>
                <a:rPr sz="2800" spc="-140" dirty="0">
                  <a:latin typeface="Arial"/>
                  <a:cs typeface="Arial"/>
                </a:rPr>
                <a:t> </a:t>
              </a:r>
              <a:r>
                <a:rPr sz="2800" dirty="0">
                  <a:latin typeface="Arial"/>
                  <a:cs typeface="Arial"/>
                </a:rPr>
                <a:t>practice.</a:t>
              </a:r>
            </a:p>
            <a:p>
              <a:pPr marL="651128" marR="8890" lvl="1" indent="-251118">
                <a:spcBef>
                  <a:spcPts val="508"/>
                </a:spcBef>
                <a:buChar char="–"/>
                <a:tabLst>
                  <a:tab pos="652239" algn="l"/>
                </a:tabLst>
              </a:pPr>
              <a:r>
                <a:rPr sz="2800" dirty="0">
                  <a:latin typeface="Arial"/>
                  <a:cs typeface="Arial"/>
                </a:rPr>
                <a:t>O(N </a:t>
              </a:r>
              <a:r>
                <a:rPr sz="2800" spc="9" dirty="0">
                  <a:latin typeface="Arial"/>
                  <a:cs typeface="Arial"/>
                </a:rPr>
                <a:t>log </a:t>
              </a:r>
              <a:r>
                <a:rPr sz="2800" spc="-9" dirty="0">
                  <a:latin typeface="Arial"/>
                  <a:cs typeface="Arial"/>
                </a:rPr>
                <a:t>N) with </a:t>
              </a:r>
              <a:r>
                <a:rPr sz="2800" spc="9" dirty="0">
                  <a:latin typeface="Arial"/>
                  <a:cs typeface="Arial"/>
                </a:rPr>
                <a:t>high  probability </a:t>
              </a:r>
              <a:r>
                <a:rPr sz="2800" spc="18" dirty="0">
                  <a:latin typeface="Arial"/>
                  <a:cs typeface="Arial"/>
                </a:rPr>
                <a:t>if </a:t>
              </a:r>
              <a:r>
                <a:rPr sz="2800" spc="-26" dirty="0">
                  <a:latin typeface="Arial"/>
                  <a:cs typeface="Arial"/>
                </a:rPr>
                <a:t>we</a:t>
              </a:r>
              <a:r>
                <a:rPr sz="2800" spc="-254" dirty="0">
                  <a:latin typeface="Arial"/>
                  <a:cs typeface="Arial"/>
                </a:rPr>
                <a:t> </a:t>
              </a:r>
              <a:r>
                <a:rPr sz="2800" dirty="0">
                  <a:latin typeface="Arial"/>
                  <a:cs typeface="Arial"/>
                </a:rPr>
                <a:t>choose </a:t>
              </a:r>
              <a:r>
                <a:rPr sz="2800" spc="9" dirty="0">
                  <a:latin typeface="Arial"/>
                  <a:cs typeface="Arial"/>
                </a:rPr>
                <a:t>pivot</a:t>
              </a:r>
              <a:r>
                <a:rPr sz="2800" spc="-44" dirty="0">
                  <a:latin typeface="Arial"/>
                  <a:cs typeface="Arial"/>
                </a:rPr>
                <a:t> </a:t>
              </a:r>
              <a:r>
                <a:rPr sz="2800" spc="-26" dirty="0">
                  <a:latin typeface="Arial"/>
                  <a:cs typeface="Arial"/>
                </a:rPr>
                <a:t>randomly.</a:t>
              </a:r>
              <a:endParaRPr sz="2800" dirty="0">
                <a:latin typeface="Arial"/>
                <a:cs typeface="Arial"/>
              </a:endParaRPr>
            </a:p>
          </p:txBody>
        </p:sp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64F09817-1351-6D47-85C3-E6CBD9A896D8}"/>
                </a:ext>
              </a:extLst>
            </p:cNvPr>
            <p:cNvSpPr/>
            <p:nvPr/>
          </p:nvSpPr>
          <p:spPr>
            <a:xfrm>
              <a:off x="-1111" y="0"/>
              <a:ext cx="8001000" cy="800100"/>
            </a:xfrm>
            <a:custGeom>
              <a:avLst/>
              <a:gdLst/>
              <a:ahLst/>
              <a:cxnLst/>
              <a:rect l="l" t="t" r="r" b="b"/>
              <a:pathLst>
                <a:path w="4572000" h="457200">
                  <a:moveTo>
                    <a:pt x="0" y="457200"/>
                  </a:moveTo>
                  <a:lnTo>
                    <a:pt x="4572000" y="4572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FD01CBF7-29BF-A04B-8778-7AAEFA575860}"/>
                </a:ext>
              </a:extLst>
            </p:cNvPr>
            <p:cNvSpPr/>
            <p:nvPr/>
          </p:nvSpPr>
          <p:spPr>
            <a:xfrm>
              <a:off x="-1111" y="0"/>
              <a:ext cx="8001000" cy="800100"/>
            </a:xfrm>
            <a:custGeom>
              <a:avLst/>
              <a:gdLst/>
              <a:ahLst/>
              <a:cxnLst/>
              <a:rect l="l" t="t" r="r" b="b"/>
              <a:pathLst>
                <a:path w="4572000" h="457200">
                  <a:moveTo>
                    <a:pt x="0" y="457200"/>
                  </a:moveTo>
                  <a:lnTo>
                    <a:pt x="4572000" y="4572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446B1636-73D0-AB49-93FC-5372C5BBF9D4}"/>
                </a:ext>
              </a:extLst>
            </p:cNvPr>
            <p:cNvSpPr txBox="1"/>
            <p:nvPr/>
          </p:nvSpPr>
          <p:spPr>
            <a:xfrm>
              <a:off x="194934" y="3953896"/>
              <a:ext cx="3635078" cy="284607"/>
            </a:xfrm>
            <a:prstGeom prst="rect">
              <a:avLst/>
            </a:prstGeom>
          </p:spPr>
          <p:txBody>
            <a:bodyPr vert="horz" wrap="square" lIns="0" tIns="24448" rIns="0" bIns="0" rtlCol="0">
              <a:spAutoFit/>
            </a:bodyPr>
            <a:lstStyle/>
            <a:p>
              <a:pPr>
                <a:spcBef>
                  <a:spcPts val="193"/>
                </a:spcBef>
              </a:pPr>
              <a:r>
                <a:rPr sz="2800" dirty="0">
                  <a:latin typeface="Arial"/>
                  <a:cs typeface="Arial"/>
                </a:rPr>
                <a:t>Recursively </a:t>
              </a:r>
              <a:r>
                <a:rPr sz="2800" spc="9" dirty="0">
                  <a:latin typeface="Arial"/>
                  <a:cs typeface="Arial"/>
                </a:rPr>
                <a:t>sort 1</a:t>
              </a:r>
              <a:r>
                <a:rPr sz="2800" spc="12" baseline="23148" dirty="0">
                  <a:latin typeface="Arial"/>
                  <a:cs typeface="Arial"/>
                </a:rPr>
                <a:t>st </a:t>
              </a:r>
              <a:r>
                <a:rPr sz="2800" dirty="0">
                  <a:latin typeface="Arial"/>
                  <a:cs typeface="Arial"/>
                </a:rPr>
                <a:t>and 2</a:t>
              </a:r>
              <a:r>
                <a:rPr sz="2800" baseline="23148" dirty="0">
                  <a:latin typeface="Arial"/>
                  <a:cs typeface="Arial"/>
                </a:rPr>
                <a:t>nd</a:t>
              </a:r>
              <a:r>
                <a:rPr sz="2800" spc="-26" baseline="23148" dirty="0">
                  <a:latin typeface="Arial"/>
                  <a:cs typeface="Arial"/>
                </a:rPr>
                <a:t> </a:t>
              </a:r>
              <a:r>
                <a:rPr sz="2800" dirty="0">
                  <a:latin typeface="Arial"/>
                  <a:cs typeface="Arial"/>
                </a:rPr>
                <a:t>“halves”</a:t>
              </a: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9DFE814F-4011-5345-B72E-BF9E247C13F8}"/>
                </a:ext>
              </a:extLst>
            </p:cNvPr>
            <p:cNvSpPr txBox="1"/>
            <p:nvPr/>
          </p:nvSpPr>
          <p:spPr>
            <a:xfrm>
              <a:off x="178357" y="2070350"/>
              <a:ext cx="3601557" cy="284607"/>
            </a:xfrm>
            <a:prstGeom prst="rect">
              <a:avLst/>
            </a:prstGeom>
          </p:spPr>
          <p:txBody>
            <a:bodyPr vert="horz" wrap="square" lIns="0" tIns="24448" rIns="0" bIns="0" rtlCol="0">
              <a:spAutoFit/>
            </a:bodyPr>
            <a:lstStyle/>
            <a:p>
              <a:pPr>
                <a:spcBef>
                  <a:spcPts val="193"/>
                </a:spcBef>
              </a:pPr>
              <a:r>
                <a:rPr sz="2800" spc="9" dirty="0">
                  <a:latin typeface="Arial"/>
                  <a:cs typeface="Arial"/>
                </a:rPr>
                <a:t>Partition array using “pivot”</a:t>
              </a:r>
              <a:r>
                <a:rPr sz="2800" spc="-61" dirty="0">
                  <a:latin typeface="Arial"/>
                  <a:cs typeface="Arial"/>
                </a:rPr>
                <a:t> </a:t>
              </a:r>
              <a:r>
                <a:rPr sz="2800" spc="-9" dirty="0">
                  <a:latin typeface="Arial"/>
                  <a:cs typeface="Arial"/>
                </a:rPr>
                <a:t>element</a:t>
              </a:r>
              <a:endParaRPr sz="2800" dirty="0">
                <a:latin typeface="Arial"/>
                <a:cs typeface="Arial"/>
              </a:endParaRPr>
            </a:p>
          </p:txBody>
        </p:sp>
        <p:sp>
          <p:nvSpPr>
            <p:cNvPr id="23" name="object 10">
              <a:extLst>
                <a:ext uri="{FF2B5EF4-FFF2-40B4-BE49-F238E27FC236}">
                  <a16:creationId xmlns:a16="http://schemas.microsoft.com/office/drawing/2014/main" id="{61949866-9D25-CB4D-A3B2-048579CE6337}"/>
                </a:ext>
              </a:extLst>
            </p:cNvPr>
            <p:cNvSpPr/>
            <p:nvPr/>
          </p:nvSpPr>
          <p:spPr>
            <a:xfrm>
              <a:off x="445616" y="1065104"/>
              <a:ext cx="3000447" cy="9837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D7E75E74-EBB1-2848-A5D3-722FBCB339D7}"/>
                </a:ext>
              </a:extLst>
            </p:cNvPr>
            <p:cNvSpPr/>
            <p:nvPr/>
          </p:nvSpPr>
          <p:spPr>
            <a:xfrm>
              <a:off x="1945799" y="2417167"/>
              <a:ext cx="66675" cy="466725"/>
            </a:xfrm>
            <a:custGeom>
              <a:avLst/>
              <a:gdLst/>
              <a:ahLst/>
              <a:cxnLst/>
              <a:rect l="l" t="t" r="r" b="b"/>
              <a:pathLst>
                <a:path w="38100" h="266700">
                  <a:moveTo>
                    <a:pt x="16002" y="228600"/>
                  </a:moveTo>
                  <a:lnTo>
                    <a:pt x="0" y="228600"/>
                  </a:lnTo>
                  <a:lnTo>
                    <a:pt x="19050" y="266700"/>
                  </a:lnTo>
                  <a:lnTo>
                    <a:pt x="34925" y="234950"/>
                  </a:lnTo>
                  <a:lnTo>
                    <a:pt x="16002" y="234950"/>
                  </a:lnTo>
                  <a:lnTo>
                    <a:pt x="16002" y="228600"/>
                  </a:lnTo>
                  <a:close/>
                </a:path>
                <a:path w="38100" h="266700">
                  <a:moveTo>
                    <a:pt x="22098" y="0"/>
                  </a:moveTo>
                  <a:lnTo>
                    <a:pt x="16002" y="0"/>
                  </a:lnTo>
                  <a:lnTo>
                    <a:pt x="16002" y="234950"/>
                  </a:lnTo>
                  <a:lnTo>
                    <a:pt x="22098" y="234950"/>
                  </a:lnTo>
                  <a:lnTo>
                    <a:pt x="22098" y="0"/>
                  </a:lnTo>
                  <a:close/>
                </a:path>
                <a:path w="38100" h="266700">
                  <a:moveTo>
                    <a:pt x="38100" y="228600"/>
                  </a:moveTo>
                  <a:lnTo>
                    <a:pt x="22098" y="228600"/>
                  </a:lnTo>
                  <a:lnTo>
                    <a:pt x="22098" y="234950"/>
                  </a:lnTo>
                  <a:lnTo>
                    <a:pt x="34925" y="234950"/>
                  </a:lnTo>
                  <a:lnTo>
                    <a:pt x="38100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25" name="object 12">
              <a:extLst>
                <a:ext uri="{FF2B5EF4-FFF2-40B4-BE49-F238E27FC236}">
                  <a16:creationId xmlns:a16="http://schemas.microsoft.com/office/drawing/2014/main" id="{27AF4EAE-E2C5-7A4F-8B8E-D96D466A7683}"/>
                </a:ext>
              </a:extLst>
            </p:cNvPr>
            <p:cNvSpPr/>
            <p:nvPr/>
          </p:nvSpPr>
          <p:spPr>
            <a:xfrm>
              <a:off x="1945799" y="4250233"/>
              <a:ext cx="66675" cy="466725"/>
            </a:xfrm>
            <a:custGeom>
              <a:avLst/>
              <a:gdLst/>
              <a:ahLst/>
              <a:cxnLst/>
              <a:rect l="l" t="t" r="r" b="b"/>
              <a:pathLst>
                <a:path w="38100" h="266700">
                  <a:moveTo>
                    <a:pt x="16002" y="228600"/>
                  </a:moveTo>
                  <a:lnTo>
                    <a:pt x="0" y="228600"/>
                  </a:lnTo>
                  <a:lnTo>
                    <a:pt x="19050" y="266700"/>
                  </a:lnTo>
                  <a:lnTo>
                    <a:pt x="34925" y="234950"/>
                  </a:lnTo>
                  <a:lnTo>
                    <a:pt x="16002" y="234950"/>
                  </a:lnTo>
                  <a:lnTo>
                    <a:pt x="16002" y="228600"/>
                  </a:lnTo>
                  <a:close/>
                </a:path>
                <a:path w="38100" h="266700">
                  <a:moveTo>
                    <a:pt x="22098" y="0"/>
                  </a:moveTo>
                  <a:lnTo>
                    <a:pt x="16002" y="0"/>
                  </a:lnTo>
                  <a:lnTo>
                    <a:pt x="16002" y="234950"/>
                  </a:lnTo>
                  <a:lnTo>
                    <a:pt x="22098" y="234950"/>
                  </a:lnTo>
                  <a:lnTo>
                    <a:pt x="22098" y="0"/>
                  </a:lnTo>
                  <a:close/>
                </a:path>
                <a:path w="38100" h="266700">
                  <a:moveTo>
                    <a:pt x="38100" y="228600"/>
                  </a:moveTo>
                  <a:lnTo>
                    <a:pt x="22098" y="228600"/>
                  </a:lnTo>
                  <a:lnTo>
                    <a:pt x="22098" y="234950"/>
                  </a:lnTo>
                  <a:lnTo>
                    <a:pt x="34925" y="234950"/>
                  </a:lnTo>
                  <a:lnTo>
                    <a:pt x="38100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28" name="object 15">
              <a:extLst>
                <a:ext uri="{FF2B5EF4-FFF2-40B4-BE49-F238E27FC236}">
                  <a16:creationId xmlns:a16="http://schemas.microsoft.com/office/drawing/2014/main" id="{4008CDE5-6FBC-844C-AC79-F73E97CD9A5C}"/>
                </a:ext>
              </a:extLst>
            </p:cNvPr>
            <p:cNvSpPr/>
            <p:nvPr/>
          </p:nvSpPr>
          <p:spPr>
            <a:xfrm>
              <a:off x="4751934" y="3075503"/>
              <a:ext cx="91121" cy="172244"/>
            </a:xfrm>
            <a:custGeom>
              <a:avLst/>
              <a:gdLst/>
              <a:ahLst/>
              <a:cxnLst/>
              <a:rect l="l" t="t" r="r" b="b"/>
              <a:pathLst>
                <a:path w="52070" h="98425">
                  <a:moveTo>
                    <a:pt x="25844" y="12554"/>
                  </a:moveTo>
                  <a:lnTo>
                    <a:pt x="22732" y="17888"/>
                  </a:lnTo>
                  <a:lnTo>
                    <a:pt x="22732" y="98298"/>
                  </a:lnTo>
                  <a:lnTo>
                    <a:pt x="29082" y="98298"/>
                  </a:lnTo>
                  <a:lnTo>
                    <a:pt x="28956" y="17888"/>
                  </a:lnTo>
                  <a:lnTo>
                    <a:pt x="25844" y="12554"/>
                  </a:lnTo>
                  <a:close/>
                </a:path>
                <a:path w="52070" h="98425">
                  <a:moveTo>
                    <a:pt x="25907" y="0"/>
                  </a:moveTo>
                  <a:lnTo>
                    <a:pt x="0" y="44323"/>
                  </a:lnTo>
                  <a:lnTo>
                    <a:pt x="507" y="46227"/>
                  </a:lnTo>
                  <a:lnTo>
                    <a:pt x="3555" y="48005"/>
                  </a:lnTo>
                  <a:lnTo>
                    <a:pt x="5461" y="47498"/>
                  </a:lnTo>
                  <a:lnTo>
                    <a:pt x="22606" y="18106"/>
                  </a:lnTo>
                  <a:lnTo>
                    <a:pt x="22732" y="6350"/>
                  </a:lnTo>
                  <a:lnTo>
                    <a:pt x="29601" y="6350"/>
                  </a:lnTo>
                  <a:lnTo>
                    <a:pt x="25907" y="0"/>
                  </a:lnTo>
                  <a:close/>
                </a:path>
                <a:path w="52070" h="98425">
                  <a:moveTo>
                    <a:pt x="29601" y="6350"/>
                  </a:moveTo>
                  <a:lnTo>
                    <a:pt x="29082" y="6350"/>
                  </a:lnTo>
                  <a:lnTo>
                    <a:pt x="29082" y="18106"/>
                  </a:lnTo>
                  <a:lnTo>
                    <a:pt x="46227" y="47498"/>
                  </a:lnTo>
                  <a:lnTo>
                    <a:pt x="48132" y="48005"/>
                  </a:lnTo>
                  <a:lnTo>
                    <a:pt x="51180" y="46227"/>
                  </a:lnTo>
                  <a:lnTo>
                    <a:pt x="51688" y="44323"/>
                  </a:lnTo>
                  <a:lnTo>
                    <a:pt x="29601" y="6350"/>
                  </a:lnTo>
                  <a:close/>
                </a:path>
                <a:path w="52070" h="98425">
                  <a:moveTo>
                    <a:pt x="29082" y="7874"/>
                  </a:moveTo>
                  <a:lnTo>
                    <a:pt x="28575" y="7874"/>
                  </a:lnTo>
                  <a:lnTo>
                    <a:pt x="25844" y="12554"/>
                  </a:lnTo>
                  <a:lnTo>
                    <a:pt x="29082" y="18106"/>
                  </a:lnTo>
                  <a:lnTo>
                    <a:pt x="29082" y="7874"/>
                  </a:lnTo>
                  <a:close/>
                </a:path>
                <a:path w="52070" h="98425">
                  <a:moveTo>
                    <a:pt x="29082" y="6350"/>
                  </a:moveTo>
                  <a:lnTo>
                    <a:pt x="22732" y="6350"/>
                  </a:lnTo>
                  <a:lnTo>
                    <a:pt x="22732" y="17888"/>
                  </a:lnTo>
                  <a:lnTo>
                    <a:pt x="25844" y="12554"/>
                  </a:lnTo>
                  <a:lnTo>
                    <a:pt x="23113" y="7874"/>
                  </a:lnTo>
                  <a:lnTo>
                    <a:pt x="29082" y="7874"/>
                  </a:lnTo>
                  <a:lnTo>
                    <a:pt x="29082" y="6350"/>
                  </a:lnTo>
                  <a:close/>
                </a:path>
                <a:path w="52070" h="98425">
                  <a:moveTo>
                    <a:pt x="28575" y="7874"/>
                  </a:moveTo>
                  <a:lnTo>
                    <a:pt x="23113" y="7874"/>
                  </a:lnTo>
                  <a:lnTo>
                    <a:pt x="25844" y="12554"/>
                  </a:lnTo>
                  <a:lnTo>
                    <a:pt x="28575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29" name="object 16">
              <a:extLst>
                <a:ext uri="{FF2B5EF4-FFF2-40B4-BE49-F238E27FC236}">
                  <a16:creationId xmlns:a16="http://schemas.microsoft.com/office/drawing/2014/main" id="{1FBE5195-B3E5-9F46-9331-2C25B09763E6}"/>
                </a:ext>
              </a:extLst>
            </p:cNvPr>
            <p:cNvSpPr/>
            <p:nvPr/>
          </p:nvSpPr>
          <p:spPr>
            <a:xfrm>
              <a:off x="6855532" y="3119287"/>
              <a:ext cx="91121" cy="172244"/>
            </a:xfrm>
            <a:custGeom>
              <a:avLst/>
              <a:gdLst/>
              <a:ahLst/>
              <a:cxnLst/>
              <a:rect l="l" t="t" r="r" b="b"/>
              <a:pathLst>
                <a:path w="52070" h="98425">
                  <a:moveTo>
                    <a:pt x="25844" y="12554"/>
                  </a:moveTo>
                  <a:lnTo>
                    <a:pt x="22733" y="17888"/>
                  </a:lnTo>
                  <a:lnTo>
                    <a:pt x="22733" y="98170"/>
                  </a:lnTo>
                  <a:lnTo>
                    <a:pt x="29083" y="98170"/>
                  </a:lnTo>
                  <a:lnTo>
                    <a:pt x="29083" y="18106"/>
                  </a:lnTo>
                  <a:lnTo>
                    <a:pt x="25844" y="12554"/>
                  </a:lnTo>
                  <a:close/>
                </a:path>
                <a:path w="52070" h="98425">
                  <a:moveTo>
                    <a:pt x="25908" y="0"/>
                  </a:moveTo>
                  <a:lnTo>
                    <a:pt x="888" y="42799"/>
                  </a:lnTo>
                  <a:lnTo>
                    <a:pt x="0" y="44195"/>
                  </a:lnTo>
                  <a:lnTo>
                    <a:pt x="508" y="46227"/>
                  </a:lnTo>
                  <a:lnTo>
                    <a:pt x="3556" y="48005"/>
                  </a:lnTo>
                  <a:lnTo>
                    <a:pt x="5461" y="47498"/>
                  </a:lnTo>
                  <a:lnTo>
                    <a:pt x="22733" y="17888"/>
                  </a:lnTo>
                  <a:lnTo>
                    <a:pt x="22733" y="6223"/>
                  </a:lnTo>
                  <a:lnTo>
                    <a:pt x="29527" y="6223"/>
                  </a:lnTo>
                  <a:lnTo>
                    <a:pt x="25908" y="0"/>
                  </a:lnTo>
                  <a:close/>
                </a:path>
                <a:path w="52070" h="98425">
                  <a:moveTo>
                    <a:pt x="29527" y="6223"/>
                  </a:moveTo>
                  <a:lnTo>
                    <a:pt x="29083" y="6223"/>
                  </a:lnTo>
                  <a:lnTo>
                    <a:pt x="29083" y="18106"/>
                  </a:lnTo>
                  <a:lnTo>
                    <a:pt x="46227" y="47498"/>
                  </a:lnTo>
                  <a:lnTo>
                    <a:pt x="48133" y="48005"/>
                  </a:lnTo>
                  <a:lnTo>
                    <a:pt x="51181" y="46227"/>
                  </a:lnTo>
                  <a:lnTo>
                    <a:pt x="51688" y="44195"/>
                  </a:lnTo>
                  <a:lnTo>
                    <a:pt x="50800" y="42799"/>
                  </a:lnTo>
                  <a:lnTo>
                    <a:pt x="29527" y="6223"/>
                  </a:lnTo>
                  <a:close/>
                </a:path>
                <a:path w="52070" h="98425">
                  <a:moveTo>
                    <a:pt x="29083" y="7874"/>
                  </a:moveTo>
                  <a:lnTo>
                    <a:pt x="28575" y="7874"/>
                  </a:lnTo>
                  <a:lnTo>
                    <a:pt x="25844" y="12554"/>
                  </a:lnTo>
                  <a:lnTo>
                    <a:pt x="29083" y="18106"/>
                  </a:lnTo>
                  <a:lnTo>
                    <a:pt x="29083" y="7874"/>
                  </a:lnTo>
                  <a:close/>
                </a:path>
                <a:path w="52070" h="98425">
                  <a:moveTo>
                    <a:pt x="29083" y="6223"/>
                  </a:moveTo>
                  <a:lnTo>
                    <a:pt x="22733" y="6223"/>
                  </a:lnTo>
                  <a:lnTo>
                    <a:pt x="22733" y="17888"/>
                  </a:lnTo>
                  <a:lnTo>
                    <a:pt x="25844" y="12554"/>
                  </a:lnTo>
                  <a:lnTo>
                    <a:pt x="23113" y="7874"/>
                  </a:lnTo>
                  <a:lnTo>
                    <a:pt x="29083" y="7874"/>
                  </a:lnTo>
                  <a:lnTo>
                    <a:pt x="29083" y="6223"/>
                  </a:lnTo>
                  <a:close/>
                </a:path>
                <a:path w="52070" h="98425">
                  <a:moveTo>
                    <a:pt x="28575" y="7874"/>
                  </a:moveTo>
                  <a:lnTo>
                    <a:pt x="23113" y="7874"/>
                  </a:lnTo>
                  <a:lnTo>
                    <a:pt x="25844" y="12554"/>
                  </a:lnTo>
                  <a:lnTo>
                    <a:pt x="28575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0" name="object 17">
              <a:extLst>
                <a:ext uri="{FF2B5EF4-FFF2-40B4-BE49-F238E27FC236}">
                  <a16:creationId xmlns:a16="http://schemas.microsoft.com/office/drawing/2014/main" id="{B722725B-9000-904B-A707-E8505C1B783B}"/>
                </a:ext>
              </a:extLst>
            </p:cNvPr>
            <p:cNvSpPr/>
            <p:nvPr/>
          </p:nvSpPr>
          <p:spPr>
            <a:xfrm>
              <a:off x="4346542" y="2064144"/>
              <a:ext cx="3042298" cy="9678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CBD1FA3C-4B58-4946-B69B-97AC95CC304C}"/>
                </a:ext>
              </a:extLst>
            </p:cNvPr>
            <p:cNvSpPr/>
            <p:nvPr/>
          </p:nvSpPr>
          <p:spPr>
            <a:xfrm>
              <a:off x="4387223" y="2505499"/>
              <a:ext cx="410051" cy="518954"/>
            </a:xfrm>
            <a:custGeom>
              <a:avLst/>
              <a:gdLst/>
              <a:ahLst/>
              <a:cxnLst/>
              <a:rect l="l" t="t" r="r" b="b"/>
              <a:pathLst>
                <a:path w="234314" h="296544">
                  <a:moveTo>
                    <a:pt x="0" y="296252"/>
                  </a:moveTo>
                  <a:lnTo>
                    <a:pt x="234314" y="296252"/>
                  </a:lnTo>
                  <a:lnTo>
                    <a:pt x="234314" y="0"/>
                  </a:lnTo>
                  <a:lnTo>
                    <a:pt x="0" y="0"/>
                  </a:lnTo>
                  <a:lnTo>
                    <a:pt x="0" y="296252"/>
                  </a:lnTo>
                  <a:close/>
                </a:path>
              </a:pathLst>
            </a:custGeom>
            <a:solidFill>
              <a:srgbClr val="FFFF00">
                <a:alpha val="47058"/>
              </a:srgbClr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2" name="object 19">
              <a:extLst>
                <a:ext uri="{FF2B5EF4-FFF2-40B4-BE49-F238E27FC236}">
                  <a16:creationId xmlns:a16="http://schemas.microsoft.com/office/drawing/2014/main" id="{673BCB38-F060-9A49-97FC-C04B1DD99A9A}"/>
                </a:ext>
              </a:extLst>
            </p:cNvPr>
            <p:cNvSpPr/>
            <p:nvPr/>
          </p:nvSpPr>
          <p:spPr>
            <a:xfrm>
              <a:off x="4387223" y="2505499"/>
              <a:ext cx="410051" cy="518954"/>
            </a:xfrm>
            <a:custGeom>
              <a:avLst/>
              <a:gdLst/>
              <a:ahLst/>
              <a:cxnLst/>
              <a:rect l="l" t="t" r="r" b="b"/>
              <a:pathLst>
                <a:path w="234314" h="296544">
                  <a:moveTo>
                    <a:pt x="0" y="296252"/>
                  </a:moveTo>
                  <a:lnTo>
                    <a:pt x="234314" y="296252"/>
                  </a:lnTo>
                  <a:lnTo>
                    <a:pt x="234314" y="0"/>
                  </a:lnTo>
                  <a:lnTo>
                    <a:pt x="0" y="0"/>
                  </a:lnTo>
                  <a:lnTo>
                    <a:pt x="0" y="2962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3" name="object 20">
              <a:extLst>
                <a:ext uri="{FF2B5EF4-FFF2-40B4-BE49-F238E27FC236}">
                  <a16:creationId xmlns:a16="http://schemas.microsoft.com/office/drawing/2014/main" id="{0C4AF87A-0BFF-2449-8BE1-37CDA37CFA35}"/>
                </a:ext>
              </a:extLst>
            </p:cNvPr>
            <p:cNvSpPr/>
            <p:nvPr/>
          </p:nvSpPr>
          <p:spPr>
            <a:xfrm>
              <a:off x="6900861" y="2055931"/>
              <a:ext cx="486728" cy="979011"/>
            </a:xfrm>
            <a:custGeom>
              <a:avLst/>
              <a:gdLst/>
              <a:ahLst/>
              <a:cxnLst/>
              <a:rect l="l" t="t" r="r" b="b"/>
              <a:pathLst>
                <a:path w="278129" h="559435">
                  <a:moveTo>
                    <a:pt x="0" y="559244"/>
                  </a:moveTo>
                  <a:lnTo>
                    <a:pt x="278129" y="559244"/>
                  </a:lnTo>
                  <a:lnTo>
                    <a:pt x="278129" y="0"/>
                  </a:lnTo>
                  <a:lnTo>
                    <a:pt x="0" y="0"/>
                  </a:lnTo>
                  <a:lnTo>
                    <a:pt x="0" y="559244"/>
                  </a:lnTo>
                  <a:close/>
                </a:path>
              </a:pathLst>
            </a:custGeom>
            <a:solidFill>
              <a:srgbClr val="FFFF00">
                <a:alpha val="47058"/>
              </a:srgbClr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4" name="object 21">
              <a:extLst>
                <a:ext uri="{FF2B5EF4-FFF2-40B4-BE49-F238E27FC236}">
                  <a16:creationId xmlns:a16="http://schemas.microsoft.com/office/drawing/2014/main" id="{B8AA985A-B37F-6146-AA30-A20C35E330F0}"/>
                </a:ext>
              </a:extLst>
            </p:cNvPr>
            <p:cNvSpPr/>
            <p:nvPr/>
          </p:nvSpPr>
          <p:spPr>
            <a:xfrm>
              <a:off x="6900861" y="2055931"/>
              <a:ext cx="486728" cy="979011"/>
            </a:xfrm>
            <a:custGeom>
              <a:avLst/>
              <a:gdLst/>
              <a:ahLst/>
              <a:cxnLst/>
              <a:rect l="l" t="t" r="r" b="b"/>
              <a:pathLst>
                <a:path w="278129" h="559435">
                  <a:moveTo>
                    <a:pt x="0" y="559244"/>
                  </a:moveTo>
                  <a:lnTo>
                    <a:pt x="278129" y="559244"/>
                  </a:lnTo>
                  <a:lnTo>
                    <a:pt x="278129" y="0"/>
                  </a:lnTo>
                  <a:lnTo>
                    <a:pt x="0" y="0"/>
                  </a:lnTo>
                  <a:lnTo>
                    <a:pt x="0" y="5592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5" name="object 22">
              <a:extLst>
                <a:ext uri="{FF2B5EF4-FFF2-40B4-BE49-F238E27FC236}">
                  <a16:creationId xmlns:a16="http://schemas.microsoft.com/office/drawing/2014/main" id="{10ABE48B-42B9-9A45-9CF7-5B1FFC4B5A4E}"/>
                </a:ext>
              </a:extLst>
            </p:cNvPr>
            <p:cNvSpPr/>
            <p:nvPr/>
          </p:nvSpPr>
          <p:spPr>
            <a:xfrm>
              <a:off x="4787265" y="1997903"/>
              <a:ext cx="2117812" cy="10416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6" name="object 23">
              <a:extLst>
                <a:ext uri="{FF2B5EF4-FFF2-40B4-BE49-F238E27FC236}">
                  <a16:creationId xmlns:a16="http://schemas.microsoft.com/office/drawing/2014/main" id="{E331780F-D3D2-AC4A-AE58-02A2B44918E7}"/>
                </a:ext>
              </a:extLst>
            </p:cNvPr>
            <p:cNvSpPr/>
            <p:nvPr/>
          </p:nvSpPr>
          <p:spPr>
            <a:xfrm>
              <a:off x="0" y="671"/>
              <a:ext cx="7998778" cy="5997416"/>
            </a:xfrm>
            <a:custGeom>
              <a:avLst/>
              <a:gdLst/>
              <a:ahLst/>
              <a:cxnLst/>
              <a:rect l="l" t="t" r="r" b="b"/>
              <a:pathLst>
                <a:path w="4570730" h="3427095">
                  <a:moveTo>
                    <a:pt x="0" y="3426841"/>
                  </a:moveTo>
                  <a:lnTo>
                    <a:pt x="4570730" y="3426841"/>
                  </a:lnTo>
                  <a:lnTo>
                    <a:pt x="4570730" y="0"/>
                  </a:lnTo>
                  <a:lnTo>
                    <a:pt x="0" y="0"/>
                  </a:lnTo>
                  <a:lnTo>
                    <a:pt x="0" y="34268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15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CF129B9-E991-7943-9BF4-4FF20C0E6D74}"/>
              </a:ext>
            </a:extLst>
          </p:cNvPr>
          <p:cNvSpPr txBox="1"/>
          <p:nvPr/>
        </p:nvSpPr>
        <p:spPr>
          <a:xfrm>
            <a:off x="0" y="175474"/>
            <a:ext cx="12818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4F89"/>
                </a:solidFill>
                <a:latin typeface="Arial"/>
                <a:cs typeface="Arial"/>
              </a:rPr>
              <a:t>Divide and Conquer: Quicksort</a:t>
            </a:r>
            <a:endParaRPr lang="en-US"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21475575" y="12772520"/>
            <a:ext cx="71758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47">
              <a:lnSpc>
                <a:spcPts val="2686"/>
              </a:lnSpc>
            </a:pPr>
            <a:fld id="{81D60167-4931-47E6-BA6A-407CBD079E47}" type="slidenum">
              <a:rPr spc="-9" dirty="0"/>
              <a:pPr marL="44447">
                <a:lnSpc>
                  <a:spcPts val="2686"/>
                </a:lnSpc>
              </a:pPr>
              <a:t>14</a:t>
            </a:fld>
            <a:endParaRPr spc="-9" dirty="0"/>
          </a:p>
        </p:txBody>
      </p:sp>
      <p:graphicFrame>
        <p:nvGraphicFramePr>
          <p:cNvPr id="45" name="object 13">
            <a:extLst>
              <a:ext uri="{FF2B5EF4-FFF2-40B4-BE49-F238E27FC236}">
                <a16:creationId xmlns:a16="http://schemas.microsoft.com/office/drawing/2014/main" id="{168E5DC8-5054-AC4F-913A-0FFEE4936F85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801600" cy="960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7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1650">
                <a:tc gridSpan="3">
                  <a:txBody>
                    <a:bodyPr/>
                    <a:lstStyle/>
                    <a:p>
                      <a:pPr marL="1204595" algn="l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8223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8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15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1035"/>
                        </a:lnSpc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3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lang="en-US"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9140">
                <a:tc>
                  <a:txBody>
                    <a:bodyPr/>
                    <a:lstStyle/>
                    <a:p>
                      <a:pPr marL="123825">
                        <a:lnSpc>
                          <a:spcPts val="875"/>
                        </a:lnSpc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65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0" marR="0" marT="15558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" name="object 8">
            <a:extLst>
              <a:ext uri="{FF2B5EF4-FFF2-40B4-BE49-F238E27FC236}">
                <a16:creationId xmlns:a16="http://schemas.microsoft.com/office/drawing/2014/main" id="{D4E91327-32E3-C047-BDCC-3DCFE3F1CE25}"/>
              </a:ext>
            </a:extLst>
          </p:cNvPr>
          <p:cNvSpPr/>
          <p:nvPr/>
        </p:nvSpPr>
        <p:spPr>
          <a:xfrm>
            <a:off x="618645" y="4014584"/>
            <a:ext cx="4762772" cy="1504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0C94060F-EB29-3C44-B914-7D57C9BA0B32}"/>
              </a:ext>
            </a:extLst>
          </p:cNvPr>
          <p:cNvSpPr/>
          <p:nvPr/>
        </p:nvSpPr>
        <p:spPr>
          <a:xfrm>
            <a:off x="618645" y="1219199"/>
            <a:ext cx="4762772" cy="1504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C99E2DE1-58EE-A74C-8CB6-08D5C5975A3F}"/>
              </a:ext>
            </a:extLst>
          </p:cNvPr>
          <p:cNvSpPr/>
          <p:nvPr/>
        </p:nvSpPr>
        <p:spPr>
          <a:xfrm>
            <a:off x="2999964" y="3248859"/>
            <a:ext cx="105837" cy="713541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16001" y="228473"/>
                </a:moveTo>
                <a:lnTo>
                  <a:pt x="0" y="228473"/>
                </a:lnTo>
                <a:lnTo>
                  <a:pt x="19050" y="266573"/>
                </a:lnTo>
                <a:lnTo>
                  <a:pt x="34925" y="234823"/>
                </a:lnTo>
                <a:lnTo>
                  <a:pt x="16001" y="234823"/>
                </a:lnTo>
                <a:lnTo>
                  <a:pt x="16001" y="228473"/>
                </a:lnTo>
                <a:close/>
              </a:path>
              <a:path w="38100" h="266700">
                <a:moveTo>
                  <a:pt x="22098" y="0"/>
                </a:moveTo>
                <a:lnTo>
                  <a:pt x="16001" y="0"/>
                </a:lnTo>
                <a:lnTo>
                  <a:pt x="16001" y="234823"/>
                </a:lnTo>
                <a:lnTo>
                  <a:pt x="22098" y="234823"/>
                </a:lnTo>
                <a:lnTo>
                  <a:pt x="22098" y="0"/>
                </a:lnTo>
                <a:close/>
              </a:path>
              <a:path w="38100" h="266700">
                <a:moveTo>
                  <a:pt x="38100" y="228473"/>
                </a:moveTo>
                <a:lnTo>
                  <a:pt x="22098" y="228473"/>
                </a:lnTo>
                <a:lnTo>
                  <a:pt x="22098" y="234823"/>
                </a:lnTo>
                <a:lnTo>
                  <a:pt x="34925" y="234823"/>
                </a:lnTo>
                <a:lnTo>
                  <a:pt x="38100" y="228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0D932059-6031-2F45-83C8-969534D9DA67}"/>
              </a:ext>
            </a:extLst>
          </p:cNvPr>
          <p:cNvSpPr/>
          <p:nvPr/>
        </p:nvSpPr>
        <p:spPr>
          <a:xfrm>
            <a:off x="618645" y="6729829"/>
            <a:ext cx="4762772" cy="1504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36DBC134-08F2-6D46-98F0-80306963AD14}"/>
              </a:ext>
            </a:extLst>
          </p:cNvPr>
          <p:cNvSpPr/>
          <p:nvPr/>
        </p:nvSpPr>
        <p:spPr>
          <a:xfrm>
            <a:off x="6972028" y="1262350"/>
            <a:ext cx="4762772" cy="1504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22526F04-4A13-5C41-BB72-77E0F84049AF}"/>
              </a:ext>
            </a:extLst>
          </p:cNvPr>
          <p:cNvSpPr/>
          <p:nvPr/>
        </p:nvSpPr>
        <p:spPr>
          <a:xfrm>
            <a:off x="9353345" y="3248859"/>
            <a:ext cx="105837" cy="713541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16002" y="228600"/>
                </a:moveTo>
                <a:lnTo>
                  <a:pt x="0" y="228600"/>
                </a:lnTo>
                <a:lnTo>
                  <a:pt x="19050" y="266700"/>
                </a:lnTo>
                <a:lnTo>
                  <a:pt x="34925" y="234950"/>
                </a:lnTo>
                <a:lnTo>
                  <a:pt x="16002" y="234950"/>
                </a:lnTo>
                <a:lnTo>
                  <a:pt x="16002" y="228600"/>
                </a:lnTo>
                <a:close/>
              </a:path>
              <a:path w="38100" h="266700">
                <a:moveTo>
                  <a:pt x="22098" y="0"/>
                </a:moveTo>
                <a:lnTo>
                  <a:pt x="16002" y="0"/>
                </a:lnTo>
                <a:lnTo>
                  <a:pt x="16002" y="234950"/>
                </a:lnTo>
                <a:lnTo>
                  <a:pt x="22098" y="234950"/>
                </a:lnTo>
                <a:lnTo>
                  <a:pt x="22098" y="0"/>
                </a:lnTo>
                <a:close/>
              </a:path>
              <a:path w="38100" h="266700">
                <a:moveTo>
                  <a:pt x="38100" y="228600"/>
                </a:moveTo>
                <a:lnTo>
                  <a:pt x="22098" y="228600"/>
                </a:lnTo>
                <a:lnTo>
                  <a:pt x="22098" y="234950"/>
                </a:lnTo>
                <a:lnTo>
                  <a:pt x="34925" y="234950"/>
                </a:lnTo>
                <a:lnTo>
                  <a:pt x="381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0BC95062-884B-CC45-B224-85EC1F6C972C}"/>
              </a:ext>
            </a:extLst>
          </p:cNvPr>
          <p:cNvSpPr/>
          <p:nvPr/>
        </p:nvSpPr>
        <p:spPr>
          <a:xfrm>
            <a:off x="6972023" y="6672554"/>
            <a:ext cx="4762772" cy="1504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EFF1F71C-238E-644C-937C-A330F4B31ABA}"/>
              </a:ext>
            </a:extLst>
          </p:cNvPr>
          <p:cNvSpPr/>
          <p:nvPr/>
        </p:nvSpPr>
        <p:spPr>
          <a:xfrm>
            <a:off x="6866180" y="4014584"/>
            <a:ext cx="4829205" cy="1504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FEE547-7AA6-6549-9407-45BA8A6D5784}"/>
              </a:ext>
            </a:extLst>
          </p:cNvPr>
          <p:cNvSpPr txBox="1"/>
          <p:nvPr/>
        </p:nvSpPr>
        <p:spPr>
          <a:xfrm>
            <a:off x="271753" y="2701724"/>
            <a:ext cx="570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Recursively </a:t>
            </a:r>
            <a:r>
              <a:rPr lang="en-US" sz="2800" spc="5" dirty="0">
                <a:latin typeface="Arial"/>
                <a:cs typeface="Arial"/>
              </a:rPr>
              <a:t>sort 1</a:t>
            </a:r>
            <a:r>
              <a:rPr lang="en-US" sz="2800" spc="7" baseline="23148" dirty="0">
                <a:latin typeface="Arial"/>
                <a:cs typeface="Arial"/>
              </a:rPr>
              <a:t>st </a:t>
            </a:r>
            <a:r>
              <a:rPr lang="en-US" sz="2800" dirty="0">
                <a:latin typeface="Arial"/>
                <a:cs typeface="Arial"/>
              </a:rPr>
              <a:t>and 2</a:t>
            </a:r>
            <a:r>
              <a:rPr lang="en-US" sz="2800" baseline="23148" dirty="0">
                <a:latin typeface="Arial"/>
                <a:cs typeface="Arial"/>
              </a:rPr>
              <a:t>nd </a:t>
            </a:r>
            <a:r>
              <a:rPr lang="en-US" sz="2800" dirty="0">
                <a:latin typeface="Arial"/>
                <a:cs typeface="Arial"/>
              </a:rPr>
              <a:t>halves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8F584E-9150-434F-8ED2-9159AF75AE92}"/>
              </a:ext>
            </a:extLst>
          </p:cNvPr>
          <p:cNvSpPr txBox="1"/>
          <p:nvPr/>
        </p:nvSpPr>
        <p:spPr>
          <a:xfrm>
            <a:off x="6324345" y="2698504"/>
            <a:ext cx="5860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5" dirty="0">
                <a:latin typeface="Arial"/>
                <a:cs typeface="Arial"/>
              </a:rPr>
              <a:t>Partition array </a:t>
            </a:r>
            <a:r>
              <a:rPr lang="en-US" sz="2800" dirty="0">
                <a:latin typeface="Arial"/>
                <a:cs typeface="Arial"/>
              </a:rPr>
              <a:t>using </a:t>
            </a:r>
            <a:r>
              <a:rPr lang="en-US" sz="2800" spc="5" dirty="0">
                <a:latin typeface="Arial"/>
                <a:cs typeface="Arial"/>
              </a:rPr>
              <a:t>“pivot”</a:t>
            </a:r>
            <a:r>
              <a:rPr lang="en-US" sz="2800" spc="1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element </a:t>
            </a:r>
            <a:r>
              <a:rPr lang="en-US" sz="2800" spc="5" dirty="0">
                <a:latin typeface="Arial"/>
                <a:cs typeface="Arial"/>
              </a:rPr>
              <a:t>(</a:t>
            </a:r>
            <a:r>
              <a:rPr lang="el-GR" sz="2800" spc="5" dirty="0">
                <a:latin typeface="Arial"/>
                <a:cs typeface="Arial"/>
              </a:rPr>
              <a:t>Θ(</a:t>
            </a:r>
            <a:r>
              <a:rPr lang="en-US" sz="2800" spc="5" dirty="0">
                <a:latin typeface="Arial"/>
                <a:cs typeface="Arial"/>
              </a:rPr>
              <a:t>n)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time)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B55B8C-B6F5-704F-B692-2F9ABA94C6AE}"/>
              </a:ext>
            </a:extLst>
          </p:cNvPr>
          <p:cNvSpPr txBox="1"/>
          <p:nvPr/>
        </p:nvSpPr>
        <p:spPr>
          <a:xfrm>
            <a:off x="234154" y="5548615"/>
            <a:ext cx="5952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5" dirty="0">
                <a:latin typeface="Arial"/>
                <a:cs typeface="Arial"/>
              </a:rPr>
              <a:t>Merge </a:t>
            </a:r>
            <a:r>
              <a:rPr lang="en-US" sz="2800" dirty="0">
                <a:latin typeface="Arial"/>
                <a:cs typeface="Arial"/>
              </a:rPr>
              <a:t>two halves </a:t>
            </a:r>
            <a:r>
              <a:rPr lang="en-US" sz="2800" spc="5" dirty="0">
                <a:latin typeface="Arial"/>
                <a:cs typeface="Arial"/>
              </a:rPr>
              <a:t>into </a:t>
            </a:r>
            <a:r>
              <a:rPr lang="en-US" sz="2800" dirty="0">
                <a:latin typeface="Arial"/>
                <a:cs typeface="Arial"/>
              </a:rPr>
              <a:t>one sorted</a:t>
            </a:r>
            <a:r>
              <a:rPr lang="en-US" sz="2800" spc="-15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list (</a:t>
            </a:r>
            <a:r>
              <a:rPr lang="el-GR" sz="2800" spc="5" dirty="0">
                <a:latin typeface="Arial"/>
                <a:cs typeface="Arial"/>
              </a:rPr>
              <a:t>Θ(</a:t>
            </a:r>
            <a:r>
              <a:rPr lang="en-US" sz="2800" spc="5" dirty="0">
                <a:latin typeface="Arial"/>
                <a:cs typeface="Arial"/>
              </a:rPr>
              <a:t>n)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time)</a:t>
            </a:r>
            <a:endParaRPr lang="en-US" sz="2800" dirty="0">
              <a:latin typeface="Arial"/>
              <a:cs typeface="Arial"/>
            </a:endParaRPr>
          </a:p>
          <a:p>
            <a:endParaRPr lang="en-US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DA53F8-6762-8B42-A842-D2E834D5D563}"/>
              </a:ext>
            </a:extLst>
          </p:cNvPr>
          <p:cNvSpPr txBox="1"/>
          <p:nvPr/>
        </p:nvSpPr>
        <p:spPr>
          <a:xfrm>
            <a:off x="6552681" y="5548615"/>
            <a:ext cx="5813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Recursively </a:t>
            </a:r>
            <a:r>
              <a:rPr lang="en-US" sz="2800" spc="5" dirty="0">
                <a:latin typeface="Arial"/>
                <a:cs typeface="Arial"/>
              </a:rPr>
              <a:t>sort 1</a:t>
            </a:r>
            <a:r>
              <a:rPr lang="en-US" sz="2800" spc="7" baseline="23148" dirty="0">
                <a:latin typeface="Arial"/>
                <a:cs typeface="Arial"/>
              </a:rPr>
              <a:t>st </a:t>
            </a:r>
            <a:r>
              <a:rPr lang="en-US" sz="2800" dirty="0">
                <a:latin typeface="Arial"/>
                <a:cs typeface="Arial"/>
              </a:rPr>
              <a:t>and 2</a:t>
            </a:r>
            <a:r>
              <a:rPr lang="en-US" sz="2800" baseline="23148" dirty="0">
                <a:latin typeface="Arial"/>
                <a:cs typeface="Arial"/>
              </a:rPr>
              <a:t>nd</a:t>
            </a:r>
            <a:r>
              <a:rPr lang="en-US" sz="2800" spc="-7" baseline="23148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“halves”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02F6D2-15B2-F842-B9AF-B5B4E5C787AA}"/>
              </a:ext>
            </a:extLst>
          </p:cNvPr>
          <p:cNvSpPr txBox="1"/>
          <p:nvPr/>
        </p:nvSpPr>
        <p:spPr>
          <a:xfrm>
            <a:off x="305620" y="8180254"/>
            <a:ext cx="53331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en-US" sz="2800" b="1" dirty="0"/>
              <a:t>Merge Sort</a:t>
            </a:r>
            <a:endParaRPr lang="en-US" sz="2800" dirty="0"/>
          </a:p>
          <a:p>
            <a:pPr algn="ctr" fontAlgn="t"/>
            <a:r>
              <a:rPr lang="en-US" sz="2800" dirty="0" err="1"/>
              <a:t>Θ</a:t>
            </a:r>
            <a:r>
              <a:rPr lang="en-US" sz="2800" dirty="0"/>
              <a:t>(n log n) time</a:t>
            </a:r>
          </a:p>
          <a:p>
            <a:pPr algn="ctr"/>
            <a:endParaRPr lang="en-US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AD702F-2CDE-5340-A2A6-D264DB8C8941}"/>
              </a:ext>
            </a:extLst>
          </p:cNvPr>
          <p:cNvSpPr txBox="1"/>
          <p:nvPr/>
        </p:nvSpPr>
        <p:spPr>
          <a:xfrm>
            <a:off x="6446310" y="8166241"/>
            <a:ext cx="57381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t"/>
            <a:r>
              <a:rPr lang="en-US" sz="2800" b="1" dirty="0" err="1"/>
              <a:t>QuickSort</a:t>
            </a:r>
            <a:endParaRPr lang="en-US" sz="2800" dirty="0"/>
          </a:p>
          <a:p>
            <a:pPr algn="ctr" fontAlgn="t"/>
            <a:r>
              <a:rPr lang="en-US" sz="2800" dirty="0" err="1"/>
              <a:t>Θ</a:t>
            </a:r>
            <a:r>
              <a:rPr lang="en-US" sz="2800" dirty="0"/>
              <a:t>(n log n) time with high probability if</a:t>
            </a:r>
          </a:p>
          <a:p>
            <a:pPr algn="ctr" fontAlgn="t"/>
            <a:r>
              <a:rPr lang="en-US" sz="2800" dirty="0"/>
              <a:t>we choose pivots randomly</a:t>
            </a:r>
          </a:p>
          <a:p>
            <a:endParaRPr lang="en-US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6DC0D8-63DA-984A-915F-29721C8F6BBB}"/>
              </a:ext>
            </a:extLst>
          </p:cNvPr>
          <p:cNvSpPr txBox="1"/>
          <p:nvPr/>
        </p:nvSpPr>
        <p:spPr>
          <a:xfrm>
            <a:off x="0" y="175474"/>
            <a:ext cx="12818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4F89"/>
                </a:solidFill>
                <a:latin typeface="Arial"/>
                <a:cs typeface="Arial"/>
              </a:rPr>
              <a:t>Divide and Conquer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44E75CEA-1CC8-A543-872F-AF6D0FEB6D45}"/>
              </a:ext>
            </a:extLst>
          </p:cNvPr>
          <p:cNvSpPr/>
          <p:nvPr/>
        </p:nvSpPr>
        <p:spPr>
          <a:xfrm>
            <a:off x="2999964" y="6289133"/>
            <a:ext cx="105837" cy="713541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16001" y="228600"/>
                </a:moveTo>
                <a:lnTo>
                  <a:pt x="0" y="228600"/>
                </a:lnTo>
                <a:lnTo>
                  <a:pt x="19050" y="266700"/>
                </a:lnTo>
                <a:lnTo>
                  <a:pt x="34925" y="234950"/>
                </a:lnTo>
                <a:lnTo>
                  <a:pt x="16001" y="234950"/>
                </a:lnTo>
                <a:lnTo>
                  <a:pt x="16001" y="228600"/>
                </a:lnTo>
                <a:close/>
              </a:path>
              <a:path w="38100" h="266700">
                <a:moveTo>
                  <a:pt x="22098" y="0"/>
                </a:moveTo>
                <a:lnTo>
                  <a:pt x="16001" y="0"/>
                </a:lnTo>
                <a:lnTo>
                  <a:pt x="16001" y="234950"/>
                </a:lnTo>
                <a:lnTo>
                  <a:pt x="22098" y="234950"/>
                </a:lnTo>
                <a:lnTo>
                  <a:pt x="22098" y="0"/>
                </a:lnTo>
                <a:close/>
              </a:path>
              <a:path w="38100" h="266700">
                <a:moveTo>
                  <a:pt x="38100" y="228600"/>
                </a:moveTo>
                <a:lnTo>
                  <a:pt x="22098" y="228600"/>
                </a:lnTo>
                <a:lnTo>
                  <a:pt x="22098" y="234950"/>
                </a:lnTo>
                <a:lnTo>
                  <a:pt x="34925" y="234950"/>
                </a:lnTo>
                <a:lnTo>
                  <a:pt x="381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A2F80057-49D5-A646-9B56-2895561ACF4F}"/>
              </a:ext>
            </a:extLst>
          </p:cNvPr>
          <p:cNvSpPr/>
          <p:nvPr/>
        </p:nvSpPr>
        <p:spPr>
          <a:xfrm>
            <a:off x="9353345" y="6373059"/>
            <a:ext cx="105837" cy="713541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16002" y="228600"/>
                </a:moveTo>
                <a:lnTo>
                  <a:pt x="0" y="228600"/>
                </a:lnTo>
                <a:lnTo>
                  <a:pt x="19050" y="266700"/>
                </a:lnTo>
                <a:lnTo>
                  <a:pt x="34925" y="234950"/>
                </a:lnTo>
                <a:lnTo>
                  <a:pt x="16002" y="234950"/>
                </a:lnTo>
                <a:lnTo>
                  <a:pt x="16002" y="228600"/>
                </a:lnTo>
                <a:close/>
              </a:path>
              <a:path w="38100" h="266700">
                <a:moveTo>
                  <a:pt x="22098" y="0"/>
                </a:moveTo>
                <a:lnTo>
                  <a:pt x="16002" y="0"/>
                </a:lnTo>
                <a:lnTo>
                  <a:pt x="16002" y="234950"/>
                </a:lnTo>
                <a:lnTo>
                  <a:pt x="22098" y="234950"/>
                </a:lnTo>
                <a:lnTo>
                  <a:pt x="22098" y="0"/>
                </a:lnTo>
                <a:close/>
              </a:path>
              <a:path w="38100" h="266700">
                <a:moveTo>
                  <a:pt x="38100" y="228600"/>
                </a:moveTo>
                <a:lnTo>
                  <a:pt x="22098" y="228600"/>
                </a:lnTo>
                <a:lnTo>
                  <a:pt x="22098" y="234950"/>
                </a:lnTo>
                <a:lnTo>
                  <a:pt x="34925" y="234950"/>
                </a:lnTo>
                <a:lnTo>
                  <a:pt x="381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</p:spTree>
    <p:extLst>
      <p:ext uri="{BB962C8B-B14F-4D97-AF65-F5344CB8AC3E}">
        <p14:creationId xmlns:p14="http://schemas.microsoft.com/office/powerpoint/2010/main" val="1755074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21475575" y="12772520"/>
            <a:ext cx="71758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47">
              <a:lnSpc>
                <a:spcPts val="2686"/>
              </a:lnSpc>
            </a:pPr>
            <a:fld id="{81D60167-4931-47E6-BA6A-407CBD079E47}" type="slidenum">
              <a:rPr spc="-9" dirty="0"/>
              <a:pPr marL="44447">
                <a:lnSpc>
                  <a:spcPts val="2686"/>
                </a:lnSpc>
              </a:pPr>
              <a:t>15</a:t>
            </a:fld>
            <a:endParaRPr spc="-9" dirty="0"/>
          </a:p>
        </p:txBody>
      </p:sp>
      <p:graphicFrame>
        <p:nvGraphicFramePr>
          <p:cNvPr id="45" name="object 13">
            <a:extLst>
              <a:ext uri="{FF2B5EF4-FFF2-40B4-BE49-F238E27FC236}">
                <a16:creationId xmlns:a16="http://schemas.microsoft.com/office/drawing/2014/main" id="{168E5DC8-5054-AC4F-913A-0FFEE4936F85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801600" cy="960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7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1650">
                <a:tc gridSpan="3">
                  <a:txBody>
                    <a:bodyPr/>
                    <a:lstStyle/>
                    <a:p>
                      <a:pPr marL="1204595" algn="l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8223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8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15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1035"/>
                        </a:lnSpc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3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lang="en-US"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9140">
                <a:tc>
                  <a:txBody>
                    <a:bodyPr/>
                    <a:lstStyle/>
                    <a:p>
                      <a:pPr marL="123825">
                        <a:lnSpc>
                          <a:spcPts val="875"/>
                        </a:lnSpc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65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0" marR="0" marT="15558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" name="object 8">
            <a:extLst>
              <a:ext uri="{FF2B5EF4-FFF2-40B4-BE49-F238E27FC236}">
                <a16:creationId xmlns:a16="http://schemas.microsoft.com/office/drawing/2014/main" id="{D4E91327-32E3-C047-BDCC-3DCFE3F1CE25}"/>
              </a:ext>
            </a:extLst>
          </p:cNvPr>
          <p:cNvSpPr/>
          <p:nvPr/>
        </p:nvSpPr>
        <p:spPr>
          <a:xfrm>
            <a:off x="618645" y="4014584"/>
            <a:ext cx="4762772" cy="1504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0C94060F-EB29-3C44-B914-7D57C9BA0B32}"/>
              </a:ext>
            </a:extLst>
          </p:cNvPr>
          <p:cNvSpPr/>
          <p:nvPr/>
        </p:nvSpPr>
        <p:spPr>
          <a:xfrm>
            <a:off x="618645" y="1219199"/>
            <a:ext cx="4762772" cy="1504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C99E2DE1-58EE-A74C-8CB6-08D5C5975A3F}"/>
              </a:ext>
            </a:extLst>
          </p:cNvPr>
          <p:cNvSpPr/>
          <p:nvPr/>
        </p:nvSpPr>
        <p:spPr>
          <a:xfrm>
            <a:off x="2999964" y="3248859"/>
            <a:ext cx="105837" cy="713541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16001" y="228473"/>
                </a:moveTo>
                <a:lnTo>
                  <a:pt x="0" y="228473"/>
                </a:lnTo>
                <a:lnTo>
                  <a:pt x="19050" y="266573"/>
                </a:lnTo>
                <a:lnTo>
                  <a:pt x="34925" y="234823"/>
                </a:lnTo>
                <a:lnTo>
                  <a:pt x="16001" y="234823"/>
                </a:lnTo>
                <a:lnTo>
                  <a:pt x="16001" y="228473"/>
                </a:lnTo>
                <a:close/>
              </a:path>
              <a:path w="38100" h="266700">
                <a:moveTo>
                  <a:pt x="22098" y="0"/>
                </a:moveTo>
                <a:lnTo>
                  <a:pt x="16001" y="0"/>
                </a:lnTo>
                <a:lnTo>
                  <a:pt x="16001" y="234823"/>
                </a:lnTo>
                <a:lnTo>
                  <a:pt x="22098" y="234823"/>
                </a:lnTo>
                <a:lnTo>
                  <a:pt x="22098" y="0"/>
                </a:lnTo>
                <a:close/>
              </a:path>
              <a:path w="38100" h="266700">
                <a:moveTo>
                  <a:pt x="38100" y="228473"/>
                </a:moveTo>
                <a:lnTo>
                  <a:pt x="22098" y="228473"/>
                </a:lnTo>
                <a:lnTo>
                  <a:pt x="22098" y="234823"/>
                </a:lnTo>
                <a:lnTo>
                  <a:pt x="34925" y="234823"/>
                </a:lnTo>
                <a:lnTo>
                  <a:pt x="38100" y="228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0D932059-6031-2F45-83C8-969534D9DA67}"/>
              </a:ext>
            </a:extLst>
          </p:cNvPr>
          <p:cNvSpPr/>
          <p:nvPr/>
        </p:nvSpPr>
        <p:spPr>
          <a:xfrm>
            <a:off x="618645" y="6729829"/>
            <a:ext cx="4762772" cy="1504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36DBC134-08F2-6D46-98F0-80306963AD14}"/>
              </a:ext>
            </a:extLst>
          </p:cNvPr>
          <p:cNvSpPr/>
          <p:nvPr/>
        </p:nvSpPr>
        <p:spPr>
          <a:xfrm>
            <a:off x="6972028" y="1262350"/>
            <a:ext cx="4762772" cy="1504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22526F04-4A13-5C41-BB72-77E0F84049AF}"/>
              </a:ext>
            </a:extLst>
          </p:cNvPr>
          <p:cNvSpPr/>
          <p:nvPr/>
        </p:nvSpPr>
        <p:spPr>
          <a:xfrm>
            <a:off x="9353345" y="3248859"/>
            <a:ext cx="105837" cy="713541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16002" y="228600"/>
                </a:moveTo>
                <a:lnTo>
                  <a:pt x="0" y="228600"/>
                </a:lnTo>
                <a:lnTo>
                  <a:pt x="19050" y="266700"/>
                </a:lnTo>
                <a:lnTo>
                  <a:pt x="34925" y="234950"/>
                </a:lnTo>
                <a:lnTo>
                  <a:pt x="16002" y="234950"/>
                </a:lnTo>
                <a:lnTo>
                  <a:pt x="16002" y="228600"/>
                </a:lnTo>
                <a:close/>
              </a:path>
              <a:path w="38100" h="266700">
                <a:moveTo>
                  <a:pt x="22098" y="0"/>
                </a:moveTo>
                <a:lnTo>
                  <a:pt x="16002" y="0"/>
                </a:lnTo>
                <a:lnTo>
                  <a:pt x="16002" y="234950"/>
                </a:lnTo>
                <a:lnTo>
                  <a:pt x="22098" y="234950"/>
                </a:lnTo>
                <a:lnTo>
                  <a:pt x="22098" y="0"/>
                </a:lnTo>
                <a:close/>
              </a:path>
              <a:path w="38100" h="266700">
                <a:moveTo>
                  <a:pt x="38100" y="228600"/>
                </a:moveTo>
                <a:lnTo>
                  <a:pt x="22098" y="228600"/>
                </a:lnTo>
                <a:lnTo>
                  <a:pt x="22098" y="234950"/>
                </a:lnTo>
                <a:lnTo>
                  <a:pt x="34925" y="234950"/>
                </a:lnTo>
                <a:lnTo>
                  <a:pt x="381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0BC95062-884B-CC45-B224-85EC1F6C972C}"/>
              </a:ext>
            </a:extLst>
          </p:cNvPr>
          <p:cNvSpPr/>
          <p:nvPr/>
        </p:nvSpPr>
        <p:spPr>
          <a:xfrm>
            <a:off x="6972023" y="6672554"/>
            <a:ext cx="4762772" cy="1504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EFF1F71C-238E-644C-937C-A330F4B31ABA}"/>
              </a:ext>
            </a:extLst>
          </p:cNvPr>
          <p:cNvSpPr/>
          <p:nvPr/>
        </p:nvSpPr>
        <p:spPr>
          <a:xfrm>
            <a:off x="6866180" y="4014584"/>
            <a:ext cx="4829205" cy="1504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FEE547-7AA6-6549-9407-45BA8A6D5784}"/>
              </a:ext>
            </a:extLst>
          </p:cNvPr>
          <p:cNvSpPr txBox="1"/>
          <p:nvPr/>
        </p:nvSpPr>
        <p:spPr>
          <a:xfrm>
            <a:off x="271753" y="2701724"/>
            <a:ext cx="570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Recursively </a:t>
            </a:r>
            <a:r>
              <a:rPr lang="en-US" sz="2800" spc="5" dirty="0">
                <a:latin typeface="Arial"/>
                <a:cs typeface="Arial"/>
              </a:rPr>
              <a:t>sort 1</a:t>
            </a:r>
            <a:r>
              <a:rPr lang="en-US" sz="2800" spc="7" baseline="23148" dirty="0">
                <a:latin typeface="Arial"/>
                <a:cs typeface="Arial"/>
              </a:rPr>
              <a:t>st </a:t>
            </a:r>
            <a:r>
              <a:rPr lang="en-US" sz="2800" dirty="0">
                <a:latin typeface="Arial"/>
                <a:cs typeface="Arial"/>
              </a:rPr>
              <a:t>and 2</a:t>
            </a:r>
            <a:r>
              <a:rPr lang="en-US" sz="2800" baseline="23148" dirty="0">
                <a:latin typeface="Arial"/>
                <a:cs typeface="Arial"/>
              </a:rPr>
              <a:t>nd </a:t>
            </a:r>
            <a:r>
              <a:rPr lang="en-US" sz="2800" dirty="0">
                <a:latin typeface="Arial"/>
                <a:cs typeface="Arial"/>
              </a:rPr>
              <a:t>halves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8F584E-9150-434F-8ED2-9159AF75AE92}"/>
              </a:ext>
            </a:extLst>
          </p:cNvPr>
          <p:cNvSpPr txBox="1"/>
          <p:nvPr/>
        </p:nvSpPr>
        <p:spPr>
          <a:xfrm>
            <a:off x="6324345" y="2698504"/>
            <a:ext cx="5860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5" dirty="0">
                <a:latin typeface="Arial"/>
                <a:cs typeface="Arial"/>
              </a:rPr>
              <a:t>Partition array </a:t>
            </a:r>
            <a:r>
              <a:rPr lang="en-US" sz="2800" dirty="0">
                <a:latin typeface="Arial"/>
                <a:cs typeface="Arial"/>
              </a:rPr>
              <a:t>using </a:t>
            </a:r>
            <a:r>
              <a:rPr lang="en-US" sz="2800" spc="5" dirty="0">
                <a:latin typeface="Arial"/>
                <a:cs typeface="Arial"/>
              </a:rPr>
              <a:t>“pivot”</a:t>
            </a:r>
            <a:r>
              <a:rPr lang="en-US" sz="2800" spc="1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element </a:t>
            </a:r>
            <a:r>
              <a:rPr lang="en-US" sz="2800" spc="5" dirty="0">
                <a:latin typeface="Arial"/>
                <a:cs typeface="Arial"/>
              </a:rPr>
              <a:t>(</a:t>
            </a:r>
            <a:r>
              <a:rPr lang="el-GR" sz="2800" spc="5" dirty="0">
                <a:latin typeface="Arial"/>
                <a:cs typeface="Arial"/>
              </a:rPr>
              <a:t>Θ(</a:t>
            </a:r>
            <a:r>
              <a:rPr lang="en-US" sz="2800" spc="5" dirty="0">
                <a:latin typeface="Arial"/>
                <a:cs typeface="Arial"/>
              </a:rPr>
              <a:t>n)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time)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B55B8C-B6F5-704F-B692-2F9ABA94C6AE}"/>
              </a:ext>
            </a:extLst>
          </p:cNvPr>
          <p:cNvSpPr txBox="1"/>
          <p:nvPr/>
        </p:nvSpPr>
        <p:spPr>
          <a:xfrm>
            <a:off x="234154" y="5548615"/>
            <a:ext cx="5952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5" dirty="0">
                <a:latin typeface="Arial"/>
                <a:cs typeface="Arial"/>
              </a:rPr>
              <a:t>Merge </a:t>
            </a:r>
            <a:r>
              <a:rPr lang="en-US" sz="2800" dirty="0">
                <a:latin typeface="Arial"/>
                <a:cs typeface="Arial"/>
              </a:rPr>
              <a:t>two halves </a:t>
            </a:r>
            <a:r>
              <a:rPr lang="en-US" sz="2800" spc="5" dirty="0">
                <a:latin typeface="Arial"/>
                <a:cs typeface="Arial"/>
              </a:rPr>
              <a:t>into </a:t>
            </a:r>
            <a:r>
              <a:rPr lang="en-US" sz="2800" dirty="0">
                <a:latin typeface="Arial"/>
                <a:cs typeface="Arial"/>
              </a:rPr>
              <a:t>one sorted</a:t>
            </a:r>
            <a:r>
              <a:rPr lang="en-US" sz="2800" spc="-15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list (</a:t>
            </a:r>
            <a:r>
              <a:rPr lang="el-GR" sz="2800" spc="5" dirty="0">
                <a:latin typeface="Arial"/>
                <a:cs typeface="Arial"/>
              </a:rPr>
              <a:t>Θ(</a:t>
            </a:r>
            <a:r>
              <a:rPr lang="en-US" sz="2800" spc="5" dirty="0">
                <a:latin typeface="Arial"/>
                <a:cs typeface="Arial"/>
              </a:rPr>
              <a:t>n)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time)</a:t>
            </a:r>
            <a:endParaRPr lang="en-US" sz="2800" dirty="0">
              <a:latin typeface="Arial"/>
              <a:cs typeface="Arial"/>
            </a:endParaRPr>
          </a:p>
          <a:p>
            <a:endParaRPr lang="en-US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DA53F8-6762-8B42-A842-D2E834D5D563}"/>
              </a:ext>
            </a:extLst>
          </p:cNvPr>
          <p:cNvSpPr txBox="1"/>
          <p:nvPr/>
        </p:nvSpPr>
        <p:spPr>
          <a:xfrm>
            <a:off x="6552681" y="5548615"/>
            <a:ext cx="5813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Recursively </a:t>
            </a:r>
            <a:r>
              <a:rPr lang="en-US" sz="2800" spc="5" dirty="0">
                <a:latin typeface="Arial"/>
                <a:cs typeface="Arial"/>
              </a:rPr>
              <a:t>sort 1</a:t>
            </a:r>
            <a:r>
              <a:rPr lang="en-US" sz="2800" spc="7" baseline="23148" dirty="0">
                <a:latin typeface="Arial"/>
                <a:cs typeface="Arial"/>
              </a:rPr>
              <a:t>st </a:t>
            </a:r>
            <a:r>
              <a:rPr lang="en-US" sz="2800" dirty="0">
                <a:latin typeface="Arial"/>
                <a:cs typeface="Arial"/>
              </a:rPr>
              <a:t>and 2</a:t>
            </a:r>
            <a:r>
              <a:rPr lang="en-US" sz="2800" baseline="23148" dirty="0">
                <a:latin typeface="Arial"/>
                <a:cs typeface="Arial"/>
              </a:rPr>
              <a:t>nd</a:t>
            </a:r>
            <a:r>
              <a:rPr lang="en-US" sz="2800" spc="-7" baseline="23148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“halves”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02F6D2-15B2-F842-B9AF-B5B4E5C787AA}"/>
              </a:ext>
            </a:extLst>
          </p:cNvPr>
          <p:cNvSpPr txBox="1"/>
          <p:nvPr/>
        </p:nvSpPr>
        <p:spPr>
          <a:xfrm>
            <a:off x="305620" y="8180254"/>
            <a:ext cx="53331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en-US" sz="2800" b="1" dirty="0"/>
              <a:t>Merge Sort</a:t>
            </a:r>
            <a:endParaRPr lang="en-US" sz="2800" dirty="0"/>
          </a:p>
          <a:p>
            <a:pPr algn="ctr" fontAlgn="t"/>
            <a:r>
              <a:rPr lang="en-US" sz="2800" dirty="0" err="1"/>
              <a:t>Θ</a:t>
            </a:r>
            <a:r>
              <a:rPr lang="en-US" sz="2800" dirty="0"/>
              <a:t>(n log n) time</a:t>
            </a:r>
          </a:p>
          <a:p>
            <a:pPr algn="ctr"/>
            <a:endParaRPr lang="en-US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AD702F-2CDE-5340-A2A6-D264DB8C8941}"/>
              </a:ext>
            </a:extLst>
          </p:cNvPr>
          <p:cNvSpPr txBox="1"/>
          <p:nvPr/>
        </p:nvSpPr>
        <p:spPr>
          <a:xfrm>
            <a:off x="6446310" y="8166241"/>
            <a:ext cx="57381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t"/>
            <a:r>
              <a:rPr lang="en-US" sz="2800" b="1" dirty="0" err="1"/>
              <a:t>QuickSort</a:t>
            </a:r>
            <a:endParaRPr lang="en-US" sz="2800" dirty="0"/>
          </a:p>
          <a:p>
            <a:pPr algn="ctr" fontAlgn="t"/>
            <a:r>
              <a:rPr lang="en-US" sz="2800" dirty="0" err="1"/>
              <a:t>Θ</a:t>
            </a:r>
            <a:r>
              <a:rPr lang="en-US" sz="2800" dirty="0"/>
              <a:t>(n log n) time with high probability if</a:t>
            </a:r>
          </a:p>
          <a:p>
            <a:pPr algn="ctr" fontAlgn="t"/>
            <a:r>
              <a:rPr lang="en-US" sz="2800" dirty="0"/>
              <a:t>we choose pivots randomly</a:t>
            </a:r>
          </a:p>
          <a:p>
            <a:endParaRPr lang="en-US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6DC0D8-63DA-984A-915F-29721C8F6BBB}"/>
              </a:ext>
            </a:extLst>
          </p:cNvPr>
          <p:cNvSpPr txBox="1"/>
          <p:nvPr/>
        </p:nvSpPr>
        <p:spPr>
          <a:xfrm>
            <a:off x="0" y="175474"/>
            <a:ext cx="12818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4F89"/>
                </a:solidFill>
                <a:latin typeface="Arial"/>
                <a:cs typeface="Arial"/>
              </a:rPr>
              <a:t>Divide and Conquer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44E75CEA-1CC8-A543-872F-AF6D0FEB6D45}"/>
              </a:ext>
            </a:extLst>
          </p:cNvPr>
          <p:cNvSpPr/>
          <p:nvPr/>
        </p:nvSpPr>
        <p:spPr>
          <a:xfrm>
            <a:off x="2999964" y="6289133"/>
            <a:ext cx="105837" cy="713541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16001" y="228600"/>
                </a:moveTo>
                <a:lnTo>
                  <a:pt x="0" y="228600"/>
                </a:lnTo>
                <a:lnTo>
                  <a:pt x="19050" y="266700"/>
                </a:lnTo>
                <a:lnTo>
                  <a:pt x="34925" y="234950"/>
                </a:lnTo>
                <a:lnTo>
                  <a:pt x="16001" y="234950"/>
                </a:lnTo>
                <a:lnTo>
                  <a:pt x="16001" y="228600"/>
                </a:lnTo>
                <a:close/>
              </a:path>
              <a:path w="38100" h="266700">
                <a:moveTo>
                  <a:pt x="22098" y="0"/>
                </a:moveTo>
                <a:lnTo>
                  <a:pt x="16001" y="0"/>
                </a:lnTo>
                <a:lnTo>
                  <a:pt x="16001" y="234950"/>
                </a:lnTo>
                <a:lnTo>
                  <a:pt x="22098" y="234950"/>
                </a:lnTo>
                <a:lnTo>
                  <a:pt x="22098" y="0"/>
                </a:lnTo>
                <a:close/>
              </a:path>
              <a:path w="38100" h="266700">
                <a:moveTo>
                  <a:pt x="38100" y="228600"/>
                </a:moveTo>
                <a:lnTo>
                  <a:pt x="22098" y="228600"/>
                </a:lnTo>
                <a:lnTo>
                  <a:pt x="22098" y="234950"/>
                </a:lnTo>
                <a:lnTo>
                  <a:pt x="34925" y="234950"/>
                </a:lnTo>
                <a:lnTo>
                  <a:pt x="381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A2F80057-49D5-A646-9B56-2895561ACF4F}"/>
              </a:ext>
            </a:extLst>
          </p:cNvPr>
          <p:cNvSpPr/>
          <p:nvPr/>
        </p:nvSpPr>
        <p:spPr>
          <a:xfrm>
            <a:off x="9353345" y="6373059"/>
            <a:ext cx="105837" cy="713541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16002" y="228600"/>
                </a:moveTo>
                <a:lnTo>
                  <a:pt x="0" y="228600"/>
                </a:lnTo>
                <a:lnTo>
                  <a:pt x="19050" y="266700"/>
                </a:lnTo>
                <a:lnTo>
                  <a:pt x="34925" y="234950"/>
                </a:lnTo>
                <a:lnTo>
                  <a:pt x="16002" y="234950"/>
                </a:lnTo>
                <a:lnTo>
                  <a:pt x="16002" y="228600"/>
                </a:lnTo>
                <a:close/>
              </a:path>
              <a:path w="38100" h="266700">
                <a:moveTo>
                  <a:pt x="22098" y="0"/>
                </a:moveTo>
                <a:lnTo>
                  <a:pt x="16002" y="0"/>
                </a:lnTo>
                <a:lnTo>
                  <a:pt x="16002" y="234950"/>
                </a:lnTo>
                <a:lnTo>
                  <a:pt x="22098" y="234950"/>
                </a:lnTo>
                <a:lnTo>
                  <a:pt x="22098" y="0"/>
                </a:lnTo>
                <a:close/>
              </a:path>
              <a:path w="38100" h="266700">
                <a:moveTo>
                  <a:pt x="38100" y="228600"/>
                </a:moveTo>
                <a:lnTo>
                  <a:pt x="22098" y="228600"/>
                </a:lnTo>
                <a:lnTo>
                  <a:pt x="22098" y="234950"/>
                </a:lnTo>
                <a:lnTo>
                  <a:pt x="34925" y="234950"/>
                </a:lnTo>
                <a:lnTo>
                  <a:pt x="381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540467-8A1A-DA49-B293-A66D4A498B49}"/>
              </a:ext>
            </a:extLst>
          </p:cNvPr>
          <p:cNvSpPr txBox="1"/>
          <p:nvPr/>
        </p:nvSpPr>
        <p:spPr>
          <a:xfrm>
            <a:off x="234154" y="8360947"/>
            <a:ext cx="1510350" cy="10772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Not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In-Place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24FE1D-C4DE-5043-B7E1-058FC3888B87}"/>
              </a:ext>
            </a:extLst>
          </p:cNvPr>
          <p:cNvSpPr txBox="1"/>
          <p:nvPr/>
        </p:nvSpPr>
        <p:spPr>
          <a:xfrm>
            <a:off x="10973697" y="8395697"/>
            <a:ext cx="1510350" cy="95410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In-Place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56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21475575" y="12772520"/>
            <a:ext cx="71758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47">
              <a:lnSpc>
                <a:spcPts val="2686"/>
              </a:lnSpc>
            </a:pPr>
            <a:fld id="{81D60167-4931-47E6-BA6A-407CBD079E47}" type="slidenum">
              <a:rPr spc="-9" dirty="0"/>
              <a:pPr marL="44447">
                <a:lnSpc>
                  <a:spcPts val="2686"/>
                </a:lnSpc>
              </a:pPr>
              <a:t>16</a:t>
            </a:fld>
            <a:endParaRPr spc="-9" dirty="0"/>
          </a:p>
        </p:txBody>
      </p:sp>
      <p:graphicFrame>
        <p:nvGraphicFramePr>
          <p:cNvPr id="45" name="object 13">
            <a:extLst>
              <a:ext uri="{FF2B5EF4-FFF2-40B4-BE49-F238E27FC236}">
                <a16:creationId xmlns:a16="http://schemas.microsoft.com/office/drawing/2014/main" id="{168E5DC8-5054-AC4F-913A-0FFEE4936F85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801600" cy="960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7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1650">
                <a:tc gridSpan="3">
                  <a:txBody>
                    <a:bodyPr/>
                    <a:lstStyle/>
                    <a:p>
                      <a:pPr marL="1204595" algn="l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8223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8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15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1035"/>
                        </a:lnSpc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3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lang="en-US"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9140">
                <a:tc>
                  <a:txBody>
                    <a:bodyPr/>
                    <a:lstStyle/>
                    <a:p>
                      <a:pPr marL="123825">
                        <a:lnSpc>
                          <a:spcPts val="875"/>
                        </a:lnSpc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65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0" marR="0" marT="15558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" name="object 8">
            <a:extLst>
              <a:ext uri="{FF2B5EF4-FFF2-40B4-BE49-F238E27FC236}">
                <a16:creationId xmlns:a16="http://schemas.microsoft.com/office/drawing/2014/main" id="{D4E91327-32E3-C047-BDCC-3DCFE3F1CE25}"/>
              </a:ext>
            </a:extLst>
          </p:cNvPr>
          <p:cNvSpPr/>
          <p:nvPr/>
        </p:nvSpPr>
        <p:spPr>
          <a:xfrm>
            <a:off x="618645" y="4014584"/>
            <a:ext cx="4762772" cy="1504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0C94060F-EB29-3C44-B914-7D57C9BA0B32}"/>
              </a:ext>
            </a:extLst>
          </p:cNvPr>
          <p:cNvSpPr/>
          <p:nvPr/>
        </p:nvSpPr>
        <p:spPr>
          <a:xfrm>
            <a:off x="618645" y="1219199"/>
            <a:ext cx="4762772" cy="1504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C99E2DE1-58EE-A74C-8CB6-08D5C5975A3F}"/>
              </a:ext>
            </a:extLst>
          </p:cNvPr>
          <p:cNvSpPr/>
          <p:nvPr/>
        </p:nvSpPr>
        <p:spPr>
          <a:xfrm>
            <a:off x="2999964" y="3248859"/>
            <a:ext cx="105837" cy="713541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16001" y="228473"/>
                </a:moveTo>
                <a:lnTo>
                  <a:pt x="0" y="228473"/>
                </a:lnTo>
                <a:lnTo>
                  <a:pt x="19050" y="266573"/>
                </a:lnTo>
                <a:lnTo>
                  <a:pt x="34925" y="234823"/>
                </a:lnTo>
                <a:lnTo>
                  <a:pt x="16001" y="234823"/>
                </a:lnTo>
                <a:lnTo>
                  <a:pt x="16001" y="228473"/>
                </a:lnTo>
                <a:close/>
              </a:path>
              <a:path w="38100" h="266700">
                <a:moveTo>
                  <a:pt x="22098" y="0"/>
                </a:moveTo>
                <a:lnTo>
                  <a:pt x="16001" y="0"/>
                </a:lnTo>
                <a:lnTo>
                  <a:pt x="16001" y="234823"/>
                </a:lnTo>
                <a:lnTo>
                  <a:pt x="22098" y="234823"/>
                </a:lnTo>
                <a:lnTo>
                  <a:pt x="22098" y="0"/>
                </a:lnTo>
                <a:close/>
              </a:path>
              <a:path w="38100" h="266700">
                <a:moveTo>
                  <a:pt x="38100" y="228473"/>
                </a:moveTo>
                <a:lnTo>
                  <a:pt x="22098" y="228473"/>
                </a:lnTo>
                <a:lnTo>
                  <a:pt x="22098" y="234823"/>
                </a:lnTo>
                <a:lnTo>
                  <a:pt x="34925" y="234823"/>
                </a:lnTo>
                <a:lnTo>
                  <a:pt x="38100" y="228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0D932059-6031-2F45-83C8-969534D9DA67}"/>
              </a:ext>
            </a:extLst>
          </p:cNvPr>
          <p:cNvSpPr/>
          <p:nvPr/>
        </p:nvSpPr>
        <p:spPr>
          <a:xfrm>
            <a:off x="618645" y="6729829"/>
            <a:ext cx="4762772" cy="1504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36DBC134-08F2-6D46-98F0-80306963AD14}"/>
              </a:ext>
            </a:extLst>
          </p:cNvPr>
          <p:cNvSpPr/>
          <p:nvPr/>
        </p:nvSpPr>
        <p:spPr>
          <a:xfrm>
            <a:off x="6972028" y="1262350"/>
            <a:ext cx="4762772" cy="1504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22526F04-4A13-5C41-BB72-77E0F84049AF}"/>
              </a:ext>
            </a:extLst>
          </p:cNvPr>
          <p:cNvSpPr/>
          <p:nvPr/>
        </p:nvSpPr>
        <p:spPr>
          <a:xfrm>
            <a:off x="9353345" y="3248859"/>
            <a:ext cx="105837" cy="713541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16002" y="228600"/>
                </a:moveTo>
                <a:lnTo>
                  <a:pt x="0" y="228600"/>
                </a:lnTo>
                <a:lnTo>
                  <a:pt x="19050" y="266700"/>
                </a:lnTo>
                <a:lnTo>
                  <a:pt x="34925" y="234950"/>
                </a:lnTo>
                <a:lnTo>
                  <a:pt x="16002" y="234950"/>
                </a:lnTo>
                <a:lnTo>
                  <a:pt x="16002" y="228600"/>
                </a:lnTo>
                <a:close/>
              </a:path>
              <a:path w="38100" h="266700">
                <a:moveTo>
                  <a:pt x="22098" y="0"/>
                </a:moveTo>
                <a:lnTo>
                  <a:pt x="16002" y="0"/>
                </a:lnTo>
                <a:lnTo>
                  <a:pt x="16002" y="234950"/>
                </a:lnTo>
                <a:lnTo>
                  <a:pt x="22098" y="234950"/>
                </a:lnTo>
                <a:lnTo>
                  <a:pt x="22098" y="0"/>
                </a:lnTo>
                <a:close/>
              </a:path>
              <a:path w="38100" h="266700">
                <a:moveTo>
                  <a:pt x="38100" y="228600"/>
                </a:moveTo>
                <a:lnTo>
                  <a:pt x="22098" y="228600"/>
                </a:lnTo>
                <a:lnTo>
                  <a:pt x="22098" y="234950"/>
                </a:lnTo>
                <a:lnTo>
                  <a:pt x="34925" y="234950"/>
                </a:lnTo>
                <a:lnTo>
                  <a:pt x="381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0BC95062-884B-CC45-B224-85EC1F6C972C}"/>
              </a:ext>
            </a:extLst>
          </p:cNvPr>
          <p:cNvSpPr/>
          <p:nvPr/>
        </p:nvSpPr>
        <p:spPr>
          <a:xfrm>
            <a:off x="6972023" y="6672554"/>
            <a:ext cx="4762772" cy="1504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EFF1F71C-238E-644C-937C-A330F4B31ABA}"/>
              </a:ext>
            </a:extLst>
          </p:cNvPr>
          <p:cNvSpPr/>
          <p:nvPr/>
        </p:nvSpPr>
        <p:spPr>
          <a:xfrm>
            <a:off x="6866180" y="4014584"/>
            <a:ext cx="4829205" cy="1504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FEE547-7AA6-6549-9407-45BA8A6D5784}"/>
              </a:ext>
            </a:extLst>
          </p:cNvPr>
          <p:cNvSpPr txBox="1"/>
          <p:nvPr/>
        </p:nvSpPr>
        <p:spPr>
          <a:xfrm>
            <a:off x="271753" y="2701724"/>
            <a:ext cx="570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Recursively </a:t>
            </a:r>
            <a:r>
              <a:rPr lang="en-US" sz="2800" spc="5" dirty="0">
                <a:latin typeface="Arial"/>
                <a:cs typeface="Arial"/>
              </a:rPr>
              <a:t>sort 1</a:t>
            </a:r>
            <a:r>
              <a:rPr lang="en-US" sz="2800" spc="7" baseline="23148" dirty="0">
                <a:latin typeface="Arial"/>
                <a:cs typeface="Arial"/>
              </a:rPr>
              <a:t>st </a:t>
            </a:r>
            <a:r>
              <a:rPr lang="en-US" sz="2800" dirty="0">
                <a:latin typeface="Arial"/>
                <a:cs typeface="Arial"/>
              </a:rPr>
              <a:t>and 2</a:t>
            </a:r>
            <a:r>
              <a:rPr lang="en-US" sz="2800" baseline="23148" dirty="0">
                <a:latin typeface="Arial"/>
                <a:cs typeface="Arial"/>
              </a:rPr>
              <a:t>nd </a:t>
            </a:r>
            <a:r>
              <a:rPr lang="en-US" sz="2800" dirty="0">
                <a:latin typeface="Arial"/>
                <a:cs typeface="Arial"/>
              </a:rPr>
              <a:t>halves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8F584E-9150-434F-8ED2-9159AF75AE92}"/>
              </a:ext>
            </a:extLst>
          </p:cNvPr>
          <p:cNvSpPr txBox="1"/>
          <p:nvPr/>
        </p:nvSpPr>
        <p:spPr>
          <a:xfrm>
            <a:off x="6324345" y="2698504"/>
            <a:ext cx="5860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5" dirty="0">
                <a:latin typeface="Arial"/>
                <a:cs typeface="Arial"/>
              </a:rPr>
              <a:t>Partition array </a:t>
            </a:r>
            <a:r>
              <a:rPr lang="en-US" sz="2800" dirty="0">
                <a:latin typeface="Arial"/>
                <a:cs typeface="Arial"/>
              </a:rPr>
              <a:t>using </a:t>
            </a:r>
            <a:r>
              <a:rPr lang="en-US" sz="2800" spc="5" dirty="0">
                <a:latin typeface="Arial"/>
                <a:cs typeface="Arial"/>
              </a:rPr>
              <a:t>“pivot”</a:t>
            </a:r>
            <a:r>
              <a:rPr lang="en-US" sz="2800" spc="1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element </a:t>
            </a:r>
            <a:r>
              <a:rPr lang="en-US" sz="2800" spc="5" dirty="0">
                <a:latin typeface="Arial"/>
                <a:cs typeface="Arial"/>
              </a:rPr>
              <a:t>(</a:t>
            </a:r>
            <a:r>
              <a:rPr lang="el-GR" sz="2800" spc="5" dirty="0">
                <a:latin typeface="Arial"/>
                <a:cs typeface="Arial"/>
              </a:rPr>
              <a:t>Θ(</a:t>
            </a:r>
            <a:r>
              <a:rPr lang="en-US" sz="2800" spc="5" dirty="0">
                <a:latin typeface="Arial"/>
                <a:cs typeface="Arial"/>
              </a:rPr>
              <a:t>n)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time)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B55B8C-B6F5-704F-B692-2F9ABA94C6AE}"/>
              </a:ext>
            </a:extLst>
          </p:cNvPr>
          <p:cNvSpPr txBox="1"/>
          <p:nvPr/>
        </p:nvSpPr>
        <p:spPr>
          <a:xfrm>
            <a:off x="234154" y="5548615"/>
            <a:ext cx="5952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5" dirty="0">
                <a:latin typeface="Arial"/>
                <a:cs typeface="Arial"/>
              </a:rPr>
              <a:t>Merge </a:t>
            </a:r>
            <a:r>
              <a:rPr lang="en-US" sz="2800" dirty="0">
                <a:latin typeface="Arial"/>
                <a:cs typeface="Arial"/>
              </a:rPr>
              <a:t>two halves </a:t>
            </a:r>
            <a:r>
              <a:rPr lang="en-US" sz="2800" spc="5" dirty="0">
                <a:latin typeface="Arial"/>
                <a:cs typeface="Arial"/>
              </a:rPr>
              <a:t>into </a:t>
            </a:r>
            <a:r>
              <a:rPr lang="en-US" sz="2800" dirty="0">
                <a:latin typeface="Arial"/>
                <a:cs typeface="Arial"/>
              </a:rPr>
              <a:t>one sorted</a:t>
            </a:r>
            <a:r>
              <a:rPr lang="en-US" sz="2800" spc="-15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list (</a:t>
            </a:r>
            <a:r>
              <a:rPr lang="el-GR" sz="2800" spc="5" dirty="0">
                <a:latin typeface="Arial"/>
                <a:cs typeface="Arial"/>
              </a:rPr>
              <a:t>Θ(</a:t>
            </a:r>
            <a:r>
              <a:rPr lang="en-US" sz="2800" spc="5" dirty="0">
                <a:latin typeface="Arial"/>
                <a:cs typeface="Arial"/>
              </a:rPr>
              <a:t>n)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time)</a:t>
            </a:r>
            <a:endParaRPr lang="en-US" sz="2800" dirty="0">
              <a:latin typeface="Arial"/>
              <a:cs typeface="Arial"/>
            </a:endParaRPr>
          </a:p>
          <a:p>
            <a:endParaRPr lang="en-US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DA53F8-6762-8B42-A842-D2E834D5D563}"/>
              </a:ext>
            </a:extLst>
          </p:cNvPr>
          <p:cNvSpPr txBox="1"/>
          <p:nvPr/>
        </p:nvSpPr>
        <p:spPr>
          <a:xfrm>
            <a:off x="6552681" y="5548615"/>
            <a:ext cx="5813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Recursively </a:t>
            </a:r>
            <a:r>
              <a:rPr lang="en-US" sz="2800" spc="5" dirty="0">
                <a:latin typeface="Arial"/>
                <a:cs typeface="Arial"/>
              </a:rPr>
              <a:t>sort 1</a:t>
            </a:r>
            <a:r>
              <a:rPr lang="en-US" sz="2800" spc="7" baseline="23148" dirty="0">
                <a:latin typeface="Arial"/>
                <a:cs typeface="Arial"/>
              </a:rPr>
              <a:t>st </a:t>
            </a:r>
            <a:r>
              <a:rPr lang="en-US" sz="2800" dirty="0">
                <a:latin typeface="Arial"/>
                <a:cs typeface="Arial"/>
              </a:rPr>
              <a:t>and 2</a:t>
            </a:r>
            <a:r>
              <a:rPr lang="en-US" sz="2800" baseline="23148" dirty="0">
                <a:latin typeface="Arial"/>
                <a:cs typeface="Arial"/>
              </a:rPr>
              <a:t>nd</a:t>
            </a:r>
            <a:r>
              <a:rPr lang="en-US" sz="2800" spc="-7" baseline="23148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“halves”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02F6D2-15B2-F842-B9AF-B5B4E5C787AA}"/>
              </a:ext>
            </a:extLst>
          </p:cNvPr>
          <p:cNvSpPr txBox="1"/>
          <p:nvPr/>
        </p:nvSpPr>
        <p:spPr>
          <a:xfrm>
            <a:off x="305620" y="8180254"/>
            <a:ext cx="53331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en-US" sz="2800" b="1" dirty="0"/>
              <a:t>Merge Sort</a:t>
            </a:r>
            <a:endParaRPr lang="en-US" sz="2800" dirty="0"/>
          </a:p>
          <a:p>
            <a:pPr algn="ctr" fontAlgn="t"/>
            <a:r>
              <a:rPr lang="en-US" sz="2800" dirty="0" err="1"/>
              <a:t>Θ</a:t>
            </a:r>
            <a:r>
              <a:rPr lang="en-US" sz="2800" dirty="0"/>
              <a:t>(n log n) time</a:t>
            </a:r>
          </a:p>
          <a:p>
            <a:pPr algn="ctr"/>
            <a:endParaRPr lang="en-US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AD702F-2CDE-5340-A2A6-D264DB8C8941}"/>
              </a:ext>
            </a:extLst>
          </p:cNvPr>
          <p:cNvSpPr txBox="1"/>
          <p:nvPr/>
        </p:nvSpPr>
        <p:spPr>
          <a:xfrm>
            <a:off x="6446310" y="8166241"/>
            <a:ext cx="57381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t"/>
            <a:r>
              <a:rPr lang="en-US" sz="2800" b="1" dirty="0" err="1"/>
              <a:t>QuickSort</a:t>
            </a:r>
            <a:endParaRPr lang="en-US" sz="2800" dirty="0"/>
          </a:p>
          <a:p>
            <a:pPr algn="ctr" fontAlgn="t"/>
            <a:r>
              <a:rPr lang="en-US" sz="2800" dirty="0" err="1"/>
              <a:t>Θ</a:t>
            </a:r>
            <a:r>
              <a:rPr lang="en-US" sz="2800" dirty="0"/>
              <a:t>(n log n) time with high probability if</a:t>
            </a:r>
          </a:p>
          <a:p>
            <a:pPr algn="ctr" fontAlgn="t"/>
            <a:r>
              <a:rPr lang="en-US" sz="2800" dirty="0"/>
              <a:t>we choose pivots randomly</a:t>
            </a:r>
          </a:p>
          <a:p>
            <a:endParaRPr lang="en-US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6DC0D8-63DA-984A-915F-29721C8F6BBB}"/>
              </a:ext>
            </a:extLst>
          </p:cNvPr>
          <p:cNvSpPr txBox="1"/>
          <p:nvPr/>
        </p:nvSpPr>
        <p:spPr>
          <a:xfrm>
            <a:off x="0" y="175474"/>
            <a:ext cx="12818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4F89"/>
                </a:solidFill>
                <a:latin typeface="Arial"/>
                <a:cs typeface="Arial"/>
              </a:rPr>
              <a:t>Divide and Conquer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44E75CEA-1CC8-A543-872F-AF6D0FEB6D45}"/>
              </a:ext>
            </a:extLst>
          </p:cNvPr>
          <p:cNvSpPr/>
          <p:nvPr/>
        </p:nvSpPr>
        <p:spPr>
          <a:xfrm>
            <a:off x="2999964" y="6289133"/>
            <a:ext cx="105837" cy="713541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16001" y="228600"/>
                </a:moveTo>
                <a:lnTo>
                  <a:pt x="0" y="228600"/>
                </a:lnTo>
                <a:lnTo>
                  <a:pt x="19050" y="266700"/>
                </a:lnTo>
                <a:lnTo>
                  <a:pt x="34925" y="234950"/>
                </a:lnTo>
                <a:lnTo>
                  <a:pt x="16001" y="234950"/>
                </a:lnTo>
                <a:lnTo>
                  <a:pt x="16001" y="228600"/>
                </a:lnTo>
                <a:close/>
              </a:path>
              <a:path w="38100" h="266700">
                <a:moveTo>
                  <a:pt x="22098" y="0"/>
                </a:moveTo>
                <a:lnTo>
                  <a:pt x="16001" y="0"/>
                </a:lnTo>
                <a:lnTo>
                  <a:pt x="16001" y="234950"/>
                </a:lnTo>
                <a:lnTo>
                  <a:pt x="22098" y="234950"/>
                </a:lnTo>
                <a:lnTo>
                  <a:pt x="22098" y="0"/>
                </a:lnTo>
                <a:close/>
              </a:path>
              <a:path w="38100" h="266700">
                <a:moveTo>
                  <a:pt x="38100" y="228600"/>
                </a:moveTo>
                <a:lnTo>
                  <a:pt x="22098" y="228600"/>
                </a:lnTo>
                <a:lnTo>
                  <a:pt x="22098" y="234950"/>
                </a:lnTo>
                <a:lnTo>
                  <a:pt x="34925" y="234950"/>
                </a:lnTo>
                <a:lnTo>
                  <a:pt x="381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A2F80057-49D5-A646-9B56-2895561ACF4F}"/>
              </a:ext>
            </a:extLst>
          </p:cNvPr>
          <p:cNvSpPr/>
          <p:nvPr/>
        </p:nvSpPr>
        <p:spPr>
          <a:xfrm>
            <a:off x="9353345" y="6373059"/>
            <a:ext cx="105837" cy="713541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16002" y="228600"/>
                </a:moveTo>
                <a:lnTo>
                  <a:pt x="0" y="228600"/>
                </a:lnTo>
                <a:lnTo>
                  <a:pt x="19050" y="266700"/>
                </a:lnTo>
                <a:lnTo>
                  <a:pt x="34925" y="234950"/>
                </a:lnTo>
                <a:lnTo>
                  <a:pt x="16002" y="234950"/>
                </a:lnTo>
                <a:lnTo>
                  <a:pt x="16002" y="228600"/>
                </a:lnTo>
                <a:close/>
              </a:path>
              <a:path w="38100" h="266700">
                <a:moveTo>
                  <a:pt x="22098" y="0"/>
                </a:moveTo>
                <a:lnTo>
                  <a:pt x="16002" y="0"/>
                </a:lnTo>
                <a:lnTo>
                  <a:pt x="16002" y="234950"/>
                </a:lnTo>
                <a:lnTo>
                  <a:pt x="22098" y="234950"/>
                </a:lnTo>
                <a:lnTo>
                  <a:pt x="22098" y="0"/>
                </a:lnTo>
                <a:close/>
              </a:path>
              <a:path w="38100" h="266700">
                <a:moveTo>
                  <a:pt x="38100" y="228600"/>
                </a:moveTo>
                <a:lnTo>
                  <a:pt x="22098" y="228600"/>
                </a:lnTo>
                <a:lnTo>
                  <a:pt x="22098" y="234950"/>
                </a:lnTo>
                <a:lnTo>
                  <a:pt x="34925" y="234950"/>
                </a:lnTo>
                <a:lnTo>
                  <a:pt x="381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540467-8A1A-DA49-B293-A66D4A498B49}"/>
              </a:ext>
            </a:extLst>
          </p:cNvPr>
          <p:cNvSpPr txBox="1"/>
          <p:nvPr/>
        </p:nvSpPr>
        <p:spPr>
          <a:xfrm>
            <a:off x="234154" y="8360947"/>
            <a:ext cx="1510350" cy="10772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Not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In-Place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24FE1D-C4DE-5043-B7E1-058FC3888B87}"/>
              </a:ext>
            </a:extLst>
          </p:cNvPr>
          <p:cNvSpPr txBox="1"/>
          <p:nvPr/>
        </p:nvSpPr>
        <p:spPr>
          <a:xfrm>
            <a:off x="10973697" y="8395697"/>
            <a:ext cx="1510350" cy="95410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In-Place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463055-0C04-F84C-AF9F-03DFD1FCA00A}"/>
              </a:ext>
            </a:extLst>
          </p:cNvPr>
          <p:cNvSpPr txBox="1"/>
          <p:nvPr/>
        </p:nvSpPr>
        <p:spPr>
          <a:xfrm>
            <a:off x="4214939" y="8412206"/>
            <a:ext cx="1218411" cy="95410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Stable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235C9C-7FF2-E04B-8250-39104341A847}"/>
              </a:ext>
            </a:extLst>
          </p:cNvPr>
          <p:cNvSpPr txBox="1"/>
          <p:nvPr/>
        </p:nvSpPr>
        <p:spPr>
          <a:xfrm>
            <a:off x="6552681" y="8360947"/>
            <a:ext cx="1218411" cy="10772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Not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Stable</a:t>
            </a:r>
          </a:p>
        </p:txBody>
      </p:sp>
    </p:spTree>
    <p:extLst>
      <p:ext uri="{BB962C8B-B14F-4D97-AF65-F5344CB8AC3E}">
        <p14:creationId xmlns:p14="http://schemas.microsoft.com/office/powerpoint/2010/main" val="322039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21475575" y="12772520"/>
            <a:ext cx="71758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47">
              <a:lnSpc>
                <a:spcPts val="2686"/>
              </a:lnSpc>
            </a:pPr>
            <a:fld id="{81D60167-4931-47E6-BA6A-407CBD079E47}" type="slidenum">
              <a:rPr spc="-9" dirty="0"/>
              <a:pPr marL="44447">
                <a:lnSpc>
                  <a:spcPts val="2686"/>
                </a:lnSpc>
              </a:pPr>
              <a:t>17</a:t>
            </a:fld>
            <a:endParaRPr spc="-9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414044F7-3A5D-BC45-AC62-ACF7A92BCE91}"/>
              </a:ext>
            </a:extLst>
          </p:cNvPr>
          <p:cNvSpPr/>
          <p:nvPr/>
        </p:nvSpPr>
        <p:spPr>
          <a:xfrm>
            <a:off x="-1111" y="-8466"/>
            <a:ext cx="12804045" cy="1277394"/>
          </a:xfrm>
          <a:custGeom>
            <a:avLst/>
            <a:gdLst/>
            <a:ahLst/>
            <a:cxnLst/>
            <a:rect l="l" t="t" r="r" b="b"/>
            <a:pathLst>
              <a:path w="4572000" h="457200">
                <a:moveTo>
                  <a:pt x="0" y="457200"/>
                </a:moveTo>
                <a:lnTo>
                  <a:pt x="4572000" y="457200"/>
                </a:lnTo>
                <a:lnTo>
                  <a:pt x="457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154AB609-F1A0-8F48-AF07-6633348F783A}"/>
              </a:ext>
            </a:extLst>
          </p:cNvPr>
          <p:cNvSpPr/>
          <p:nvPr/>
        </p:nvSpPr>
        <p:spPr>
          <a:xfrm>
            <a:off x="-1111" y="-8466"/>
            <a:ext cx="12804045" cy="1277394"/>
          </a:xfrm>
          <a:custGeom>
            <a:avLst/>
            <a:gdLst/>
            <a:ahLst/>
            <a:cxnLst/>
            <a:rect l="l" t="t" r="r" b="b"/>
            <a:pathLst>
              <a:path w="4572000" h="457200">
                <a:moveTo>
                  <a:pt x="0" y="457200"/>
                </a:moveTo>
                <a:lnTo>
                  <a:pt x="4572000" y="457200"/>
                </a:lnTo>
                <a:lnTo>
                  <a:pt x="457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B6C59146-9CD9-8544-828C-E774FA33973C}"/>
              </a:ext>
            </a:extLst>
          </p:cNvPr>
          <p:cNvSpPr txBox="1"/>
          <p:nvPr/>
        </p:nvSpPr>
        <p:spPr>
          <a:xfrm>
            <a:off x="303690" y="2506552"/>
            <a:ext cx="11895313" cy="5526834"/>
          </a:xfrm>
          <a:prstGeom prst="rect">
            <a:avLst/>
          </a:prstGeom>
        </p:spPr>
        <p:txBody>
          <a:bodyPr vert="horz" wrap="square" lIns="0" tIns="20003" rIns="0" bIns="0" rtlCol="0">
            <a:spAutoFit/>
          </a:bodyPr>
          <a:lstStyle/>
          <a:p>
            <a:pPr marL="297784" marR="276673" indent="-297784">
              <a:spcBef>
                <a:spcPts val="158"/>
              </a:spcBef>
              <a:buFont typeface="Arial"/>
              <a:buChar char="•"/>
              <a:tabLst>
                <a:tab pos="298897" algn="l"/>
              </a:tabLst>
            </a:pPr>
            <a:r>
              <a:rPr sz="3200" b="1" spc="-18" dirty="0">
                <a:latin typeface="Arial"/>
                <a:cs typeface="Arial"/>
              </a:rPr>
              <a:t>Simple </a:t>
            </a:r>
            <a:r>
              <a:rPr sz="3200" b="1" spc="-26" dirty="0">
                <a:latin typeface="Arial"/>
                <a:cs typeface="Arial"/>
              </a:rPr>
              <a:t>quicksort. </a:t>
            </a:r>
            <a:r>
              <a:rPr sz="3200" spc="-18" dirty="0">
                <a:latin typeface="Arial"/>
                <a:cs typeface="Arial"/>
              </a:rPr>
              <a:t>Choose pivot using </a:t>
            </a:r>
            <a:r>
              <a:rPr sz="3200" spc="-9" dirty="0">
                <a:latin typeface="Arial"/>
                <a:cs typeface="Arial"/>
              </a:rPr>
              <a:t>a simple  </a:t>
            </a:r>
            <a:r>
              <a:rPr sz="3200" spc="-18" dirty="0">
                <a:latin typeface="Arial"/>
                <a:cs typeface="Arial"/>
              </a:rPr>
              <a:t>deterministic rule; e.g., </a:t>
            </a:r>
            <a:r>
              <a:rPr sz="3200" spc="-9" dirty="0">
                <a:latin typeface="Arial"/>
                <a:cs typeface="Arial"/>
              </a:rPr>
              <a:t>first </a:t>
            </a:r>
            <a:r>
              <a:rPr sz="3200" spc="-18" dirty="0">
                <a:latin typeface="Arial"/>
                <a:cs typeface="Arial"/>
              </a:rPr>
              <a:t>element, </a:t>
            </a:r>
            <a:r>
              <a:rPr sz="3200" spc="-9" dirty="0">
                <a:latin typeface="Arial"/>
                <a:cs typeface="Arial"/>
              </a:rPr>
              <a:t>last </a:t>
            </a:r>
            <a:r>
              <a:rPr sz="3200" spc="-18" dirty="0">
                <a:latin typeface="Arial"/>
                <a:cs typeface="Arial"/>
              </a:rPr>
              <a:t>element,  median(A[1], A[n],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18" dirty="0">
                <a:latin typeface="Arial"/>
                <a:cs typeface="Arial"/>
              </a:rPr>
              <a:t>A[n/2]).</a:t>
            </a:r>
            <a:endParaRPr sz="3200" dirty="0">
              <a:latin typeface="Arial"/>
              <a:cs typeface="Arial"/>
            </a:endParaRPr>
          </a:p>
          <a:p>
            <a:pPr marL="650015" lvl="1" indent="-250007">
              <a:spcBef>
                <a:spcPts val="516"/>
              </a:spcBef>
              <a:buChar char="–"/>
              <a:tabLst>
                <a:tab pos="651128" algn="l"/>
              </a:tabLst>
            </a:pPr>
            <a:r>
              <a:rPr sz="2800" dirty="0">
                <a:latin typeface="Arial"/>
                <a:cs typeface="Arial"/>
              </a:rPr>
              <a:t>Θ(n </a:t>
            </a:r>
            <a:r>
              <a:rPr sz="2800" spc="9" dirty="0">
                <a:latin typeface="Arial"/>
                <a:cs typeface="Arial"/>
              </a:rPr>
              <a:t>log </a:t>
            </a:r>
            <a:r>
              <a:rPr sz="2800" dirty="0">
                <a:latin typeface="Arial"/>
                <a:cs typeface="Arial"/>
              </a:rPr>
              <a:t>n) </a:t>
            </a:r>
            <a:r>
              <a:rPr sz="2800" spc="-9" dirty="0">
                <a:latin typeface="Arial"/>
                <a:cs typeface="Arial"/>
              </a:rPr>
              <a:t>time </a:t>
            </a:r>
            <a:r>
              <a:rPr sz="2800" spc="18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“lucky”, but </a:t>
            </a:r>
            <a:r>
              <a:rPr sz="2800" spc="-9" dirty="0">
                <a:latin typeface="Arial"/>
                <a:cs typeface="Arial"/>
              </a:rPr>
              <a:t>Θ(n</a:t>
            </a:r>
            <a:r>
              <a:rPr sz="2800" spc="-12" baseline="24305" dirty="0">
                <a:latin typeface="Arial"/>
                <a:cs typeface="Arial"/>
              </a:rPr>
              <a:t>2</a:t>
            </a:r>
            <a:r>
              <a:rPr sz="2800" spc="-9" dirty="0">
                <a:latin typeface="Arial"/>
                <a:cs typeface="Arial"/>
              </a:rPr>
              <a:t>)</a:t>
            </a:r>
            <a:r>
              <a:rPr sz="2800" spc="-219" dirty="0">
                <a:latin typeface="Arial"/>
                <a:cs typeface="Arial"/>
              </a:rPr>
              <a:t> </a:t>
            </a:r>
            <a:r>
              <a:rPr sz="2800" spc="-9" dirty="0">
                <a:latin typeface="Arial"/>
                <a:cs typeface="Arial"/>
              </a:rPr>
              <a:t>worst-case.</a:t>
            </a:r>
            <a:endParaRPr sz="2800" dirty="0">
              <a:latin typeface="Arial"/>
              <a:cs typeface="Arial"/>
            </a:endParaRPr>
          </a:p>
          <a:p>
            <a:pPr lvl="1">
              <a:spcBef>
                <a:spcPts val="79"/>
              </a:spcBef>
              <a:buFont typeface="Arial"/>
              <a:buChar char="–"/>
            </a:pPr>
            <a:endParaRPr lang="en-US" sz="1750" dirty="0">
              <a:latin typeface="Times New Roman"/>
              <a:cs typeface="Times New Roman"/>
            </a:endParaRPr>
          </a:p>
          <a:p>
            <a:pPr lvl="1">
              <a:spcBef>
                <a:spcPts val="79"/>
              </a:spcBef>
              <a:buFont typeface="Arial"/>
              <a:buChar char="–"/>
            </a:pPr>
            <a:endParaRPr sz="1750" dirty="0">
              <a:latin typeface="Times New Roman"/>
              <a:cs typeface="Times New Roman"/>
            </a:endParaRPr>
          </a:p>
          <a:p>
            <a:pPr marL="297784" marR="352231" indent="-297784">
              <a:buFont typeface="Arial"/>
              <a:buChar char="•"/>
              <a:tabLst>
                <a:tab pos="298897" algn="l"/>
              </a:tabLst>
            </a:pPr>
            <a:r>
              <a:rPr sz="3200" b="1" spc="-18" dirty="0">
                <a:latin typeface="Arial"/>
                <a:cs typeface="Arial"/>
              </a:rPr>
              <a:t>Deterministic </a:t>
            </a:r>
            <a:r>
              <a:rPr sz="3200" b="1" spc="-26" dirty="0">
                <a:latin typeface="Arial"/>
                <a:cs typeface="Arial"/>
              </a:rPr>
              <a:t>quicksort. </a:t>
            </a:r>
            <a:r>
              <a:rPr sz="3200" spc="-18" dirty="0">
                <a:latin typeface="Arial"/>
                <a:cs typeface="Arial"/>
              </a:rPr>
              <a:t>Pivot on median </a:t>
            </a:r>
            <a:r>
              <a:rPr sz="3200" spc="-26" dirty="0">
                <a:latin typeface="Arial"/>
                <a:cs typeface="Arial"/>
              </a:rPr>
              <a:t>(we’ll  </a:t>
            </a:r>
            <a:r>
              <a:rPr sz="3200" spc="-18" dirty="0">
                <a:latin typeface="Arial"/>
                <a:cs typeface="Arial"/>
              </a:rPr>
              <a:t>see shortly </a:t>
            </a:r>
            <a:r>
              <a:rPr sz="3200" spc="-26" dirty="0">
                <a:latin typeface="Arial"/>
                <a:cs typeface="Arial"/>
              </a:rPr>
              <a:t>how </a:t>
            </a:r>
            <a:r>
              <a:rPr sz="3200" spc="-9" dirty="0">
                <a:latin typeface="Arial"/>
                <a:cs typeface="Arial"/>
              </a:rPr>
              <a:t>to </a:t>
            </a:r>
            <a:r>
              <a:rPr sz="3200" spc="-18" dirty="0">
                <a:latin typeface="Arial"/>
                <a:cs typeface="Arial"/>
              </a:rPr>
              <a:t>find the median </a:t>
            </a:r>
            <a:r>
              <a:rPr sz="3200" spc="-9" dirty="0">
                <a:latin typeface="Arial"/>
                <a:cs typeface="Arial"/>
              </a:rPr>
              <a:t>in </a:t>
            </a:r>
            <a:r>
              <a:rPr sz="3200" spc="-18" dirty="0">
                <a:latin typeface="Arial"/>
                <a:cs typeface="Arial"/>
              </a:rPr>
              <a:t>linear</a:t>
            </a:r>
            <a:r>
              <a:rPr sz="3200" spc="516" dirty="0">
                <a:latin typeface="Arial"/>
                <a:cs typeface="Arial"/>
              </a:rPr>
              <a:t> </a:t>
            </a:r>
            <a:r>
              <a:rPr sz="3200" spc="-9" dirty="0">
                <a:latin typeface="Arial"/>
                <a:cs typeface="Arial"/>
              </a:rPr>
              <a:t>time).</a:t>
            </a:r>
            <a:endParaRPr sz="3200" dirty="0">
              <a:latin typeface="Arial"/>
              <a:cs typeface="Arial"/>
            </a:endParaRPr>
          </a:p>
          <a:p>
            <a:pPr marL="650015" lvl="1" indent="-250007">
              <a:spcBef>
                <a:spcPts val="516"/>
              </a:spcBef>
              <a:buChar char="–"/>
              <a:tabLst>
                <a:tab pos="651128" algn="l"/>
              </a:tabLst>
            </a:pPr>
            <a:r>
              <a:rPr sz="2800" dirty="0">
                <a:latin typeface="Arial"/>
                <a:cs typeface="Arial"/>
              </a:rPr>
              <a:t>Θ(n </a:t>
            </a:r>
            <a:r>
              <a:rPr sz="2800" spc="9" dirty="0">
                <a:latin typeface="Arial"/>
                <a:cs typeface="Arial"/>
              </a:rPr>
              <a:t>log </a:t>
            </a:r>
            <a:r>
              <a:rPr sz="2800" spc="-9" dirty="0">
                <a:latin typeface="Arial"/>
                <a:cs typeface="Arial"/>
              </a:rPr>
              <a:t>n) time, but not </a:t>
            </a:r>
            <a:r>
              <a:rPr sz="2800" dirty="0">
                <a:latin typeface="Arial"/>
                <a:cs typeface="Arial"/>
              </a:rPr>
              <a:t>the best </a:t>
            </a:r>
            <a:r>
              <a:rPr sz="2800" spc="9" dirty="0">
                <a:latin typeface="Arial"/>
                <a:cs typeface="Arial"/>
              </a:rPr>
              <a:t>in</a:t>
            </a:r>
            <a:r>
              <a:rPr sz="2800" spc="-18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practice.</a:t>
            </a:r>
          </a:p>
          <a:p>
            <a:pPr lvl="1">
              <a:spcBef>
                <a:spcPts val="79"/>
              </a:spcBef>
              <a:buFont typeface="Arial"/>
              <a:buChar char="–"/>
            </a:pPr>
            <a:endParaRPr lang="en-US" sz="1750" dirty="0">
              <a:latin typeface="Times New Roman"/>
              <a:cs typeface="Times New Roman"/>
            </a:endParaRPr>
          </a:p>
          <a:p>
            <a:pPr lvl="1">
              <a:spcBef>
                <a:spcPts val="79"/>
              </a:spcBef>
              <a:buFont typeface="Arial"/>
              <a:buChar char="–"/>
            </a:pPr>
            <a:endParaRPr sz="1750" dirty="0">
              <a:latin typeface="Times New Roman"/>
              <a:cs typeface="Times New Roman"/>
            </a:endParaRPr>
          </a:p>
          <a:p>
            <a:pPr marL="297784" marR="8890" indent="-297784">
              <a:buFont typeface="Arial"/>
              <a:buChar char="•"/>
              <a:tabLst>
                <a:tab pos="298897" algn="l"/>
              </a:tabLst>
            </a:pPr>
            <a:r>
              <a:rPr sz="3200" b="1" spc="-18" dirty="0">
                <a:latin typeface="Arial"/>
                <a:cs typeface="Arial"/>
              </a:rPr>
              <a:t>Randomized </a:t>
            </a:r>
            <a:r>
              <a:rPr sz="3200" b="1" spc="-26" dirty="0">
                <a:latin typeface="Arial"/>
                <a:cs typeface="Arial"/>
              </a:rPr>
              <a:t>quicksort</a:t>
            </a:r>
            <a:r>
              <a:rPr sz="3200" spc="-26" dirty="0">
                <a:latin typeface="Arial"/>
                <a:cs typeface="Arial"/>
              </a:rPr>
              <a:t>. </a:t>
            </a:r>
            <a:r>
              <a:rPr sz="3200" spc="-18" dirty="0">
                <a:latin typeface="Arial"/>
                <a:cs typeface="Arial"/>
              </a:rPr>
              <a:t>Choose pivot uniformly at  random.</a:t>
            </a:r>
            <a:endParaRPr sz="3200" dirty="0">
              <a:latin typeface="Arial"/>
              <a:cs typeface="Arial"/>
            </a:endParaRPr>
          </a:p>
          <a:p>
            <a:pPr marL="650015" marR="217784" lvl="1" indent="-250007">
              <a:spcBef>
                <a:spcPts val="525"/>
              </a:spcBef>
              <a:buChar char="–"/>
              <a:tabLst>
                <a:tab pos="651128" algn="l"/>
              </a:tabLst>
            </a:pPr>
            <a:r>
              <a:rPr sz="2800" dirty="0">
                <a:latin typeface="Arial"/>
                <a:cs typeface="Arial"/>
              </a:rPr>
              <a:t>Θ(n </a:t>
            </a:r>
            <a:r>
              <a:rPr sz="2800" spc="9" dirty="0">
                <a:latin typeface="Arial"/>
                <a:cs typeface="Arial"/>
              </a:rPr>
              <a:t>log </a:t>
            </a:r>
            <a:r>
              <a:rPr sz="2800" spc="-9" dirty="0">
                <a:latin typeface="Arial"/>
                <a:cs typeface="Arial"/>
              </a:rPr>
              <a:t>n) </a:t>
            </a:r>
            <a:r>
              <a:rPr sz="2800" spc="-18" dirty="0">
                <a:latin typeface="Arial"/>
                <a:cs typeface="Arial"/>
              </a:rPr>
              <a:t>time </a:t>
            </a:r>
            <a:r>
              <a:rPr sz="2800" spc="-9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high </a:t>
            </a:r>
            <a:r>
              <a:rPr sz="2800" spc="-18" dirty="0">
                <a:latin typeface="Arial"/>
                <a:cs typeface="Arial"/>
              </a:rPr>
              <a:t>probability, </a:t>
            </a:r>
            <a:r>
              <a:rPr sz="2800" spc="-9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fast </a:t>
            </a:r>
            <a:r>
              <a:rPr sz="2800" spc="9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practice  (competitive </a:t>
            </a:r>
            <a:r>
              <a:rPr sz="2800" spc="-9" dirty="0">
                <a:latin typeface="Arial"/>
                <a:cs typeface="Arial"/>
              </a:rPr>
              <a:t>with </a:t>
            </a:r>
            <a:r>
              <a:rPr sz="2800" spc="-18" dirty="0">
                <a:latin typeface="Arial"/>
                <a:cs typeface="Arial"/>
              </a:rPr>
              <a:t>merge</a:t>
            </a:r>
            <a:r>
              <a:rPr sz="2800" spc="-2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sort).</a:t>
            </a: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AEBB82DB-76DA-0347-8461-07996F7A93DF}"/>
              </a:ext>
            </a:extLst>
          </p:cNvPr>
          <p:cNvSpPr/>
          <p:nvPr/>
        </p:nvSpPr>
        <p:spPr>
          <a:xfrm>
            <a:off x="0" y="-7796"/>
            <a:ext cx="12800489" cy="9608996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EE2568-46A2-1844-80D2-996D3810F282}"/>
              </a:ext>
            </a:extLst>
          </p:cNvPr>
          <p:cNvSpPr txBox="1"/>
          <p:nvPr/>
        </p:nvSpPr>
        <p:spPr>
          <a:xfrm>
            <a:off x="-1110" y="141608"/>
            <a:ext cx="12818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4F89"/>
                </a:solidFill>
                <a:latin typeface="Arial"/>
                <a:cs typeface="Arial"/>
              </a:rPr>
              <a:t>Quicksort Variants</a:t>
            </a:r>
            <a:endParaRPr lang="en-US"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21475575" y="12772520"/>
            <a:ext cx="71758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47">
              <a:lnSpc>
                <a:spcPts val="2686"/>
              </a:lnSpc>
            </a:pPr>
            <a:fld id="{81D60167-4931-47E6-BA6A-407CBD079E47}" type="slidenum">
              <a:rPr spc="-9" dirty="0"/>
              <a:pPr marL="44447">
                <a:lnSpc>
                  <a:spcPts val="2686"/>
                </a:lnSpc>
              </a:pPr>
              <a:t>18</a:t>
            </a:fld>
            <a:endParaRPr spc="-9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414044F7-3A5D-BC45-AC62-ACF7A92BCE91}"/>
              </a:ext>
            </a:extLst>
          </p:cNvPr>
          <p:cNvSpPr/>
          <p:nvPr/>
        </p:nvSpPr>
        <p:spPr>
          <a:xfrm>
            <a:off x="0" y="-670"/>
            <a:ext cx="12804045" cy="1277394"/>
          </a:xfrm>
          <a:custGeom>
            <a:avLst/>
            <a:gdLst/>
            <a:ahLst/>
            <a:cxnLst/>
            <a:rect l="l" t="t" r="r" b="b"/>
            <a:pathLst>
              <a:path w="4572000" h="457200">
                <a:moveTo>
                  <a:pt x="0" y="457200"/>
                </a:moveTo>
                <a:lnTo>
                  <a:pt x="4572000" y="457200"/>
                </a:lnTo>
                <a:lnTo>
                  <a:pt x="457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154AB609-F1A0-8F48-AF07-6633348F783A}"/>
              </a:ext>
            </a:extLst>
          </p:cNvPr>
          <p:cNvSpPr/>
          <p:nvPr/>
        </p:nvSpPr>
        <p:spPr>
          <a:xfrm>
            <a:off x="0" y="-670"/>
            <a:ext cx="12804045" cy="1277394"/>
          </a:xfrm>
          <a:custGeom>
            <a:avLst/>
            <a:gdLst/>
            <a:ahLst/>
            <a:cxnLst/>
            <a:rect l="l" t="t" r="r" b="b"/>
            <a:pathLst>
              <a:path w="4572000" h="457200">
                <a:moveTo>
                  <a:pt x="0" y="457200"/>
                </a:moveTo>
                <a:lnTo>
                  <a:pt x="4572000" y="457200"/>
                </a:lnTo>
                <a:lnTo>
                  <a:pt x="457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B6C59146-9CD9-8544-828C-E774FA33973C}"/>
              </a:ext>
            </a:extLst>
          </p:cNvPr>
          <p:cNvSpPr txBox="1"/>
          <p:nvPr/>
        </p:nvSpPr>
        <p:spPr>
          <a:xfrm>
            <a:off x="304801" y="2514348"/>
            <a:ext cx="11895313" cy="5070299"/>
          </a:xfrm>
          <a:prstGeom prst="rect">
            <a:avLst/>
          </a:prstGeom>
        </p:spPr>
        <p:txBody>
          <a:bodyPr vert="horz" wrap="square" lIns="0" tIns="20003" rIns="0" bIns="0" rtlCol="0">
            <a:spAutoFit/>
          </a:bodyPr>
          <a:lstStyle/>
          <a:p>
            <a:pPr marL="297784" marR="8890" indent="-297784">
              <a:spcBef>
                <a:spcPts val="184"/>
              </a:spcBef>
              <a:buChar char="•"/>
              <a:tabLst>
                <a:tab pos="298897" algn="l"/>
              </a:tabLst>
            </a:pPr>
            <a:r>
              <a:rPr lang="en-US" sz="3600" dirty="0">
                <a:latin typeface="Arial"/>
                <a:cs typeface="Arial"/>
              </a:rPr>
              <a:t>Any sorting </a:t>
            </a:r>
            <a:r>
              <a:rPr lang="en-US" sz="3600" spc="-9" dirty="0">
                <a:latin typeface="Arial"/>
                <a:cs typeface="Arial"/>
              </a:rPr>
              <a:t>algorithm </a:t>
            </a:r>
            <a:r>
              <a:rPr lang="en-US" sz="3600" dirty="0">
                <a:latin typeface="Arial"/>
                <a:cs typeface="Arial"/>
              </a:rPr>
              <a:t>can </a:t>
            </a:r>
            <a:r>
              <a:rPr lang="en-US" sz="3600" spc="-9" dirty="0">
                <a:latin typeface="Arial"/>
                <a:cs typeface="Arial"/>
              </a:rPr>
              <a:t>be </a:t>
            </a:r>
            <a:r>
              <a:rPr lang="en-US" sz="3600" spc="9" dirty="0">
                <a:latin typeface="Arial"/>
                <a:cs typeface="Arial"/>
              </a:rPr>
              <a:t>made </a:t>
            </a:r>
            <a:r>
              <a:rPr lang="en-US" sz="3600" b="1" spc="-9" dirty="0">
                <a:latin typeface="Arial"/>
                <a:cs typeface="Arial"/>
              </a:rPr>
              <a:t>stable</a:t>
            </a:r>
            <a:r>
              <a:rPr lang="en-US" sz="3600" b="1" spc="-245" dirty="0">
                <a:latin typeface="Arial"/>
                <a:cs typeface="Arial"/>
              </a:rPr>
              <a:t> </a:t>
            </a:r>
            <a:r>
              <a:rPr lang="en-US" sz="3600" spc="-9" dirty="0">
                <a:latin typeface="Arial"/>
                <a:cs typeface="Arial"/>
              </a:rPr>
              <a:t>at  </a:t>
            </a:r>
            <a:r>
              <a:rPr lang="en-US" sz="3600" dirty="0">
                <a:latin typeface="Arial"/>
                <a:cs typeface="Arial"/>
              </a:rPr>
              <a:t>the </a:t>
            </a:r>
            <a:r>
              <a:rPr lang="en-US" sz="3600" spc="-18" dirty="0">
                <a:latin typeface="Arial"/>
                <a:cs typeface="Arial"/>
              </a:rPr>
              <a:t>expense </a:t>
            </a:r>
            <a:r>
              <a:rPr lang="en-US" sz="3600" spc="-9" dirty="0">
                <a:latin typeface="Arial"/>
                <a:cs typeface="Arial"/>
              </a:rPr>
              <a:t>of </a:t>
            </a:r>
            <a:r>
              <a:rPr lang="en-US" sz="3600" b="1" dirty="0">
                <a:latin typeface="Arial"/>
                <a:cs typeface="Arial"/>
              </a:rPr>
              <a:t>in-place</a:t>
            </a:r>
            <a:r>
              <a:rPr lang="en-US" sz="3600" b="1" spc="-79" dirty="0">
                <a:latin typeface="Arial"/>
                <a:cs typeface="Arial"/>
              </a:rPr>
              <a:t> </a:t>
            </a:r>
            <a:r>
              <a:rPr lang="en-US" sz="3600" spc="-9" dirty="0">
                <a:latin typeface="Arial"/>
                <a:cs typeface="Arial"/>
              </a:rPr>
              <a:t>operation</a:t>
            </a:r>
            <a:endParaRPr lang="en-US" sz="3600" dirty="0">
              <a:latin typeface="Arial"/>
              <a:cs typeface="Arial"/>
            </a:endParaRPr>
          </a:p>
          <a:p>
            <a:pPr marL="297784" marR="567793">
              <a:spcBef>
                <a:spcPts val="534"/>
              </a:spcBef>
            </a:pPr>
            <a:r>
              <a:rPr lang="en-US" sz="2800" i="1" dirty="0">
                <a:latin typeface="Arial"/>
                <a:cs typeface="Arial"/>
              </a:rPr>
              <a:t>(so </a:t>
            </a:r>
            <a:r>
              <a:rPr lang="en-US" sz="2800" i="1" spc="-9" dirty="0">
                <a:latin typeface="Arial"/>
                <a:cs typeface="Arial"/>
              </a:rPr>
              <a:t>we can implement </a:t>
            </a:r>
            <a:r>
              <a:rPr lang="en-US" sz="2800" i="1" spc="-18" dirty="0">
                <a:latin typeface="Arial"/>
                <a:cs typeface="Arial"/>
              </a:rPr>
              <a:t>quicksort </a:t>
            </a:r>
            <a:r>
              <a:rPr lang="en-US" sz="2800" i="1" spc="-9" dirty="0">
                <a:latin typeface="Arial"/>
                <a:cs typeface="Arial"/>
              </a:rPr>
              <a:t>to be stable but not </a:t>
            </a:r>
            <a:r>
              <a:rPr lang="en-US" sz="2800" i="1" dirty="0">
                <a:latin typeface="Arial"/>
                <a:cs typeface="Arial"/>
              </a:rPr>
              <a:t>in-place, </a:t>
            </a:r>
            <a:r>
              <a:rPr lang="en-US" sz="2800" i="1" spc="-9" dirty="0">
                <a:latin typeface="Arial"/>
                <a:cs typeface="Arial"/>
              </a:rPr>
              <a:t>or in-place </a:t>
            </a:r>
            <a:r>
              <a:rPr lang="en-US" sz="2800" i="1" dirty="0">
                <a:latin typeface="Arial"/>
                <a:cs typeface="Arial"/>
              </a:rPr>
              <a:t>but </a:t>
            </a:r>
            <a:r>
              <a:rPr lang="en-US" sz="2800" i="1" spc="-9" dirty="0">
                <a:latin typeface="Arial"/>
                <a:cs typeface="Arial"/>
              </a:rPr>
              <a:t>not</a:t>
            </a:r>
            <a:r>
              <a:rPr lang="en-US" sz="2800" i="1" spc="-44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stable).</a:t>
            </a:r>
            <a:endParaRPr lang="en-US" sz="2800" dirty="0">
              <a:latin typeface="Arial"/>
              <a:cs typeface="Arial"/>
            </a:endParaRPr>
          </a:p>
          <a:p>
            <a:pPr marL="297784" indent="-297784">
              <a:spcBef>
                <a:spcPts val="648"/>
              </a:spcBef>
              <a:buChar char="•"/>
              <a:tabLst>
                <a:tab pos="298897" algn="l"/>
              </a:tabLst>
            </a:pPr>
            <a:r>
              <a:rPr lang="en-US" sz="3600" dirty="0">
                <a:latin typeface="Arial"/>
                <a:cs typeface="Arial"/>
              </a:rPr>
              <a:t>Memory</a:t>
            </a:r>
            <a:r>
              <a:rPr lang="en-US" sz="3600" spc="-53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issues:</a:t>
            </a:r>
          </a:p>
          <a:p>
            <a:pPr marL="650015" marR="290008" lvl="1" indent="-250007">
              <a:spcBef>
                <a:spcPts val="604"/>
              </a:spcBef>
              <a:buChar char="–"/>
              <a:tabLst>
                <a:tab pos="651128" algn="l"/>
              </a:tabLst>
            </a:pPr>
            <a:r>
              <a:rPr lang="en-US" sz="2800" spc="-18" dirty="0">
                <a:latin typeface="Arial"/>
                <a:cs typeface="Arial"/>
              </a:rPr>
              <a:t>Rather than sort large records, sort pointers </a:t>
            </a:r>
            <a:r>
              <a:rPr lang="en-US" sz="2800" spc="-9" dirty="0">
                <a:latin typeface="Arial"/>
                <a:cs typeface="Arial"/>
              </a:rPr>
              <a:t>to  </a:t>
            </a:r>
            <a:r>
              <a:rPr lang="en-US" sz="2800" spc="-18" dirty="0">
                <a:latin typeface="Arial"/>
                <a:cs typeface="Arial"/>
              </a:rPr>
              <a:t>records.</a:t>
            </a:r>
            <a:endParaRPr lang="en-US" sz="2800" dirty="0">
              <a:latin typeface="Arial"/>
              <a:cs typeface="Arial"/>
            </a:endParaRPr>
          </a:p>
          <a:p>
            <a:pPr marL="650015" marR="356676" lvl="1" indent="-250007">
              <a:spcBef>
                <a:spcPts val="586"/>
              </a:spcBef>
              <a:buChar char="–"/>
              <a:tabLst>
                <a:tab pos="651128" algn="l"/>
              </a:tabLst>
            </a:pPr>
            <a:r>
              <a:rPr lang="en-US" sz="2800" spc="-9" dirty="0">
                <a:latin typeface="Arial"/>
                <a:cs typeface="Arial"/>
              </a:rPr>
              <a:t>Some </a:t>
            </a:r>
            <a:r>
              <a:rPr lang="en-US" sz="2800" spc="-26" dirty="0">
                <a:latin typeface="Arial"/>
                <a:cs typeface="Arial"/>
              </a:rPr>
              <a:t>advanced </a:t>
            </a:r>
            <a:r>
              <a:rPr lang="en-US" sz="2800" spc="-18" dirty="0">
                <a:latin typeface="Arial"/>
                <a:cs typeface="Arial"/>
              </a:rPr>
              <a:t>sorting algorithms only </a:t>
            </a:r>
            <a:r>
              <a:rPr lang="en-US" sz="2800" u="sng" spc="-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move</a:t>
            </a:r>
            <a:r>
              <a:rPr lang="en-US" sz="2800" spc="-9" dirty="0">
                <a:latin typeface="Arial"/>
                <a:cs typeface="Arial"/>
              </a:rPr>
              <a:t> </a:t>
            </a:r>
            <a:r>
              <a:rPr lang="en-US" sz="2800" spc="-18" dirty="0">
                <a:latin typeface="Arial"/>
                <a:cs typeface="Arial"/>
              </a:rPr>
              <a:t>elements of data </a:t>
            </a:r>
            <a:r>
              <a:rPr lang="en-US" sz="2800" spc="-26" dirty="0">
                <a:latin typeface="Arial"/>
                <a:cs typeface="Arial"/>
              </a:rPr>
              <a:t>O(n) </a:t>
            </a:r>
            <a:r>
              <a:rPr lang="en-US" sz="2800" spc="-18" dirty="0">
                <a:latin typeface="Arial"/>
                <a:cs typeface="Arial"/>
              </a:rPr>
              <a:t>total</a:t>
            </a:r>
            <a:r>
              <a:rPr lang="en-US" sz="2800" spc="324" dirty="0">
                <a:latin typeface="Arial"/>
                <a:cs typeface="Arial"/>
              </a:rPr>
              <a:t> </a:t>
            </a:r>
            <a:r>
              <a:rPr lang="en-US" sz="2800" spc="-9" dirty="0">
                <a:latin typeface="Arial"/>
                <a:cs typeface="Arial"/>
              </a:rPr>
              <a:t>times.</a:t>
            </a:r>
            <a:endParaRPr lang="en-US" sz="2800" dirty="0">
              <a:latin typeface="Arial"/>
              <a:cs typeface="Arial"/>
            </a:endParaRPr>
          </a:p>
          <a:p>
            <a:pPr marL="650015" marR="285563" lvl="1" indent="-250007">
              <a:spcBef>
                <a:spcPts val="595"/>
              </a:spcBef>
              <a:buChar char="–"/>
              <a:tabLst>
                <a:tab pos="651128" algn="l"/>
              </a:tabLst>
            </a:pPr>
            <a:r>
              <a:rPr lang="en-US" sz="2800" spc="-18" dirty="0">
                <a:latin typeface="Arial"/>
                <a:cs typeface="Arial"/>
              </a:rPr>
              <a:t>How will caching </a:t>
            </a:r>
            <a:r>
              <a:rPr lang="en-US" sz="2800" spc="-26" dirty="0">
                <a:latin typeface="Arial"/>
                <a:cs typeface="Arial"/>
              </a:rPr>
              <a:t>affect </a:t>
            </a:r>
            <a:r>
              <a:rPr lang="en-US" sz="2800" spc="-18" dirty="0">
                <a:latin typeface="Arial"/>
                <a:cs typeface="Arial"/>
              </a:rPr>
              <a:t>the performance of </a:t>
            </a:r>
            <a:r>
              <a:rPr lang="en-US" sz="2800" spc="-26" dirty="0">
                <a:latin typeface="Arial"/>
                <a:cs typeface="Arial"/>
              </a:rPr>
              <a:t>our  </a:t>
            </a:r>
            <a:r>
              <a:rPr lang="en-US" sz="2800" spc="-18" dirty="0">
                <a:latin typeface="Arial"/>
                <a:cs typeface="Arial"/>
              </a:rPr>
              <a:t>various sorting</a:t>
            </a:r>
            <a:r>
              <a:rPr lang="en-US" sz="2800" spc="184" dirty="0">
                <a:latin typeface="Arial"/>
                <a:cs typeface="Arial"/>
              </a:rPr>
              <a:t> </a:t>
            </a:r>
            <a:r>
              <a:rPr lang="en-US" sz="2800" spc="-18" dirty="0">
                <a:latin typeface="Arial"/>
                <a:cs typeface="Arial"/>
              </a:rPr>
              <a:t>algorithms?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AEBB82DB-76DA-0347-8461-07996F7A93DF}"/>
              </a:ext>
            </a:extLst>
          </p:cNvPr>
          <p:cNvSpPr/>
          <p:nvPr/>
        </p:nvSpPr>
        <p:spPr>
          <a:xfrm>
            <a:off x="1111" y="0"/>
            <a:ext cx="12800489" cy="9601200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EE2568-46A2-1844-80D2-996D3810F282}"/>
              </a:ext>
            </a:extLst>
          </p:cNvPr>
          <p:cNvSpPr txBox="1"/>
          <p:nvPr/>
        </p:nvSpPr>
        <p:spPr>
          <a:xfrm>
            <a:off x="1" y="149404"/>
            <a:ext cx="12818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4F89"/>
                </a:solidFill>
                <a:latin typeface="Arial"/>
                <a:cs typeface="Arial"/>
              </a:rPr>
              <a:t>Further Thoughts on Sorting</a:t>
            </a:r>
            <a:endParaRPr lang="en-US"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4788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21475575" y="12772520"/>
            <a:ext cx="71758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47">
              <a:lnSpc>
                <a:spcPts val="2686"/>
              </a:lnSpc>
            </a:pPr>
            <a:fld id="{81D60167-4931-47E6-BA6A-407CBD079E47}" type="slidenum">
              <a:rPr spc="-9" dirty="0"/>
              <a:pPr marL="44447">
                <a:lnSpc>
                  <a:spcPts val="2686"/>
                </a:lnSpc>
              </a:pPr>
              <a:t>19</a:t>
            </a:fld>
            <a:endParaRPr spc="-9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414044F7-3A5D-BC45-AC62-ACF7A92BCE91}"/>
              </a:ext>
            </a:extLst>
          </p:cNvPr>
          <p:cNvSpPr/>
          <p:nvPr/>
        </p:nvSpPr>
        <p:spPr>
          <a:xfrm>
            <a:off x="0" y="0"/>
            <a:ext cx="12804045" cy="1277394"/>
          </a:xfrm>
          <a:custGeom>
            <a:avLst/>
            <a:gdLst/>
            <a:ahLst/>
            <a:cxnLst/>
            <a:rect l="l" t="t" r="r" b="b"/>
            <a:pathLst>
              <a:path w="4572000" h="457200">
                <a:moveTo>
                  <a:pt x="0" y="457200"/>
                </a:moveTo>
                <a:lnTo>
                  <a:pt x="4572000" y="457200"/>
                </a:lnTo>
                <a:lnTo>
                  <a:pt x="457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154AB609-F1A0-8F48-AF07-6633348F783A}"/>
              </a:ext>
            </a:extLst>
          </p:cNvPr>
          <p:cNvSpPr/>
          <p:nvPr/>
        </p:nvSpPr>
        <p:spPr>
          <a:xfrm>
            <a:off x="0" y="0"/>
            <a:ext cx="12804045" cy="1277394"/>
          </a:xfrm>
          <a:custGeom>
            <a:avLst/>
            <a:gdLst/>
            <a:ahLst/>
            <a:cxnLst/>
            <a:rect l="l" t="t" r="r" b="b"/>
            <a:pathLst>
              <a:path w="4572000" h="457200">
                <a:moveTo>
                  <a:pt x="0" y="457200"/>
                </a:moveTo>
                <a:lnTo>
                  <a:pt x="4572000" y="457200"/>
                </a:lnTo>
                <a:lnTo>
                  <a:pt x="457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B6C59146-9CD9-8544-828C-E774FA33973C}"/>
              </a:ext>
            </a:extLst>
          </p:cNvPr>
          <p:cNvSpPr txBox="1"/>
          <p:nvPr/>
        </p:nvSpPr>
        <p:spPr>
          <a:xfrm>
            <a:off x="304801" y="1615718"/>
            <a:ext cx="11895313" cy="8286564"/>
          </a:xfrm>
          <a:prstGeom prst="rect">
            <a:avLst/>
          </a:prstGeom>
        </p:spPr>
        <p:txBody>
          <a:bodyPr vert="horz" wrap="square" lIns="0" tIns="20003" rIns="0" bIns="0" rtlCol="0">
            <a:spAutoFit/>
          </a:bodyPr>
          <a:lstStyle/>
          <a:p>
            <a:pPr marL="297784" indent="-297784">
              <a:spcBef>
                <a:spcPts val="760"/>
              </a:spcBef>
              <a:buChar char="•"/>
              <a:tabLst>
                <a:tab pos="298897" algn="l"/>
              </a:tabLst>
            </a:pPr>
            <a:r>
              <a:rPr lang="en-US" sz="3600" spc="-26" dirty="0">
                <a:latin typeface="Arial"/>
                <a:cs typeface="Arial"/>
              </a:rPr>
              <a:t>…would </a:t>
            </a:r>
            <a:r>
              <a:rPr lang="en-US" sz="3600" spc="-18" dirty="0">
                <a:latin typeface="Arial"/>
                <a:cs typeface="Arial"/>
              </a:rPr>
              <a:t>be </a:t>
            </a:r>
            <a:r>
              <a:rPr lang="en-US" sz="3600" b="1" spc="-26" dirty="0">
                <a:latin typeface="Arial"/>
                <a:cs typeface="Arial"/>
              </a:rPr>
              <a:t>stable </a:t>
            </a:r>
            <a:r>
              <a:rPr lang="en-US" sz="3600" spc="-26" dirty="0">
                <a:latin typeface="Arial"/>
                <a:cs typeface="Arial"/>
              </a:rPr>
              <a:t>and</a:t>
            </a:r>
            <a:r>
              <a:rPr lang="en-US" sz="3600" spc="394" dirty="0">
                <a:latin typeface="Arial"/>
                <a:cs typeface="Arial"/>
              </a:rPr>
              <a:t> </a:t>
            </a:r>
            <a:r>
              <a:rPr lang="en-US" sz="3600" b="1" spc="-26" dirty="0">
                <a:latin typeface="Arial"/>
                <a:cs typeface="Arial"/>
              </a:rPr>
              <a:t>in-place</a:t>
            </a:r>
            <a:r>
              <a:rPr lang="en-US" sz="3600" spc="-26" dirty="0">
                <a:latin typeface="Arial"/>
                <a:cs typeface="Arial"/>
              </a:rPr>
              <a:t>.</a:t>
            </a:r>
            <a:endParaRPr lang="en-US" sz="3600" dirty="0">
              <a:latin typeface="Arial"/>
              <a:cs typeface="Arial"/>
            </a:endParaRPr>
          </a:p>
          <a:p>
            <a:pPr marL="297784" indent="-297784">
              <a:spcBef>
                <a:spcPts val="586"/>
              </a:spcBef>
              <a:buChar char="•"/>
              <a:tabLst>
                <a:tab pos="298897" algn="l"/>
              </a:tabLst>
            </a:pPr>
            <a:r>
              <a:rPr lang="en-US" sz="3600" spc="-26" dirty="0">
                <a:latin typeface="Arial"/>
                <a:cs typeface="Arial"/>
              </a:rPr>
              <a:t>…would require </a:t>
            </a:r>
            <a:r>
              <a:rPr lang="en-US" sz="3600" spc="-18" dirty="0">
                <a:latin typeface="Arial"/>
                <a:cs typeface="Arial"/>
              </a:rPr>
              <a:t>only </a:t>
            </a:r>
            <a:r>
              <a:rPr lang="en-US" sz="3600" b="1" spc="-26" dirty="0">
                <a:latin typeface="Arial"/>
                <a:cs typeface="Arial"/>
              </a:rPr>
              <a:t>O(n) </a:t>
            </a:r>
            <a:r>
              <a:rPr lang="en-US" sz="3600" b="1" spc="-35" dirty="0">
                <a:latin typeface="Arial"/>
                <a:cs typeface="Arial"/>
              </a:rPr>
              <a:t>moves </a:t>
            </a:r>
            <a:r>
              <a:rPr lang="en-US" sz="3600" spc="-18" dirty="0">
                <a:latin typeface="Arial"/>
                <a:cs typeface="Arial"/>
              </a:rPr>
              <a:t>(memory</a:t>
            </a:r>
            <a:r>
              <a:rPr lang="en-US" sz="3600" spc="35" dirty="0">
                <a:latin typeface="Arial"/>
                <a:cs typeface="Arial"/>
              </a:rPr>
              <a:t> </a:t>
            </a:r>
            <a:r>
              <a:rPr lang="en-US" sz="3600" spc="-18" dirty="0">
                <a:latin typeface="Arial"/>
                <a:cs typeface="Arial"/>
              </a:rPr>
              <a:t>writes)</a:t>
            </a:r>
            <a:endParaRPr lang="en-US" sz="3600" dirty="0">
              <a:latin typeface="Arial"/>
              <a:cs typeface="Arial"/>
            </a:endParaRPr>
          </a:p>
          <a:p>
            <a:pPr marL="297784" indent="-297784">
              <a:spcBef>
                <a:spcPts val="595"/>
              </a:spcBef>
              <a:buChar char="•"/>
              <a:tabLst>
                <a:tab pos="298897" algn="l"/>
              </a:tabLst>
            </a:pPr>
            <a:r>
              <a:rPr lang="en-US" sz="3600" spc="-18" dirty="0">
                <a:latin typeface="Arial"/>
                <a:cs typeface="Arial"/>
              </a:rPr>
              <a:t>… </a:t>
            </a:r>
            <a:r>
              <a:rPr lang="en-US" sz="3600" spc="-26" dirty="0">
                <a:latin typeface="Arial"/>
                <a:cs typeface="Arial"/>
              </a:rPr>
              <a:t>would </a:t>
            </a:r>
            <a:r>
              <a:rPr lang="en-US" sz="3600" spc="-18" dirty="0">
                <a:latin typeface="Arial"/>
                <a:cs typeface="Arial"/>
              </a:rPr>
              <a:t>be </a:t>
            </a:r>
            <a:r>
              <a:rPr lang="en-US" sz="3600" b="1" spc="-18" dirty="0">
                <a:latin typeface="Arial"/>
                <a:cs typeface="Arial"/>
              </a:rPr>
              <a:t>deterministic </a:t>
            </a:r>
            <a:r>
              <a:rPr lang="en-US" sz="3600" spc="-26" dirty="0">
                <a:latin typeface="Arial"/>
                <a:cs typeface="Arial"/>
              </a:rPr>
              <a:t>(no</a:t>
            </a:r>
            <a:r>
              <a:rPr lang="en-US" sz="3600" spc="401" dirty="0">
                <a:latin typeface="Arial"/>
                <a:cs typeface="Arial"/>
              </a:rPr>
              <a:t> </a:t>
            </a:r>
            <a:r>
              <a:rPr lang="en-US" sz="3600" spc="-18" dirty="0">
                <a:latin typeface="Arial"/>
                <a:cs typeface="Arial"/>
              </a:rPr>
              <a:t>randomization)</a:t>
            </a:r>
            <a:endParaRPr lang="en-US" sz="3600" dirty="0">
              <a:latin typeface="Arial"/>
              <a:cs typeface="Arial"/>
            </a:endParaRPr>
          </a:p>
          <a:p>
            <a:pPr marL="297784" indent="-297784">
              <a:spcBef>
                <a:spcPts val="586"/>
              </a:spcBef>
              <a:buChar char="•"/>
              <a:tabLst>
                <a:tab pos="298897" algn="l"/>
              </a:tabLst>
            </a:pPr>
            <a:r>
              <a:rPr lang="en-US" sz="3600" spc="-26" dirty="0">
                <a:latin typeface="Arial"/>
                <a:cs typeface="Arial"/>
              </a:rPr>
              <a:t>…would </a:t>
            </a:r>
            <a:r>
              <a:rPr lang="en-US" sz="3600" spc="-18" dirty="0">
                <a:latin typeface="Arial"/>
                <a:cs typeface="Arial"/>
              </a:rPr>
              <a:t>run </a:t>
            </a:r>
            <a:r>
              <a:rPr lang="en-US" sz="3600" spc="-9" dirty="0">
                <a:latin typeface="Arial"/>
                <a:cs typeface="Arial"/>
              </a:rPr>
              <a:t>in </a:t>
            </a:r>
            <a:r>
              <a:rPr lang="en-US" sz="3600" b="1" spc="-18" dirty="0">
                <a:latin typeface="Arial"/>
                <a:cs typeface="Arial"/>
              </a:rPr>
              <a:t>O(n log </a:t>
            </a:r>
            <a:r>
              <a:rPr lang="en-US" sz="3600" b="1" spc="-26" dirty="0">
                <a:latin typeface="Arial"/>
                <a:cs typeface="Arial"/>
              </a:rPr>
              <a:t>n)</a:t>
            </a:r>
            <a:r>
              <a:rPr lang="en-US" sz="3600" b="1" spc="376" dirty="0">
                <a:latin typeface="Arial"/>
                <a:cs typeface="Arial"/>
              </a:rPr>
              <a:t> </a:t>
            </a:r>
            <a:r>
              <a:rPr lang="en-US" sz="3600" spc="-9" dirty="0">
                <a:latin typeface="Arial"/>
                <a:cs typeface="Arial"/>
              </a:rPr>
              <a:t>time.</a:t>
            </a:r>
            <a:endParaRPr lang="en-US" sz="3600" dirty="0">
              <a:latin typeface="Arial"/>
              <a:cs typeface="Arial"/>
            </a:endParaRPr>
          </a:p>
          <a:p>
            <a:pPr marL="800020" marR="105558">
              <a:spcBef>
                <a:spcPts val="525"/>
              </a:spcBef>
            </a:pPr>
            <a:r>
              <a:rPr lang="en-US" sz="2800" dirty="0">
                <a:latin typeface="Arial"/>
                <a:cs typeface="Arial"/>
              </a:rPr>
              <a:t>(there </a:t>
            </a:r>
            <a:r>
              <a:rPr lang="en-US" sz="2800" spc="9" dirty="0">
                <a:latin typeface="Arial"/>
                <a:cs typeface="Arial"/>
              </a:rPr>
              <a:t>is </a:t>
            </a:r>
            <a:r>
              <a:rPr lang="en-US" sz="2800" spc="-9" dirty="0">
                <a:latin typeface="Arial"/>
                <a:cs typeface="Arial"/>
              </a:rPr>
              <a:t>an </a:t>
            </a:r>
            <a:r>
              <a:rPr lang="el-GR" sz="2800" spc="-9" dirty="0">
                <a:latin typeface="Arial"/>
                <a:cs typeface="Arial"/>
              </a:rPr>
              <a:t>Ω(</a:t>
            </a:r>
            <a:r>
              <a:rPr lang="en-US" sz="2800" spc="-9" dirty="0">
                <a:latin typeface="Arial"/>
                <a:cs typeface="Arial"/>
              </a:rPr>
              <a:t>n </a:t>
            </a:r>
            <a:r>
              <a:rPr lang="en-US" sz="2800" spc="9" dirty="0">
                <a:latin typeface="Arial"/>
                <a:cs typeface="Arial"/>
              </a:rPr>
              <a:t>log </a:t>
            </a:r>
            <a:r>
              <a:rPr lang="en-US" sz="2800" spc="-9" dirty="0">
                <a:latin typeface="Arial"/>
                <a:cs typeface="Arial"/>
              </a:rPr>
              <a:t>n) worst-case lower bound on </a:t>
            </a:r>
            <a:r>
              <a:rPr lang="en-US" sz="2800" dirty="0">
                <a:latin typeface="Arial"/>
                <a:cs typeface="Arial"/>
              </a:rPr>
              <a:t>any  “comparison-based” sorting</a:t>
            </a:r>
            <a:r>
              <a:rPr lang="en-US" sz="2800" spc="-158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algorithm)</a:t>
            </a:r>
          </a:p>
          <a:p>
            <a:pPr marL="297784" marR="845576" indent="-297784">
              <a:spcBef>
                <a:spcPts val="569"/>
              </a:spcBef>
              <a:buChar char="•"/>
              <a:tabLst>
                <a:tab pos="298897" algn="l"/>
              </a:tabLst>
            </a:pPr>
            <a:r>
              <a:rPr lang="en-US" sz="3600" spc="-26" dirty="0">
                <a:latin typeface="Arial"/>
                <a:cs typeface="Arial"/>
              </a:rPr>
              <a:t>…would run </a:t>
            </a:r>
            <a:r>
              <a:rPr lang="en-US" sz="3600" spc="-18" dirty="0">
                <a:latin typeface="Arial"/>
                <a:cs typeface="Arial"/>
              </a:rPr>
              <a:t>in closer </a:t>
            </a:r>
            <a:r>
              <a:rPr lang="en-US" sz="3600" spc="-9" dirty="0">
                <a:latin typeface="Arial"/>
                <a:cs typeface="Arial"/>
              </a:rPr>
              <a:t>to </a:t>
            </a:r>
            <a:r>
              <a:rPr lang="en-US" sz="3600" spc="-26" dirty="0">
                <a:latin typeface="Arial"/>
                <a:cs typeface="Arial"/>
              </a:rPr>
              <a:t>O(n) </a:t>
            </a:r>
            <a:r>
              <a:rPr lang="en-US" sz="3600" dirty="0">
                <a:latin typeface="Arial"/>
                <a:cs typeface="Arial"/>
              </a:rPr>
              <a:t>time </a:t>
            </a:r>
            <a:r>
              <a:rPr lang="en-US" sz="3600" spc="-18" dirty="0">
                <a:latin typeface="Arial"/>
                <a:cs typeface="Arial"/>
              </a:rPr>
              <a:t>for </a:t>
            </a:r>
            <a:r>
              <a:rPr lang="en-US" sz="3600" spc="-26" dirty="0">
                <a:latin typeface="Arial"/>
                <a:cs typeface="Arial"/>
              </a:rPr>
              <a:t>“nearly  </a:t>
            </a:r>
            <a:r>
              <a:rPr lang="en-US" sz="3600" spc="-18" dirty="0">
                <a:latin typeface="Arial"/>
                <a:cs typeface="Arial"/>
              </a:rPr>
              <a:t>sorted” inputs </a:t>
            </a:r>
            <a:r>
              <a:rPr lang="en-US" sz="3600" spc="-9" dirty="0">
                <a:latin typeface="Arial"/>
                <a:cs typeface="Arial"/>
              </a:rPr>
              <a:t>(like </a:t>
            </a:r>
            <a:r>
              <a:rPr lang="en-US" sz="3600" spc="-18" dirty="0">
                <a:latin typeface="Arial"/>
                <a:cs typeface="Arial"/>
              </a:rPr>
              <a:t>insertion</a:t>
            </a:r>
            <a:r>
              <a:rPr lang="en-US" sz="3600" spc="306" dirty="0">
                <a:latin typeface="Arial"/>
                <a:cs typeface="Arial"/>
              </a:rPr>
              <a:t> </a:t>
            </a:r>
            <a:r>
              <a:rPr lang="en-US" sz="3600" spc="-18" dirty="0">
                <a:latin typeface="Arial"/>
                <a:cs typeface="Arial"/>
              </a:rPr>
              <a:t>sort).</a:t>
            </a:r>
            <a:endParaRPr lang="en-US" sz="3600" dirty="0">
              <a:latin typeface="Arial"/>
              <a:cs typeface="Arial"/>
            </a:endParaRPr>
          </a:p>
          <a:p>
            <a:pPr marL="297784" indent="-297784">
              <a:spcBef>
                <a:spcPts val="595"/>
              </a:spcBef>
              <a:buChar char="•"/>
              <a:tabLst>
                <a:tab pos="298897" algn="l"/>
              </a:tabLst>
            </a:pPr>
            <a:r>
              <a:rPr lang="en-US" sz="3600" spc="-26" dirty="0">
                <a:latin typeface="Arial"/>
                <a:cs typeface="Arial"/>
              </a:rPr>
              <a:t>…would </a:t>
            </a:r>
            <a:r>
              <a:rPr lang="en-US" sz="3600" spc="-18" dirty="0">
                <a:latin typeface="Arial"/>
                <a:cs typeface="Arial"/>
              </a:rPr>
              <a:t>be </a:t>
            </a:r>
            <a:r>
              <a:rPr lang="en-US" sz="3600" b="1" spc="-18" dirty="0">
                <a:latin typeface="Arial"/>
                <a:cs typeface="Arial"/>
              </a:rPr>
              <a:t>simple </a:t>
            </a:r>
            <a:r>
              <a:rPr lang="en-US" sz="3600" spc="-9" dirty="0">
                <a:latin typeface="Arial"/>
                <a:cs typeface="Arial"/>
              </a:rPr>
              <a:t>to implement </a:t>
            </a:r>
            <a:r>
              <a:rPr lang="en-US" sz="3600" spc="-26" dirty="0">
                <a:latin typeface="Arial"/>
                <a:cs typeface="Arial"/>
              </a:rPr>
              <a:t>and</a:t>
            </a:r>
            <a:r>
              <a:rPr lang="en-US" sz="3600" spc="357" dirty="0">
                <a:latin typeface="Arial"/>
                <a:cs typeface="Arial"/>
              </a:rPr>
              <a:t> </a:t>
            </a:r>
            <a:r>
              <a:rPr lang="en-US" sz="3600" spc="-26" dirty="0">
                <a:latin typeface="Arial"/>
                <a:cs typeface="Arial"/>
              </a:rPr>
              <a:t>analyze</a:t>
            </a:r>
          </a:p>
          <a:p>
            <a:pPr marL="297784" indent="-297784">
              <a:spcBef>
                <a:spcPts val="595"/>
              </a:spcBef>
              <a:buChar char="•"/>
              <a:tabLst>
                <a:tab pos="298897" algn="l"/>
              </a:tabLst>
            </a:pPr>
            <a:endParaRPr lang="en-US" sz="3600" spc="-26" dirty="0">
              <a:latin typeface="Arial"/>
              <a:cs typeface="Arial"/>
            </a:endParaRPr>
          </a:p>
          <a:p>
            <a:pPr marL="297784" indent="-297784">
              <a:spcBef>
                <a:spcPts val="595"/>
              </a:spcBef>
              <a:buChar char="•"/>
              <a:tabLst>
                <a:tab pos="298897" algn="l"/>
              </a:tabLst>
            </a:pPr>
            <a:endParaRPr lang="en-US" sz="3600" spc="-26" dirty="0">
              <a:latin typeface="Arial"/>
              <a:cs typeface="Arial"/>
            </a:endParaRPr>
          </a:p>
          <a:p>
            <a:pPr marL="297784" indent="-297784">
              <a:spcBef>
                <a:spcPts val="595"/>
              </a:spcBef>
              <a:buFontTx/>
              <a:buChar char="•"/>
              <a:tabLst>
                <a:tab pos="298897" algn="l"/>
              </a:tabLst>
            </a:pPr>
            <a:r>
              <a:rPr lang="en-US" sz="3600" spc="26" dirty="0">
                <a:latin typeface="Arial"/>
                <a:cs typeface="Arial"/>
              </a:rPr>
              <a:t>We </a:t>
            </a:r>
            <a:r>
              <a:rPr lang="en-US" sz="3600" spc="-18" dirty="0">
                <a:latin typeface="Arial"/>
                <a:cs typeface="Arial"/>
              </a:rPr>
              <a:t>currently only </a:t>
            </a:r>
            <a:r>
              <a:rPr lang="en-US" sz="3600" spc="-9" dirty="0">
                <a:latin typeface="Arial"/>
                <a:cs typeface="Arial"/>
              </a:rPr>
              <a:t>know </a:t>
            </a:r>
            <a:r>
              <a:rPr lang="en-US" sz="3600" spc="-26" dirty="0">
                <a:latin typeface="Arial"/>
                <a:cs typeface="Arial"/>
              </a:rPr>
              <a:t>how </a:t>
            </a:r>
            <a:r>
              <a:rPr lang="en-US" sz="3600" spc="-9" dirty="0">
                <a:latin typeface="Arial"/>
                <a:cs typeface="Arial"/>
              </a:rPr>
              <a:t>to </a:t>
            </a:r>
            <a:r>
              <a:rPr lang="en-US" sz="3600" spc="-18" dirty="0">
                <a:latin typeface="Arial"/>
                <a:cs typeface="Arial"/>
              </a:rPr>
              <a:t>achieve </a:t>
            </a:r>
            <a:r>
              <a:rPr lang="en-US" sz="3600" spc="-9" dirty="0">
                <a:latin typeface="Arial"/>
                <a:cs typeface="Arial"/>
              </a:rPr>
              <a:t>limited  </a:t>
            </a:r>
            <a:r>
              <a:rPr lang="en-US" sz="3600" spc="-18" dirty="0">
                <a:latin typeface="Arial"/>
                <a:cs typeface="Arial"/>
              </a:rPr>
              <a:t>combinations of the </a:t>
            </a:r>
            <a:r>
              <a:rPr lang="en-US" sz="3600" spc="-26" dirty="0">
                <a:latin typeface="Arial"/>
                <a:cs typeface="Arial"/>
              </a:rPr>
              <a:t>above</a:t>
            </a:r>
            <a:r>
              <a:rPr lang="en-US" sz="3600" spc="289" dirty="0">
                <a:latin typeface="Arial"/>
                <a:cs typeface="Arial"/>
              </a:rPr>
              <a:t> </a:t>
            </a:r>
            <a:r>
              <a:rPr lang="en-US" sz="3600" spc="-9" dirty="0">
                <a:latin typeface="Arial"/>
                <a:cs typeface="Arial"/>
              </a:rPr>
              <a:t>properties!!</a:t>
            </a:r>
            <a:endParaRPr lang="en-US" sz="3600" dirty="0">
              <a:latin typeface="Arial"/>
              <a:cs typeface="Arial"/>
            </a:endParaRPr>
          </a:p>
          <a:p>
            <a:pPr marL="297784" indent="-297784">
              <a:spcBef>
                <a:spcPts val="595"/>
              </a:spcBef>
              <a:buChar char="•"/>
              <a:tabLst>
                <a:tab pos="298897" algn="l"/>
              </a:tabLst>
            </a:pPr>
            <a:endParaRPr lang="en-US" sz="3600" dirty="0">
              <a:latin typeface="Arial"/>
              <a:cs typeface="Arial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AEBB82DB-76DA-0347-8461-07996F7A93DF}"/>
              </a:ext>
            </a:extLst>
          </p:cNvPr>
          <p:cNvSpPr/>
          <p:nvPr/>
        </p:nvSpPr>
        <p:spPr>
          <a:xfrm>
            <a:off x="1111" y="670"/>
            <a:ext cx="12800489" cy="9600530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EE2568-46A2-1844-80D2-996D3810F282}"/>
              </a:ext>
            </a:extLst>
          </p:cNvPr>
          <p:cNvSpPr txBox="1"/>
          <p:nvPr/>
        </p:nvSpPr>
        <p:spPr>
          <a:xfrm>
            <a:off x="1" y="150074"/>
            <a:ext cx="12818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4F89"/>
                </a:solidFill>
                <a:latin typeface="Arial"/>
                <a:cs typeface="Arial"/>
              </a:rPr>
              <a:t>The Ideal Sorting Algorithm…</a:t>
            </a:r>
            <a:endParaRPr lang="en-US"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891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-16934" y="-23920"/>
            <a:ext cx="12818533" cy="160409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10" name="object 10"/>
          <p:cNvSpPr/>
          <p:nvPr/>
        </p:nvSpPr>
        <p:spPr>
          <a:xfrm>
            <a:off x="-16934" y="-23920"/>
            <a:ext cx="12818533" cy="160409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12" name="object 12"/>
          <p:cNvSpPr txBox="1"/>
          <p:nvPr/>
        </p:nvSpPr>
        <p:spPr>
          <a:xfrm>
            <a:off x="753955" y="2238214"/>
            <a:ext cx="10742644" cy="2419091"/>
          </a:xfrm>
          <a:prstGeom prst="rect">
            <a:avLst/>
          </a:prstGeom>
        </p:spPr>
        <p:txBody>
          <a:bodyPr vert="horz" wrap="square" lIns="0" tIns="23336" rIns="0" bIns="0" rtlCol="0">
            <a:spAutoFit/>
          </a:bodyPr>
          <a:lstStyle/>
          <a:p>
            <a:pPr marL="297784" marR="8890" indent="-297784">
              <a:spcBef>
                <a:spcPts val="184"/>
              </a:spcBef>
              <a:buChar char="•"/>
              <a:tabLst>
                <a:tab pos="298897" algn="l"/>
              </a:tabLst>
            </a:pPr>
            <a:r>
              <a:rPr sz="3600" spc="-9" dirty="0">
                <a:latin typeface="Arial"/>
                <a:cs typeface="Arial"/>
              </a:rPr>
              <a:t>Repeatedly </a:t>
            </a:r>
            <a:r>
              <a:rPr sz="3600" dirty="0">
                <a:latin typeface="Arial"/>
                <a:cs typeface="Arial"/>
              </a:rPr>
              <a:t>scan </a:t>
            </a:r>
            <a:r>
              <a:rPr sz="3600" spc="-18" dirty="0">
                <a:latin typeface="Arial"/>
                <a:cs typeface="Arial"/>
              </a:rPr>
              <a:t>array, </a:t>
            </a:r>
            <a:r>
              <a:rPr sz="3600" spc="-9" dirty="0">
                <a:latin typeface="Arial"/>
                <a:cs typeface="Arial"/>
              </a:rPr>
              <a:t>swapping </a:t>
            </a:r>
            <a:r>
              <a:rPr sz="3600" dirty="0">
                <a:latin typeface="Arial"/>
                <a:cs typeface="Arial"/>
              </a:rPr>
              <a:t>out-of-</a:t>
            </a:r>
            <a:r>
              <a:rPr sz="3600" spc="-9" dirty="0">
                <a:latin typeface="Arial"/>
                <a:cs typeface="Arial"/>
              </a:rPr>
              <a:t>order pairs of </a:t>
            </a:r>
            <a:r>
              <a:rPr sz="3600" dirty="0">
                <a:latin typeface="Arial"/>
                <a:cs typeface="Arial"/>
              </a:rPr>
              <a:t>consecutive</a:t>
            </a:r>
            <a:r>
              <a:rPr sz="3600" spc="-17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elements.</a:t>
            </a:r>
          </a:p>
          <a:p>
            <a:pPr marL="297784" indent="-297784">
              <a:spcBef>
                <a:spcPts val="683"/>
              </a:spcBef>
              <a:buChar char="•"/>
              <a:tabLst>
                <a:tab pos="298897" algn="l"/>
              </a:tabLst>
            </a:pPr>
            <a:r>
              <a:rPr sz="3600" spc="-9" dirty="0">
                <a:latin typeface="Arial"/>
                <a:cs typeface="Arial"/>
              </a:rPr>
              <a:t>O(n</a:t>
            </a:r>
            <a:r>
              <a:rPr sz="3600" spc="-12" baseline="26455" dirty="0">
                <a:latin typeface="Arial"/>
                <a:cs typeface="Arial"/>
              </a:rPr>
              <a:t>2</a:t>
            </a:r>
            <a:r>
              <a:rPr sz="3600" spc="-9" dirty="0">
                <a:latin typeface="Arial"/>
                <a:cs typeface="Arial"/>
              </a:rPr>
              <a:t>) </a:t>
            </a:r>
            <a:r>
              <a:rPr sz="3600" spc="18" dirty="0">
                <a:latin typeface="Arial"/>
                <a:cs typeface="Arial"/>
              </a:rPr>
              <a:t>time </a:t>
            </a:r>
            <a:r>
              <a:rPr sz="3600" spc="-9" dirty="0">
                <a:latin typeface="Arial"/>
                <a:cs typeface="Arial"/>
              </a:rPr>
              <a:t>(Θ(n</a:t>
            </a:r>
            <a:r>
              <a:rPr sz="3600" spc="-12" baseline="26455" dirty="0">
                <a:latin typeface="Arial"/>
                <a:cs typeface="Arial"/>
              </a:rPr>
              <a:t>2</a:t>
            </a:r>
            <a:r>
              <a:rPr sz="3600" spc="-9" dirty="0">
                <a:latin typeface="Arial"/>
                <a:cs typeface="Arial"/>
              </a:rPr>
              <a:t>) </a:t>
            </a:r>
            <a:r>
              <a:rPr sz="3600" dirty="0">
                <a:latin typeface="Arial"/>
                <a:cs typeface="Arial"/>
              </a:rPr>
              <a:t>in the </a:t>
            </a:r>
            <a:r>
              <a:rPr sz="3600" spc="-18" dirty="0">
                <a:latin typeface="Arial"/>
                <a:cs typeface="Arial"/>
              </a:rPr>
              <a:t>worst</a:t>
            </a:r>
            <a:r>
              <a:rPr sz="3600" spc="-158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case).</a:t>
            </a:r>
          </a:p>
          <a:p>
            <a:pPr marL="297784" indent="-297784">
              <a:spcBef>
                <a:spcPts val="665"/>
              </a:spcBef>
              <a:buChar char="•"/>
              <a:tabLst>
                <a:tab pos="298897" algn="l"/>
              </a:tabLst>
            </a:pPr>
            <a:r>
              <a:rPr sz="3600" spc="9" dirty="0">
                <a:latin typeface="Arial"/>
                <a:cs typeface="Arial"/>
              </a:rPr>
              <a:t>Simple to </a:t>
            </a:r>
            <a:r>
              <a:rPr sz="3600" spc="-9" dirty="0">
                <a:latin typeface="Arial"/>
                <a:cs typeface="Arial"/>
              </a:rPr>
              <a:t>code, “in-place”, and</a:t>
            </a:r>
            <a:r>
              <a:rPr sz="3600" spc="-236" dirty="0">
                <a:latin typeface="Arial"/>
                <a:cs typeface="Arial"/>
              </a:rPr>
              <a:t> </a:t>
            </a:r>
            <a:r>
              <a:rPr sz="3600" spc="-9" dirty="0">
                <a:latin typeface="Arial"/>
                <a:cs typeface="Arial"/>
              </a:rPr>
              <a:t>“stable”.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776" y="6222060"/>
            <a:ext cx="4486487" cy="862096"/>
          </a:xfrm>
          <a:prstGeom prst="rect">
            <a:avLst/>
          </a:prstGeom>
          <a:solidFill>
            <a:srgbClr val="33CCCC"/>
          </a:solidFill>
          <a:ln w="4762">
            <a:solidFill>
              <a:srgbClr val="000000"/>
            </a:solidFill>
          </a:ln>
        </p:spPr>
        <p:txBody>
          <a:bodyPr vert="horz" wrap="square" lIns="0" tIns="122238" rIns="0" bIns="0" rtlCol="0">
            <a:spAutoFit/>
          </a:bodyPr>
          <a:lstStyle/>
          <a:p>
            <a:pPr marL="733352" marR="106670" indent="-608904">
              <a:spcBef>
                <a:spcPts val="963"/>
              </a:spcBef>
            </a:pPr>
            <a:r>
              <a:rPr sz="2400" b="1" dirty="0">
                <a:latin typeface="Arial"/>
                <a:cs typeface="Arial"/>
              </a:rPr>
              <a:t>Current Solution</a:t>
            </a:r>
            <a:r>
              <a:rPr sz="2400" b="1" spc="-236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“Correct”  or</a:t>
            </a:r>
            <a:r>
              <a:rPr sz="2400" b="1" spc="-26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“Optimal”?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15112" y="7120961"/>
            <a:ext cx="106821" cy="748575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16001" y="228600"/>
                </a:moveTo>
                <a:lnTo>
                  <a:pt x="0" y="228600"/>
                </a:lnTo>
                <a:lnTo>
                  <a:pt x="19050" y="266700"/>
                </a:lnTo>
                <a:lnTo>
                  <a:pt x="34925" y="234950"/>
                </a:lnTo>
                <a:lnTo>
                  <a:pt x="16001" y="234950"/>
                </a:lnTo>
                <a:lnTo>
                  <a:pt x="16001" y="228600"/>
                </a:lnTo>
                <a:close/>
              </a:path>
              <a:path w="38100" h="266700">
                <a:moveTo>
                  <a:pt x="22098" y="0"/>
                </a:moveTo>
                <a:lnTo>
                  <a:pt x="16001" y="0"/>
                </a:lnTo>
                <a:lnTo>
                  <a:pt x="16001" y="234950"/>
                </a:lnTo>
                <a:lnTo>
                  <a:pt x="22098" y="234950"/>
                </a:lnTo>
                <a:lnTo>
                  <a:pt x="22098" y="0"/>
                </a:lnTo>
                <a:close/>
              </a:path>
              <a:path w="38100" h="266700">
                <a:moveTo>
                  <a:pt x="38100" y="228600"/>
                </a:moveTo>
                <a:lnTo>
                  <a:pt x="22098" y="228600"/>
                </a:lnTo>
                <a:lnTo>
                  <a:pt x="22098" y="234950"/>
                </a:lnTo>
                <a:lnTo>
                  <a:pt x="34925" y="234950"/>
                </a:lnTo>
                <a:lnTo>
                  <a:pt x="381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15" name="object 15"/>
          <p:cNvSpPr txBox="1"/>
          <p:nvPr/>
        </p:nvSpPr>
        <p:spPr>
          <a:xfrm>
            <a:off x="9035450" y="5597884"/>
            <a:ext cx="3088911" cy="394020"/>
          </a:xfrm>
          <a:prstGeom prst="rect">
            <a:avLst/>
          </a:prstGeom>
        </p:spPr>
        <p:txBody>
          <a:bodyPr vert="horz" wrap="square" lIns="0" tIns="24448" rIns="0" bIns="0" rtlCol="0">
            <a:spAutoFit/>
          </a:bodyPr>
          <a:lstStyle/>
          <a:p>
            <a:pPr>
              <a:spcBef>
                <a:spcPts val="193"/>
              </a:spcBef>
            </a:pPr>
            <a:r>
              <a:rPr sz="2400" spc="9" dirty="0">
                <a:latin typeface="Arial"/>
                <a:cs typeface="Arial"/>
              </a:rPr>
              <a:t>Algorithm</a:t>
            </a:r>
            <a:r>
              <a:rPr sz="2400" spc="-14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terminates.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620776" y="7869504"/>
            <a:ext cx="4486487" cy="369333"/>
          </a:xfrm>
          <a:prstGeom prst="rect">
            <a:avLst/>
          </a:prstGeom>
          <a:solidFill>
            <a:srgbClr val="33CCCC"/>
          </a:solidFill>
          <a:ln w="4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006"/>
            <a:r>
              <a:rPr sz="2400" b="1" spc="9" dirty="0">
                <a:latin typeface="Arial"/>
                <a:cs typeface="Arial"/>
              </a:rPr>
              <a:t>Improve </a:t>
            </a:r>
            <a:r>
              <a:rPr sz="2400" b="1" dirty="0">
                <a:latin typeface="Arial"/>
                <a:cs typeface="Arial"/>
              </a:rPr>
              <a:t>Current</a:t>
            </a:r>
            <a:r>
              <a:rPr sz="2400" b="1" spc="-2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Solution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199282" y="7120961"/>
            <a:ext cx="106821" cy="748575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22098" y="31750"/>
                </a:moveTo>
                <a:lnTo>
                  <a:pt x="16001" y="31750"/>
                </a:lnTo>
                <a:lnTo>
                  <a:pt x="16001" y="266700"/>
                </a:lnTo>
                <a:lnTo>
                  <a:pt x="22098" y="266700"/>
                </a:lnTo>
                <a:lnTo>
                  <a:pt x="22098" y="31750"/>
                </a:lnTo>
                <a:close/>
              </a:path>
              <a:path w="38100" h="2667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1750"/>
                </a:lnTo>
                <a:lnTo>
                  <a:pt x="34925" y="31750"/>
                </a:lnTo>
                <a:lnTo>
                  <a:pt x="19050" y="0"/>
                </a:lnTo>
                <a:close/>
              </a:path>
              <a:path w="38100" h="266700">
                <a:moveTo>
                  <a:pt x="34925" y="31750"/>
                </a:moveTo>
                <a:lnTo>
                  <a:pt x="22098" y="31750"/>
                </a:lnTo>
                <a:lnTo>
                  <a:pt x="22098" y="38100"/>
                </a:lnTo>
                <a:lnTo>
                  <a:pt x="38100" y="38100"/>
                </a:lnTo>
                <a:lnTo>
                  <a:pt x="3492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18" name="object 18"/>
          <p:cNvSpPr txBox="1"/>
          <p:nvPr/>
        </p:nvSpPr>
        <p:spPr>
          <a:xfrm>
            <a:off x="7753596" y="7246438"/>
            <a:ext cx="461112" cy="428336"/>
          </a:xfrm>
          <a:prstGeom prst="rect">
            <a:avLst/>
          </a:prstGeom>
        </p:spPr>
        <p:txBody>
          <a:bodyPr vert="horz" wrap="square" lIns="0" tIns="24448" rIns="0" bIns="0" rtlCol="0">
            <a:spAutoFit/>
          </a:bodyPr>
          <a:lstStyle/>
          <a:p>
            <a:pPr>
              <a:spcBef>
                <a:spcPts val="193"/>
              </a:spcBef>
            </a:pPr>
            <a:r>
              <a:rPr sz="1575" b="1" spc="-18" dirty="0">
                <a:latin typeface="Arial"/>
                <a:cs typeface="Arial"/>
              </a:rPr>
              <a:t>No</a:t>
            </a:r>
            <a:endParaRPr sz="1575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61851" y="5740827"/>
            <a:ext cx="540782" cy="481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20" name="object 20"/>
          <p:cNvSpPr txBox="1"/>
          <p:nvPr/>
        </p:nvSpPr>
        <p:spPr>
          <a:xfrm>
            <a:off x="7646769" y="5704823"/>
            <a:ext cx="592855" cy="394020"/>
          </a:xfrm>
          <a:prstGeom prst="rect">
            <a:avLst/>
          </a:prstGeom>
        </p:spPr>
        <p:txBody>
          <a:bodyPr vert="horz" wrap="square" lIns="0" tIns="24448" rIns="0" bIns="0" rtlCol="0">
            <a:spAutoFit/>
          </a:bodyPr>
          <a:lstStyle/>
          <a:p>
            <a:pPr>
              <a:spcBef>
                <a:spcPts val="193"/>
              </a:spcBef>
            </a:pPr>
            <a:r>
              <a:rPr sz="2400" b="1" spc="-96" dirty="0">
                <a:latin typeface="Arial"/>
                <a:cs typeface="Arial"/>
              </a:rPr>
              <a:t>Y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9" dirty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0357" y="6944811"/>
            <a:ext cx="6374066" cy="2092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22" name="object 22"/>
          <p:cNvSpPr/>
          <p:nvPr/>
        </p:nvSpPr>
        <p:spPr>
          <a:xfrm>
            <a:off x="-15154" y="-19776"/>
            <a:ext cx="12814973" cy="9620975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21475575" y="12772520"/>
            <a:ext cx="71758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47">
              <a:lnSpc>
                <a:spcPts val="2686"/>
              </a:lnSpc>
            </a:pPr>
            <a:fld id="{81D60167-4931-47E6-BA6A-407CBD079E47}" type="slidenum">
              <a:rPr spc="-9" dirty="0"/>
              <a:pPr marL="44447">
                <a:lnSpc>
                  <a:spcPts val="2686"/>
                </a:lnSpc>
              </a:pPr>
              <a:t>2</a:t>
            </a:fld>
            <a:endParaRPr spc="-9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E449E4-DB66-044A-83C3-CE4B1512AA63}"/>
              </a:ext>
            </a:extLst>
          </p:cNvPr>
          <p:cNvSpPr txBox="1"/>
          <p:nvPr/>
        </p:nvSpPr>
        <p:spPr>
          <a:xfrm>
            <a:off x="0" y="175474"/>
            <a:ext cx="12818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4F89"/>
                </a:solidFill>
                <a:latin typeface="Arial"/>
                <a:cs typeface="Arial"/>
              </a:rPr>
              <a:t>Bubble Sort </a:t>
            </a:r>
            <a:r>
              <a:rPr lang="en-US" sz="4800" b="1" spc="-9" dirty="0">
                <a:solidFill>
                  <a:srgbClr val="004F89"/>
                </a:solidFill>
                <a:latin typeface="Arial"/>
                <a:cs typeface="Arial"/>
              </a:rPr>
              <a:t>(Iterative</a:t>
            </a:r>
            <a:r>
              <a:rPr lang="en-US" sz="4800" b="1" spc="-79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lang="en-US" sz="4800" b="1" dirty="0">
                <a:solidFill>
                  <a:srgbClr val="004F89"/>
                </a:solidFill>
                <a:latin typeface="Arial"/>
                <a:cs typeface="Arial"/>
              </a:rPr>
              <a:t>Refinement)</a:t>
            </a:r>
            <a:endParaRPr lang="en-US"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-16934" y="-23920"/>
            <a:ext cx="12818533" cy="160409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10" name="object 10"/>
          <p:cNvSpPr/>
          <p:nvPr/>
        </p:nvSpPr>
        <p:spPr>
          <a:xfrm>
            <a:off x="-16934" y="-23920"/>
            <a:ext cx="12818533" cy="160409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12" name="object 12"/>
          <p:cNvSpPr txBox="1"/>
          <p:nvPr/>
        </p:nvSpPr>
        <p:spPr>
          <a:xfrm>
            <a:off x="753955" y="2238214"/>
            <a:ext cx="10742644" cy="2419091"/>
          </a:xfrm>
          <a:prstGeom prst="rect">
            <a:avLst/>
          </a:prstGeom>
        </p:spPr>
        <p:txBody>
          <a:bodyPr vert="horz" wrap="square" lIns="0" tIns="23336" rIns="0" bIns="0" rtlCol="0">
            <a:spAutoFit/>
          </a:bodyPr>
          <a:lstStyle/>
          <a:p>
            <a:pPr marL="297784" marR="8890" indent="-297784">
              <a:spcBef>
                <a:spcPts val="184"/>
              </a:spcBef>
              <a:buChar char="•"/>
              <a:tabLst>
                <a:tab pos="298897" algn="l"/>
              </a:tabLst>
            </a:pPr>
            <a:r>
              <a:rPr sz="3600" spc="-9" dirty="0">
                <a:latin typeface="Arial"/>
                <a:cs typeface="Arial"/>
              </a:rPr>
              <a:t>Repeatedly </a:t>
            </a:r>
            <a:r>
              <a:rPr sz="3600" dirty="0">
                <a:latin typeface="Arial"/>
                <a:cs typeface="Arial"/>
              </a:rPr>
              <a:t>scan </a:t>
            </a:r>
            <a:r>
              <a:rPr sz="3600" spc="-18" dirty="0">
                <a:latin typeface="Arial"/>
                <a:cs typeface="Arial"/>
              </a:rPr>
              <a:t>array, </a:t>
            </a:r>
            <a:r>
              <a:rPr sz="3600" spc="-9" dirty="0">
                <a:latin typeface="Arial"/>
                <a:cs typeface="Arial"/>
              </a:rPr>
              <a:t>swapping </a:t>
            </a:r>
            <a:r>
              <a:rPr sz="3600" dirty="0">
                <a:latin typeface="Arial"/>
                <a:cs typeface="Arial"/>
              </a:rPr>
              <a:t>out-of-</a:t>
            </a:r>
            <a:r>
              <a:rPr sz="3600" spc="-9" dirty="0">
                <a:latin typeface="Arial"/>
                <a:cs typeface="Arial"/>
              </a:rPr>
              <a:t>order pairs of </a:t>
            </a:r>
            <a:r>
              <a:rPr sz="3600" dirty="0">
                <a:latin typeface="Arial"/>
                <a:cs typeface="Arial"/>
              </a:rPr>
              <a:t>consecutive</a:t>
            </a:r>
            <a:r>
              <a:rPr sz="3600" spc="-17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elements.</a:t>
            </a:r>
          </a:p>
          <a:p>
            <a:pPr marL="297784" indent="-297784">
              <a:spcBef>
                <a:spcPts val="683"/>
              </a:spcBef>
              <a:buChar char="•"/>
              <a:tabLst>
                <a:tab pos="298897" algn="l"/>
              </a:tabLst>
            </a:pPr>
            <a:r>
              <a:rPr sz="3600" spc="-9" dirty="0">
                <a:latin typeface="Arial"/>
                <a:cs typeface="Arial"/>
              </a:rPr>
              <a:t>O(n</a:t>
            </a:r>
            <a:r>
              <a:rPr sz="3600" spc="-12" baseline="26455" dirty="0">
                <a:latin typeface="Arial"/>
                <a:cs typeface="Arial"/>
              </a:rPr>
              <a:t>2</a:t>
            </a:r>
            <a:r>
              <a:rPr sz="3600" spc="-9" dirty="0">
                <a:latin typeface="Arial"/>
                <a:cs typeface="Arial"/>
              </a:rPr>
              <a:t>) </a:t>
            </a:r>
            <a:r>
              <a:rPr sz="3600" spc="18" dirty="0">
                <a:latin typeface="Arial"/>
                <a:cs typeface="Arial"/>
              </a:rPr>
              <a:t>time </a:t>
            </a:r>
            <a:r>
              <a:rPr sz="3600" spc="-9" dirty="0">
                <a:latin typeface="Arial"/>
                <a:cs typeface="Arial"/>
              </a:rPr>
              <a:t>(Θ(n</a:t>
            </a:r>
            <a:r>
              <a:rPr sz="3600" spc="-12" baseline="26455" dirty="0">
                <a:latin typeface="Arial"/>
                <a:cs typeface="Arial"/>
              </a:rPr>
              <a:t>2</a:t>
            </a:r>
            <a:r>
              <a:rPr sz="3600" spc="-9" dirty="0">
                <a:latin typeface="Arial"/>
                <a:cs typeface="Arial"/>
              </a:rPr>
              <a:t>) </a:t>
            </a:r>
            <a:r>
              <a:rPr sz="3600" dirty="0">
                <a:latin typeface="Arial"/>
                <a:cs typeface="Arial"/>
              </a:rPr>
              <a:t>in the </a:t>
            </a:r>
            <a:r>
              <a:rPr sz="3600" spc="-18" dirty="0">
                <a:latin typeface="Arial"/>
                <a:cs typeface="Arial"/>
              </a:rPr>
              <a:t>worst</a:t>
            </a:r>
            <a:r>
              <a:rPr sz="3600" spc="-158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case).</a:t>
            </a:r>
          </a:p>
          <a:p>
            <a:pPr marL="297784" indent="-297784">
              <a:spcBef>
                <a:spcPts val="665"/>
              </a:spcBef>
              <a:buChar char="•"/>
              <a:tabLst>
                <a:tab pos="298897" algn="l"/>
              </a:tabLst>
            </a:pPr>
            <a:r>
              <a:rPr sz="3600" spc="9" dirty="0">
                <a:latin typeface="Arial"/>
                <a:cs typeface="Arial"/>
              </a:rPr>
              <a:t>Simple to </a:t>
            </a:r>
            <a:r>
              <a:rPr sz="3600" spc="-9" dirty="0">
                <a:latin typeface="Arial"/>
                <a:cs typeface="Arial"/>
              </a:rPr>
              <a:t>code, “</a:t>
            </a:r>
            <a:r>
              <a:rPr sz="3600" u="sng" spc="-9" dirty="0">
                <a:latin typeface="Arial"/>
                <a:cs typeface="Arial"/>
              </a:rPr>
              <a:t>in-place</a:t>
            </a:r>
            <a:r>
              <a:rPr sz="3600" spc="-9" dirty="0">
                <a:latin typeface="Arial"/>
                <a:cs typeface="Arial"/>
              </a:rPr>
              <a:t>”, and</a:t>
            </a:r>
            <a:r>
              <a:rPr sz="3600" spc="-236" dirty="0">
                <a:latin typeface="Arial"/>
                <a:cs typeface="Arial"/>
              </a:rPr>
              <a:t> </a:t>
            </a:r>
            <a:r>
              <a:rPr sz="3600" spc="-9" dirty="0">
                <a:latin typeface="Arial"/>
                <a:cs typeface="Arial"/>
              </a:rPr>
              <a:t>“stable”.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776" y="6222060"/>
            <a:ext cx="4486487" cy="862096"/>
          </a:xfrm>
          <a:prstGeom prst="rect">
            <a:avLst/>
          </a:prstGeom>
          <a:solidFill>
            <a:srgbClr val="33CCCC"/>
          </a:solidFill>
          <a:ln w="4762">
            <a:solidFill>
              <a:srgbClr val="000000"/>
            </a:solidFill>
          </a:ln>
        </p:spPr>
        <p:txBody>
          <a:bodyPr vert="horz" wrap="square" lIns="0" tIns="122238" rIns="0" bIns="0" rtlCol="0">
            <a:spAutoFit/>
          </a:bodyPr>
          <a:lstStyle/>
          <a:p>
            <a:pPr marL="733352" marR="106670" indent="-608904">
              <a:spcBef>
                <a:spcPts val="963"/>
              </a:spcBef>
            </a:pPr>
            <a:r>
              <a:rPr sz="2400" b="1" dirty="0">
                <a:latin typeface="Arial"/>
                <a:cs typeface="Arial"/>
              </a:rPr>
              <a:t>Current Solution</a:t>
            </a:r>
            <a:r>
              <a:rPr sz="2400" b="1" spc="-236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“Correct”  or</a:t>
            </a:r>
            <a:r>
              <a:rPr sz="2400" b="1" spc="-26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“Optimal”?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15112" y="7120961"/>
            <a:ext cx="106821" cy="748575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16001" y="228600"/>
                </a:moveTo>
                <a:lnTo>
                  <a:pt x="0" y="228600"/>
                </a:lnTo>
                <a:lnTo>
                  <a:pt x="19050" y="266700"/>
                </a:lnTo>
                <a:lnTo>
                  <a:pt x="34925" y="234950"/>
                </a:lnTo>
                <a:lnTo>
                  <a:pt x="16001" y="234950"/>
                </a:lnTo>
                <a:lnTo>
                  <a:pt x="16001" y="228600"/>
                </a:lnTo>
                <a:close/>
              </a:path>
              <a:path w="38100" h="266700">
                <a:moveTo>
                  <a:pt x="22098" y="0"/>
                </a:moveTo>
                <a:lnTo>
                  <a:pt x="16001" y="0"/>
                </a:lnTo>
                <a:lnTo>
                  <a:pt x="16001" y="234950"/>
                </a:lnTo>
                <a:lnTo>
                  <a:pt x="22098" y="234950"/>
                </a:lnTo>
                <a:lnTo>
                  <a:pt x="22098" y="0"/>
                </a:lnTo>
                <a:close/>
              </a:path>
              <a:path w="38100" h="266700">
                <a:moveTo>
                  <a:pt x="38100" y="228600"/>
                </a:moveTo>
                <a:lnTo>
                  <a:pt x="22098" y="228600"/>
                </a:lnTo>
                <a:lnTo>
                  <a:pt x="22098" y="234950"/>
                </a:lnTo>
                <a:lnTo>
                  <a:pt x="34925" y="234950"/>
                </a:lnTo>
                <a:lnTo>
                  <a:pt x="381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15" name="object 15"/>
          <p:cNvSpPr txBox="1"/>
          <p:nvPr/>
        </p:nvSpPr>
        <p:spPr>
          <a:xfrm>
            <a:off x="9035450" y="5597884"/>
            <a:ext cx="3088911" cy="394020"/>
          </a:xfrm>
          <a:prstGeom prst="rect">
            <a:avLst/>
          </a:prstGeom>
        </p:spPr>
        <p:txBody>
          <a:bodyPr vert="horz" wrap="square" lIns="0" tIns="24448" rIns="0" bIns="0" rtlCol="0">
            <a:spAutoFit/>
          </a:bodyPr>
          <a:lstStyle/>
          <a:p>
            <a:pPr>
              <a:spcBef>
                <a:spcPts val="193"/>
              </a:spcBef>
            </a:pPr>
            <a:r>
              <a:rPr sz="2400" spc="9" dirty="0">
                <a:latin typeface="Arial"/>
                <a:cs typeface="Arial"/>
              </a:rPr>
              <a:t>Algorithm</a:t>
            </a:r>
            <a:r>
              <a:rPr sz="2400" spc="-14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terminates.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620776" y="7869504"/>
            <a:ext cx="4486487" cy="369333"/>
          </a:xfrm>
          <a:prstGeom prst="rect">
            <a:avLst/>
          </a:prstGeom>
          <a:solidFill>
            <a:srgbClr val="33CCCC"/>
          </a:solidFill>
          <a:ln w="4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006"/>
            <a:r>
              <a:rPr sz="2400" b="1" spc="9" dirty="0">
                <a:latin typeface="Arial"/>
                <a:cs typeface="Arial"/>
              </a:rPr>
              <a:t>Improve </a:t>
            </a:r>
            <a:r>
              <a:rPr sz="2400" b="1" dirty="0">
                <a:latin typeface="Arial"/>
                <a:cs typeface="Arial"/>
              </a:rPr>
              <a:t>Current</a:t>
            </a:r>
            <a:r>
              <a:rPr sz="2400" b="1" spc="-2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Solution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199282" y="7120961"/>
            <a:ext cx="106821" cy="748575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22098" y="31750"/>
                </a:moveTo>
                <a:lnTo>
                  <a:pt x="16001" y="31750"/>
                </a:lnTo>
                <a:lnTo>
                  <a:pt x="16001" y="266700"/>
                </a:lnTo>
                <a:lnTo>
                  <a:pt x="22098" y="266700"/>
                </a:lnTo>
                <a:lnTo>
                  <a:pt x="22098" y="31750"/>
                </a:lnTo>
                <a:close/>
              </a:path>
              <a:path w="38100" h="2667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1750"/>
                </a:lnTo>
                <a:lnTo>
                  <a:pt x="34925" y="31750"/>
                </a:lnTo>
                <a:lnTo>
                  <a:pt x="19050" y="0"/>
                </a:lnTo>
                <a:close/>
              </a:path>
              <a:path w="38100" h="266700">
                <a:moveTo>
                  <a:pt x="34925" y="31750"/>
                </a:moveTo>
                <a:lnTo>
                  <a:pt x="22098" y="31750"/>
                </a:lnTo>
                <a:lnTo>
                  <a:pt x="22098" y="38100"/>
                </a:lnTo>
                <a:lnTo>
                  <a:pt x="38100" y="38100"/>
                </a:lnTo>
                <a:lnTo>
                  <a:pt x="3492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18" name="object 18"/>
          <p:cNvSpPr txBox="1"/>
          <p:nvPr/>
        </p:nvSpPr>
        <p:spPr>
          <a:xfrm>
            <a:off x="7753596" y="7246438"/>
            <a:ext cx="461112" cy="428336"/>
          </a:xfrm>
          <a:prstGeom prst="rect">
            <a:avLst/>
          </a:prstGeom>
        </p:spPr>
        <p:txBody>
          <a:bodyPr vert="horz" wrap="square" lIns="0" tIns="24448" rIns="0" bIns="0" rtlCol="0">
            <a:spAutoFit/>
          </a:bodyPr>
          <a:lstStyle/>
          <a:p>
            <a:pPr>
              <a:spcBef>
                <a:spcPts val="193"/>
              </a:spcBef>
            </a:pPr>
            <a:r>
              <a:rPr sz="1575" b="1" spc="-18" dirty="0">
                <a:latin typeface="Arial"/>
                <a:cs typeface="Arial"/>
              </a:rPr>
              <a:t>No</a:t>
            </a:r>
            <a:endParaRPr sz="1575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61851" y="5740827"/>
            <a:ext cx="540782" cy="481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20" name="object 20"/>
          <p:cNvSpPr txBox="1"/>
          <p:nvPr/>
        </p:nvSpPr>
        <p:spPr>
          <a:xfrm>
            <a:off x="7646769" y="5704823"/>
            <a:ext cx="592855" cy="394020"/>
          </a:xfrm>
          <a:prstGeom prst="rect">
            <a:avLst/>
          </a:prstGeom>
        </p:spPr>
        <p:txBody>
          <a:bodyPr vert="horz" wrap="square" lIns="0" tIns="24448" rIns="0" bIns="0" rtlCol="0">
            <a:spAutoFit/>
          </a:bodyPr>
          <a:lstStyle/>
          <a:p>
            <a:pPr>
              <a:spcBef>
                <a:spcPts val="193"/>
              </a:spcBef>
            </a:pPr>
            <a:r>
              <a:rPr sz="2400" b="1" spc="-96" dirty="0">
                <a:latin typeface="Arial"/>
                <a:cs typeface="Arial"/>
              </a:rPr>
              <a:t>Y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9" dirty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0357" y="6944811"/>
            <a:ext cx="6374066" cy="2092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22" name="object 22"/>
          <p:cNvSpPr/>
          <p:nvPr/>
        </p:nvSpPr>
        <p:spPr>
          <a:xfrm>
            <a:off x="-15154" y="-19776"/>
            <a:ext cx="12814973" cy="9620975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21475575" y="12772520"/>
            <a:ext cx="71758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47">
              <a:lnSpc>
                <a:spcPts val="2686"/>
              </a:lnSpc>
            </a:pPr>
            <a:fld id="{81D60167-4931-47E6-BA6A-407CBD079E47}" type="slidenum">
              <a:rPr spc="-9" dirty="0"/>
              <a:pPr marL="44447">
                <a:lnSpc>
                  <a:spcPts val="2686"/>
                </a:lnSpc>
              </a:pPr>
              <a:t>3</a:t>
            </a:fld>
            <a:endParaRPr spc="-9" dirty="0"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ECA199B3-8755-5342-9A70-2A4B74DD6ACD}"/>
              </a:ext>
            </a:extLst>
          </p:cNvPr>
          <p:cNvSpPr txBox="1"/>
          <p:nvPr/>
        </p:nvSpPr>
        <p:spPr>
          <a:xfrm>
            <a:off x="2196323" y="4713427"/>
            <a:ext cx="6172199" cy="11326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wrap="square" lIns="0" tIns="24448" rIns="0" bIns="0" rtlCol="0">
            <a:spAutoFit/>
          </a:bodyPr>
          <a:lstStyle/>
          <a:p>
            <a:pPr>
              <a:spcBef>
                <a:spcPts val="193"/>
              </a:spcBef>
            </a:pPr>
            <a:r>
              <a:rPr lang="en-US" sz="2400" dirty="0">
                <a:latin typeface="Arial"/>
                <a:cs typeface="Arial"/>
              </a:rPr>
              <a:t>An “in-place” </a:t>
            </a:r>
            <a:r>
              <a:rPr lang="en-US" sz="2400" spc="9" dirty="0">
                <a:latin typeface="Arial"/>
                <a:cs typeface="Arial"/>
              </a:rPr>
              <a:t>sorting </a:t>
            </a:r>
            <a:r>
              <a:rPr lang="en-US" sz="2400" dirty="0">
                <a:latin typeface="Arial"/>
                <a:cs typeface="Arial"/>
              </a:rPr>
              <a:t>algorithm re-arranges</a:t>
            </a:r>
            <a:r>
              <a:rPr lang="en-US" sz="2400" spc="-254" dirty="0">
                <a:latin typeface="Arial"/>
                <a:cs typeface="Arial"/>
              </a:rPr>
              <a:t>  </a:t>
            </a:r>
            <a:r>
              <a:rPr sz="2400" spc="-9" dirty="0">
                <a:latin typeface="Arial"/>
                <a:cs typeface="Arial"/>
              </a:rPr>
              <a:t>elements</a:t>
            </a:r>
            <a:r>
              <a:rPr sz="2400" spc="-79" dirty="0">
                <a:latin typeface="Arial"/>
                <a:cs typeface="Arial"/>
              </a:rPr>
              <a:t> </a:t>
            </a:r>
            <a:r>
              <a:rPr sz="2400" spc="9" dirty="0">
                <a:latin typeface="Arial"/>
                <a:cs typeface="Arial"/>
              </a:rPr>
              <a:t>within</a:t>
            </a:r>
            <a:r>
              <a:rPr sz="2400" spc="-7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their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9" dirty="0">
                <a:latin typeface="Arial"/>
                <a:cs typeface="Arial"/>
              </a:rPr>
              <a:t>original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9" dirty="0">
                <a:latin typeface="Arial"/>
                <a:cs typeface="Arial"/>
              </a:rPr>
              <a:t>array</a:t>
            </a:r>
            <a:r>
              <a:rPr sz="2400" spc="-79" dirty="0">
                <a:latin typeface="Arial"/>
                <a:cs typeface="Arial"/>
              </a:rPr>
              <a:t> </a:t>
            </a:r>
            <a:r>
              <a:rPr sz="2400" spc="9" dirty="0">
                <a:latin typeface="Arial"/>
                <a:cs typeface="Arial"/>
              </a:rPr>
              <a:t>(no</a:t>
            </a:r>
            <a:r>
              <a:rPr lang="en-US" sz="2400" spc="9" dirty="0">
                <a:latin typeface="Arial"/>
                <a:cs typeface="Arial"/>
              </a:rPr>
              <a:t> </a:t>
            </a:r>
            <a:r>
              <a:rPr lang="en-US" sz="2400" spc="-18" dirty="0">
                <a:latin typeface="Arial"/>
                <a:cs typeface="Arial"/>
              </a:rPr>
              <a:t>need </a:t>
            </a:r>
            <a:r>
              <a:rPr lang="en-US" sz="2400" spc="9" dirty="0">
                <a:latin typeface="Arial"/>
                <a:cs typeface="Arial"/>
              </a:rPr>
              <a:t>to allocate substantial </a:t>
            </a:r>
            <a:r>
              <a:rPr lang="en-US" sz="2400" spc="-9" dirty="0">
                <a:latin typeface="Arial"/>
                <a:cs typeface="Arial"/>
              </a:rPr>
              <a:t>extra </a:t>
            </a:r>
            <a:r>
              <a:rPr lang="en-US" sz="2400" spc="18" dirty="0">
                <a:latin typeface="Arial"/>
                <a:cs typeface="Arial"/>
              </a:rPr>
              <a:t>memory)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7ECA91-73A6-EB43-B606-C5FD584A8ED6}"/>
              </a:ext>
            </a:extLst>
          </p:cNvPr>
          <p:cNvSpPr txBox="1"/>
          <p:nvPr/>
        </p:nvSpPr>
        <p:spPr>
          <a:xfrm>
            <a:off x="0" y="175474"/>
            <a:ext cx="12818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4F89"/>
                </a:solidFill>
                <a:latin typeface="Arial"/>
                <a:cs typeface="Arial"/>
              </a:rPr>
              <a:t>Bubble Sort </a:t>
            </a:r>
            <a:r>
              <a:rPr lang="en-US" sz="4800" b="1" spc="-9" dirty="0">
                <a:solidFill>
                  <a:srgbClr val="004F89"/>
                </a:solidFill>
                <a:latin typeface="Arial"/>
                <a:cs typeface="Arial"/>
              </a:rPr>
              <a:t>(Iterative</a:t>
            </a:r>
            <a:r>
              <a:rPr lang="en-US" sz="4800" b="1" spc="-79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lang="en-US" sz="4800" b="1" dirty="0">
                <a:solidFill>
                  <a:srgbClr val="004F89"/>
                </a:solidFill>
                <a:latin typeface="Arial"/>
                <a:cs typeface="Arial"/>
              </a:rPr>
              <a:t>Refinement)</a:t>
            </a:r>
            <a:endParaRPr lang="en-US"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293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-16934" y="-23920"/>
            <a:ext cx="12818533" cy="160409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10" name="object 10"/>
          <p:cNvSpPr/>
          <p:nvPr/>
        </p:nvSpPr>
        <p:spPr>
          <a:xfrm>
            <a:off x="-16934" y="-23920"/>
            <a:ext cx="12818533" cy="160409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12" name="object 12"/>
          <p:cNvSpPr txBox="1"/>
          <p:nvPr/>
        </p:nvSpPr>
        <p:spPr>
          <a:xfrm>
            <a:off x="753955" y="2238214"/>
            <a:ext cx="10742644" cy="2419091"/>
          </a:xfrm>
          <a:prstGeom prst="rect">
            <a:avLst/>
          </a:prstGeom>
        </p:spPr>
        <p:txBody>
          <a:bodyPr vert="horz" wrap="square" lIns="0" tIns="23336" rIns="0" bIns="0" rtlCol="0">
            <a:spAutoFit/>
          </a:bodyPr>
          <a:lstStyle/>
          <a:p>
            <a:pPr marL="297784" marR="8890" indent="-297784">
              <a:spcBef>
                <a:spcPts val="184"/>
              </a:spcBef>
              <a:buChar char="•"/>
              <a:tabLst>
                <a:tab pos="298897" algn="l"/>
              </a:tabLst>
            </a:pPr>
            <a:r>
              <a:rPr sz="3600" spc="-9" dirty="0">
                <a:latin typeface="Arial"/>
                <a:cs typeface="Arial"/>
              </a:rPr>
              <a:t>Repeatedly </a:t>
            </a:r>
            <a:r>
              <a:rPr sz="3600" dirty="0">
                <a:latin typeface="Arial"/>
                <a:cs typeface="Arial"/>
              </a:rPr>
              <a:t>scan </a:t>
            </a:r>
            <a:r>
              <a:rPr sz="3600" spc="-18" dirty="0">
                <a:latin typeface="Arial"/>
                <a:cs typeface="Arial"/>
              </a:rPr>
              <a:t>array, </a:t>
            </a:r>
            <a:r>
              <a:rPr sz="3600" spc="-9" dirty="0">
                <a:latin typeface="Arial"/>
                <a:cs typeface="Arial"/>
              </a:rPr>
              <a:t>swapping </a:t>
            </a:r>
            <a:r>
              <a:rPr sz="3600" dirty="0">
                <a:latin typeface="Arial"/>
                <a:cs typeface="Arial"/>
              </a:rPr>
              <a:t>out-of-</a:t>
            </a:r>
            <a:r>
              <a:rPr sz="3600" spc="-9" dirty="0">
                <a:latin typeface="Arial"/>
                <a:cs typeface="Arial"/>
              </a:rPr>
              <a:t>order pairs of </a:t>
            </a:r>
            <a:r>
              <a:rPr sz="3600" dirty="0">
                <a:latin typeface="Arial"/>
                <a:cs typeface="Arial"/>
              </a:rPr>
              <a:t>consecutive</a:t>
            </a:r>
            <a:r>
              <a:rPr sz="3600" spc="-17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elements.</a:t>
            </a:r>
          </a:p>
          <a:p>
            <a:pPr marL="297784" indent="-297784">
              <a:spcBef>
                <a:spcPts val="683"/>
              </a:spcBef>
              <a:buChar char="•"/>
              <a:tabLst>
                <a:tab pos="298897" algn="l"/>
              </a:tabLst>
            </a:pPr>
            <a:r>
              <a:rPr sz="3600" spc="-9" dirty="0">
                <a:latin typeface="Arial"/>
                <a:cs typeface="Arial"/>
              </a:rPr>
              <a:t>O(n</a:t>
            </a:r>
            <a:r>
              <a:rPr sz="3600" spc="-12" baseline="26455" dirty="0">
                <a:latin typeface="Arial"/>
                <a:cs typeface="Arial"/>
              </a:rPr>
              <a:t>2</a:t>
            </a:r>
            <a:r>
              <a:rPr sz="3600" spc="-9" dirty="0">
                <a:latin typeface="Arial"/>
                <a:cs typeface="Arial"/>
              </a:rPr>
              <a:t>) </a:t>
            </a:r>
            <a:r>
              <a:rPr sz="3600" spc="18" dirty="0">
                <a:latin typeface="Arial"/>
                <a:cs typeface="Arial"/>
              </a:rPr>
              <a:t>time </a:t>
            </a:r>
            <a:r>
              <a:rPr sz="3600" spc="-9" dirty="0">
                <a:latin typeface="Arial"/>
                <a:cs typeface="Arial"/>
              </a:rPr>
              <a:t>(Θ(n</a:t>
            </a:r>
            <a:r>
              <a:rPr sz="3600" spc="-12" baseline="26455" dirty="0">
                <a:latin typeface="Arial"/>
                <a:cs typeface="Arial"/>
              </a:rPr>
              <a:t>2</a:t>
            </a:r>
            <a:r>
              <a:rPr sz="3600" spc="-9" dirty="0">
                <a:latin typeface="Arial"/>
                <a:cs typeface="Arial"/>
              </a:rPr>
              <a:t>) </a:t>
            </a:r>
            <a:r>
              <a:rPr sz="3600" dirty="0">
                <a:latin typeface="Arial"/>
                <a:cs typeface="Arial"/>
              </a:rPr>
              <a:t>in the </a:t>
            </a:r>
            <a:r>
              <a:rPr sz="3600" spc="-18" dirty="0">
                <a:latin typeface="Arial"/>
                <a:cs typeface="Arial"/>
              </a:rPr>
              <a:t>worst</a:t>
            </a:r>
            <a:r>
              <a:rPr sz="3600" spc="-158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case).</a:t>
            </a:r>
          </a:p>
          <a:p>
            <a:pPr marL="297784" indent="-297784">
              <a:spcBef>
                <a:spcPts val="665"/>
              </a:spcBef>
              <a:buChar char="•"/>
              <a:tabLst>
                <a:tab pos="298897" algn="l"/>
              </a:tabLst>
            </a:pPr>
            <a:r>
              <a:rPr sz="3600" spc="9" dirty="0">
                <a:latin typeface="Arial"/>
                <a:cs typeface="Arial"/>
              </a:rPr>
              <a:t>Simple to </a:t>
            </a:r>
            <a:r>
              <a:rPr sz="3600" spc="-9" dirty="0">
                <a:latin typeface="Arial"/>
                <a:cs typeface="Arial"/>
              </a:rPr>
              <a:t>code, “in-place”, and</a:t>
            </a:r>
            <a:r>
              <a:rPr sz="3600" spc="-236" dirty="0">
                <a:latin typeface="Arial"/>
                <a:cs typeface="Arial"/>
              </a:rPr>
              <a:t> </a:t>
            </a:r>
            <a:r>
              <a:rPr sz="3600" spc="-9" dirty="0">
                <a:latin typeface="Arial"/>
                <a:cs typeface="Arial"/>
              </a:rPr>
              <a:t>“</a:t>
            </a:r>
            <a:r>
              <a:rPr sz="3600" u="sng" spc="-9" dirty="0">
                <a:latin typeface="Arial"/>
                <a:cs typeface="Arial"/>
              </a:rPr>
              <a:t>stable</a:t>
            </a:r>
            <a:r>
              <a:rPr sz="3600" spc="-9" dirty="0">
                <a:latin typeface="Arial"/>
                <a:cs typeface="Arial"/>
              </a:rPr>
              <a:t>”.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776" y="6222060"/>
            <a:ext cx="4486487" cy="862096"/>
          </a:xfrm>
          <a:prstGeom prst="rect">
            <a:avLst/>
          </a:prstGeom>
          <a:solidFill>
            <a:srgbClr val="33CCCC"/>
          </a:solidFill>
          <a:ln w="4762">
            <a:solidFill>
              <a:srgbClr val="000000"/>
            </a:solidFill>
          </a:ln>
        </p:spPr>
        <p:txBody>
          <a:bodyPr vert="horz" wrap="square" lIns="0" tIns="122238" rIns="0" bIns="0" rtlCol="0">
            <a:spAutoFit/>
          </a:bodyPr>
          <a:lstStyle/>
          <a:p>
            <a:pPr marL="733352" marR="106670" indent="-608904">
              <a:spcBef>
                <a:spcPts val="963"/>
              </a:spcBef>
            </a:pPr>
            <a:r>
              <a:rPr sz="2400" b="1" dirty="0">
                <a:latin typeface="Arial"/>
                <a:cs typeface="Arial"/>
              </a:rPr>
              <a:t>Current Solution</a:t>
            </a:r>
            <a:r>
              <a:rPr sz="2400" b="1" spc="-236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“Correct”  or</a:t>
            </a:r>
            <a:r>
              <a:rPr sz="2400" b="1" spc="-26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“Optimal”?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15112" y="7120961"/>
            <a:ext cx="106821" cy="748575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16001" y="228600"/>
                </a:moveTo>
                <a:lnTo>
                  <a:pt x="0" y="228600"/>
                </a:lnTo>
                <a:lnTo>
                  <a:pt x="19050" y="266700"/>
                </a:lnTo>
                <a:lnTo>
                  <a:pt x="34925" y="234950"/>
                </a:lnTo>
                <a:lnTo>
                  <a:pt x="16001" y="234950"/>
                </a:lnTo>
                <a:lnTo>
                  <a:pt x="16001" y="228600"/>
                </a:lnTo>
                <a:close/>
              </a:path>
              <a:path w="38100" h="266700">
                <a:moveTo>
                  <a:pt x="22098" y="0"/>
                </a:moveTo>
                <a:lnTo>
                  <a:pt x="16001" y="0"/>
                </a:lnTo>
                <a:lnTo>
                  <a:pt x="16001" y="234950"/>
                </a:lnTo>
                <a:lnTo>
                  <a:pt x="22098" y="234950"/>
                </a:lnTo>
                <a:lnTo>
                  <a:pt x="22098" y="0"/>
                </a:lnTo>
                <a:close/>
              </a:path>
              <a:path w="38100" h="266700">
                <a:moveTo>
                  <a:pt x="38100" y="228600"/>
                </a:moveTo>
                <a:lnTo>
                  <a:pt x="22098" y="228600"/>
                </a:lnTo>
                <a:lnTo>
                  <a:pt x="22098" y="234950"/>
                </a:lnTo>
                <a:lnTo>
                  <a:pt x="34925" y="234950"/>
                </a:lnTo>
                <a:lnTo>
                  <a:pt x="381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15" name="object 15"/>
          <p:cNvSpPr txBox="1"/>
          <p:nvPr/>
        </p:nvSpPr>
        <p:spPr>
          <a:xfrm>
            <a:off x="9035450" y="5597884"/>
            <a:ext cx="3088911" cy="394020"/>
          </a:xfrm>
          <a:prstGeom prst="rect">
            <a:avLst/>
          </a:prstGeom>
        </p:spPr>
        <p:txBody>
          <a:bodyPr vert="horz" wrap="square" lIns="0" tIns="24448" rIns="0" bIns="0" rtlCol="0">
            <a:spAutoFit/>
          </a:bodyPr>
          <a:lstStyle/>
          <a:p>
            <a:pPr>
              <a:spcBef>
                <a:spcPts val="193"/>
              </a:spcBef>
            </a:pPr>
            <a:r>
              <a:rPr sz="2400" spc="9" dirty="0">
                <a:latin typeface="Arial"/>
                <a:cs typeface="Arial"/>
              </a:rPr>
              <a:t>Algorithm</a:t>
            </a:r>
            <a:r>
              <a:rPr sz="2400" spc="-14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terminates.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620776" y="7869504"/>
            <a:ext cx="4486487" cy="369333"/>
          </a:xfrm>
          <a:prstGeom prst="rect">
            <a:avLst/>
          </a:prstGeom>
          <a:solidFill>
            <a:srgbClr val="33CCCC"/>
          </a:solidFill>
          <a:ln w="4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006"/>
            <a:r>
              <a:rPr sz="2400" b="1" spc="9" dirty="0">
                <a:latin typeface="Arial"/>
                <a:cs typeface="Arial"/>
              </a:rPr>
              <a:t>Improve </a:t>
            </a:r>
            <a:r>
              <a:rPr sz="2400" b="1" dirty="0">
                <a:latin typeface="Arial"/>
                <a:cs typeface="Arial"/>
              </a:rPr>
              <a:t>Current</a:t>
            </a:r>
            <a:r>
              <a:rPr sz="2400" b="1" spc="-2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Solution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199282" y="7120961"/>
            <a:ext cx="106821" cy="748575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22098" y="31750"/>
                </a:moveTo>
                <a:lnTo>
                  <a:pt x="16001" y="31750"/>
                </a:lnTo>
                <a:lnTo>
                  <a:pt x="16001" y="266700"/>
                </a:lnTo>
                <a:lnTo>
                  <a:pt x="22098" y="266700"/>
                </a:lnTo>
                <a:lnTo>
                  <a:pt x="22098" y="31750"/>
                </a:lnTo>
                <a:close/>
              </a:path>
              <a:path w="38100" h="2667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1750"/>
                </a:lnTo>
                <a:lnTo>
                  <a:pt x="34925" y="31750"/>
                </a:lnTo>
                <a:lnTo>
                  <a:pt x="19050" y="0"/>
                </a:lnTo>
                <a:close/>
              </a:path>
              <a:path w="38100" h="266700">
                <a:moveTo>
                  <a:pt x="34925" y="31750"/>
                </a:moveTo>
                <a:lnTo>
                  <a:pt x="22098" y="31750"/>
                </a:lnTo>
                <a:lnTo>
                  <a:pt x="22098" y="38100"/>
                </a:lnTo>
                <a:lnTo>
                  <a:pt x="38100" y="38100"/>
                </a:lnTo>
                <a:lnTo>
                  <a:pt x="3492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18" name="object 18"/>
          <p:cNvSpPr txBox="1"/>
          <p:nvPr/>
        </p:nvSpPr>
        <p:spPr>
          <a:xfrm>
            <a:off x="7753596" y="7246438"/>
            <a:ext cx="461112" cy="428336"/>
          </a:xfrm>
          <a:prstGeom prst="rect">
            <a:avLst/>
          </a:prstGeom>
        </p:spPr>
        <p:txBody>
          <a:bodyPr vert="horz" wrap="square" lIns="0" tIns="24448" rIns="0" bIns="0" rtlCol="0">
            <a:spAutoFit/>
          </a:bodyPr>
          <a:lstStyle/>
          <a:p>
            <a:pPr>
              <a:spcBef>
                <a:spcPts val="193"/>
              </a:spcBef>
            </a:pPr>
            <a:r>
              <a:rPr sz="1575" b="1" spc="-18" dirty="0">
                <a:latin typeface="Arial"/>
                <a:cs typeface="Arial"/>
              </a:rPr>
              <a:t>No</a:t>
            </a:r>
            <a:endParaRPr sz="1575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61851" y="5740827"/>
            <a:ext cx="540782" cy="481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20" name="object 20"/>
          <p:cNvSpPr txBox="1"/>
          <p:nvPr/>
        </p:nvSpPr>
        <p:spPr>
          <a:xfrm>
            <a:off x="7646769" y="5704823"/>
            <a:ext cx="592855" cy="394020"/>
          </a:xfrm>
          <a:prstGeom prst="rect">
            <a:avLst/>
          </a:prstGeom>
        </p:spPr>
        <p:txBody>
          <a:bodyPr vert="horz" wrap="square" lIns="0" tIns="24448" rIns="0" bIns="0" rtlCol="0">
            <a:spAutoFit/>
          </a:bodyPr>
          <a:lstStyle/>
          <a:p>
            <a:pPr>
              <a:spcBef>
                <a:spcPts val="193"/>
              </a:spcBef>
            </a:pPr>
            <a:r>
              <a:rPr sz="2400" b="1" spc="-96" dirty="0">
                <a:latin typeface="Arial"/>
                <a:cs typeface="Arial"/>
              </a:rPr>
              <a:t>Y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9" dirty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0357" y="6944811"/>
            <a:ext cx="6374066" cy="2092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22" name="object 22"/>
          <p:cNvSpPr/>
          <p:nvPr/>
        </p:nvSpPr>
        <p:spPr>
          <a:xfrm>
            <a:off x="-15154" y="-19776"/>
            <a:ext cx="12814973" cy="9620975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21475575" y="12772520"/>
            <a:ext cx="71758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47">
              <a:lnSpc>
                <a:spcPts val="2686"/>
              </a:lnSpc>
            </a:pPr>
            <a:fld id="{81D60167-4931-47E6-BA6A-407CBD079E47}" type="slidenum">
              <a:rPr spc="-9" dirty="0"/>
              <a:pPr marL="44447">
                <a:lnSpc>
                  <a:spcPts val="2686"/>
                </a:lnSpc>
              </a:pPr>
              <a:t>4</a:t>
            </a:fld>
            <a:endParaRPr spc="-9" dirty="0"/>
          </a:p>
        </p:txBody>
      </p:sp>
      <p:sp>
        <p:nvSpPr>
          <p:cNvPr id="24" name="object 37">
            <a:extLst>
              <a:ext uri="{FF2B5EF4-FFF2-40B4-BE49-F238E27FC236}">
                <a16:creationId xmlns:a16="http://schemas.microsoft.com/office/drawing/2014/main" id="{39A6A474-A6EA-C945-B5C8-346C63150E3E}"/>
              </a:ext>
            </a:extLst>
          </p:cNvPr>
          <p:cNvSpPr txBox="1"/>
          <p:nvPr/>
        </p:nvSpPr>
        <p:spPr>
          <a:xfrm>
            <a:off x="6012290" y="4649453"/>
            <a:ext cx="4404835" cy="1268456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txBody>
          <a:bodyPr vert="horz" wrap="square" lIns="0" tIns="158909" rIns="0" bIns="0" rtlCol="0">
            <a:spAutoFit/>
          </a:bodyPr>
          <a:lstStyle/>
          <a:p>
            <a:pPr marL="110003" marR="100002" algn="ctr">
              <a:spcBef>
                <a:spcPts val="1251"/>
              </a:spcBef>
            </a:pPr>
            <a:r>
              <a:rPr sz="2400" spc="9" dirty="0">
                <a:latin typeface="Arial"/>
                <a:cs typeface="Arial"/>
              </a:rPr>
              <a:t>A</a:t>
            </a:r>
            <a:r>
              <a:rPr sz="2400" spc="-33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“stable” </a:t>
            </a:r>
            <a:r>
              <a:rPr sz="2400" spc="9" dirty="0">
                <a:latin typeface="Arial"/>
                <a:cs typeface="Arial"/>
              </a:rPr>
              <a:t>sort </a:t>
            </a:r>
            <a:r>
              <a:rPr sz="2400" spc="-9" dirty="0">
                <a:latin typeface="Arial"/>
                <a:cs typeface="Arial"/>
              </a:rPr>
              <a:t>leaves equal  elements </a:t>
            </a:r>
            <a:r>
              <a:rPr sz="2400" spc="9" dirty="0">
                <a:latin typeface="Arial"/>
                <a:cs typeface="Arial"/>
              </a:rPr>
              <a:t>in the </a:t>
            </a:r>
            <a:r>
              <a:rPr sz="2400" spc="18" dirty="0">
                <a:latin typeface="Arial"/>
                <a:cs typeface="Arial"/>
              </a:rPr>
              <a:t>same</a:t>
            </a:r>
            <a:r>
              <a:rPr sz="2400" spc="-289" dirty="0">
                <a:latin typeface="Arial"/>
                <a:cs typeface="Arial"/>
              </a:rPr>
              <a:t> </a:t>
            </a:r>
            <a:r>
              <a:rPr sz="2400" spc="-18" dirty="0">
                <a:latin typeface="Arial"/>
                <a:cs typeface="Arial"/>
              </a:rPr>
              <a:t>order.  </a:t>
            </a:r>
            <a:r>
              <a:rPr sz="2400" dirty="0">
                <a:latin typeface="Arial"/>
                <a:cs typeface="Arial"/>
              </a:rPr>
              <a:t>(why </a:t>
            </a:r>
            <a:r>
              <a:rPr sz="2400" spc="9" dirty="0">
                <a:latin typeface="Arial"/>
                <a:cs typeface="Arial"/>
              </a:rPr>
              <a:t>is this</a:t>
            </a:r>
            <a:r>
              <a:rPr sz="2400" spc="-19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useful??)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2C8A6E-2C9E-FC4F-AF1C-AD6B349F1F85}"/>
              </a:ext>
            </a:extLst>
          </p:cNvPr>
          <p:cNvSpPr txBox="1"/>
          <p:nvPr/>
        </p:nvSpPr>
        <p:spPr>
          <a:xfrm>
            <a:off x="0" y="175474"/>
            <a:ext cx="12818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4F89"/>
                </a:solidFill>
                <a:latin typeface="Arial"/>
                <a:cs typeface="Arial"/>
              </a:rPr>
              <a:t>Bubble Sort </a:t>
            </a:r>
            <a:r>
              <a:rPr lang="en-US" sz="4800" b="1" spc="-9" dirty="0">
                <a:solidFill>
                  <a:srgbClr val="004F89"/>
                </a:solidFill>
                <a:latin typeface="Arial"/>
                <a:cs typeface="Arial"/>
              </a:rPr>
              <a:t>(Iterative</a:t>
            </a:r>
            <a:r>
              <a:rPr lang="en-US" sz="4800" b="1" spc="-79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lang="en-US" sz="4800" b="1" dirty="0">
                <a:solidFill>
                  <a:srgbClr val="004F89"/>
                </a:solidFill>
                <a:latin typeface="Arial"/>
                <a:cs typeface="Arial"/>
              </a:rPr>
              <a:t>Refinement)</a:t>
            </a:r>
            <a:endParaRPr lang="en-US"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98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-16934" y="-23920"/>
            <a:ext cx="12818533" cy="160409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10" name="object 10"/>
          <p:cNvSpPr/>
          <p:nvPr/>
        </p:nvSpPr>
        <p:spPr>
          <a:xfrm>
            <a:off x="-16934" y="-23920"/>
            <a:ext cx="12818533" cy="160409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12" name="object 12"/>
          <p:cNvSpPr txBox="1"/>
          <p:nvPr/>
        </p:nvSpPr>
        <p:spPr>
          <a:xfrm>
            <a:off x="304800" y="1905000"/>
            <a:ext cx="8771045" cy="7030610"/>
          </a:xfrm>
          <a:prstGeom prst="rect">
            <a:avLst/>
          </a:prstGeom>
        </p:spPr>
        <p:txBody>
          <a:bodyPr vert="horz" wrap="square" lIns="0" tIns="23336" rIns="0" bIns="0" rtlCol="0">
            <a:spAutoFit/>
          </a:bodyPr>
          <a:lstStyle/>
          <a:p>
            <a:pPr marL="297784" marR="8890" indent="-297784">
              <a:spcBef>
                <a:spcPts val="184"/>
              </a:spcBef>
              <a:buChar char="•"/>
              <a:tabLst>
                <a:tab pos="298897" algn="l"/>
              </a:tabLst>
            </a:pPr>
            <a:r>
              <a:rPr sz="3600" spc="-9" dirty="0">
                <a:latin typeface="Arial"/>
                <a:cs typeface="Arial"/>
              </a:rPr>
              <a:t>Repeatedly </a:t>
            </a:r>
            <a:r>
              <a:rPr lang="en-US" sz="3600" dirty="0">
                <a:latin typeface="Arial"/>
                <a:cs typeface="Arial"/>
              </a:rPr>
              <a:t>perform insertion sort with a progressively shorter step size through the array</a:t>
            </a:r>
            <a:r>
              <a:rPr sz="3600" dirty="0">
                <a:latin typeface="Arial"/>
                <a:cs typeface="Arial"/>
              </a:rPr>
              <a:t>.</a:t>
            </a:r>
          </a:p>
          <a:p>
            <a:pPr marL="297784" indent="-297784">
              <a:spcBef>
                <a:spcPts val="683"/>
              </a:spcBef>
              <a:buChar char="•"/>
              <a:tabLst>
                <a:tab pos="298897" algn="l"/>
              </a:tabLst>
            </a:pPr>
            <a:r>
              <a:rPr lang="en-US" sz="3600" spc="-9" dirty="0">
                <a:latin typeface="Arial"/>
                <a:cs typeface="Arial"/>
              </a:rPr>
              <a:t>Can typically reduce run time to </a:t>
            </a:r>
            <a:r>
              <a:rPr sz="3600" spc="-9" dirty="0" err="1">
                <a:latin typeface="Arial"/>
                <a:cs typeface="Arial"/>
              </a:rPr>
              <a:t>Θ</a:t>
            </a:r>
            <a:r>
              <a:rPr sz="3600" spc="-9" dirty="0">
                <a:latin typeface="Arial"/>
                <a:cs typeface="Arial"/>
              </a:rPr>
              <a:t>(n</a:t>
            </a:r>
            <a:r>
              <a:rPr lang="en-US" sz="3600" spc="-12" baseline="26455" dirty="0">
                <a:latin typeface="Arial"/>
                <a:cs typeface="Arial"/>
              </a:rPr>
              <a:t>3/2</a:t>
            </a:r>
            <a:r>
              <a:rPr sz="3600" spc="-9" dirty="0">
                <a:latin typeface="Arial"/>
                <a:cs typeface="Arial"/>
              </a:rPr>
              <a:t>) </a:t>
            </a:r>
            <a:r>
              <a:rPr lang="en-US" sz="3600" dirty="0">
                <a:latin typeface="Arial"/>
                <a:cs typeface="Arial"/>
              </a:rPr>
              <a:t>(varies based on sequences of step size</a:t>
            </a:r>
            <a:r>
              <a:rPr sz="3600" dirty="0">
                <a:latin typeface="Arial"/>
                <a:cs typeface="Arial"/>
              </a:rPr>
              <a:t>).</a:t>
            </a:r>
            <a:endParaRPr lang="en-US" sz="3600" dirty="0">
              <a:latin typeface="Arial"/>
              <a:cs typeface="Arial"/>
            </a:endParaRPr>
          </a:p>
          <a:p>
            <a:pPr marL="297784" indent="-297784">
              <a:spcBef>
                <a:spcPts val="683"/>
              </a:spcBef>
              <a:buChar char="•"/>
              <a:tabLst>
                <a:tab pos="298897" algn="l"/>
              </a:tabLst>
            </a:pPr>
            <a:r>
              <a:rPr lang="en-US" sz="3600" dirty="0">
                <a:latin typeface="Arial"/>
                <a:cs typeface="Arial"/>
              </a:rPr>
              <a:t>With each pass using insertion sort of a given step size </a:t>
            </a:r>
            <a:r>
              <a:rPr lang="en-US" sz="3600" b="1" i="1" dirty="0">
                <a:latin typeface="Arial"/>
                <a:cs typeface="Arial"/>
              </a:rPr>
              <a:t>h</a:t>
            </a:r>
            <a:r>
              <a:rPr lang="en-US" sz="3600" dirty="0">
                <a:latin typeface="Arial"/>
                <a:cs typeface="Arial"/>
              </a:rPr>
              <a:t>, far-out-of-place elements are moved closer to sorted place by creating </a:t>
            </a:r>
            <a:r>
              <a:rPr lang="en-US" sz="3600" b="1" i="1" dirty="0">
                <a:latin typeface="Arial"/>
                <a:cs typeface="Arial"/>
              </a:rPr>
              <a:t>h</a:t>
            </a:r>
            <a:r>
              <a:rPr lang="en-US" sz="3600" dirty="0">
                <a:latin typeface="Arial"/>
                <a:cs typeface="Arial"/>
              </a:rPr>
              <a:t> interleaved sorted lists.</a:t>
            </a:r>
          </a:p>
          <a:p>
            <a:pPr marL="297784" indent="-297784">
              <a:spcBef>
                <a:spcPts val="683"/>
              </a:spcBef>
              <a:buChar char="•"/>
              <a:tabLst>
                <a:tab pos="298897" algn="l"/>
              </a:tabLst>
            </a:pPr>
            <a:r>
              <a:rPr lang="en-US" sz="3600" dirty="0">
                <a:latin typeface="Arial"/>
                <a:cs typeface="Arial"/>
              </a:rPr>
              <a:t>Array is sorted after pass with step size 1.</a:t>
            </a:r>
            <a:endParaRPr sz="3600" dirty="0">
              <a:latin typeface="Arial"/>
              <a:cs typeface="Arial"/>
            </a:endParaRPr>
          </a:p>
          <a:p>
            <a:pPr marL="297784" indent="-297784">
              <a:spcBef>
                <a:spcPts val="665"/>
              </a:spcBef>
              <a:buChar char="•"/>
              <a:tabLst>
                <a:tab pos="298897" algn="l"/>
              </a:tabLst>
            </a:pPr>
            <a:r>
              <a:rPr lang="en-US" sz="3600" spc="-9" dirty="0">
                <a:latin typeface="Arial"/>
                <a:cs typeface="Arial"/>
              </a:rPr>
              <a:t>Shell sort is </a:t>
            </a:r>
            <a:r>
              <a:rPr sz="3600" spc="-9" dirty="0">
                <a:latin typeface="Arial"/>
                <a:cs typeface="Arial"/>
              </a:rPr>
              <a:t>“in-place”</a:t>
            </a:r>
            <a:r>
              <a:rPr lang="en-US" sz="3600" spc="-9" dirty="0">
                <a:latin typeface="Arial"/>
                <a:cs typeface="Arial"/>
              </a:rPr>
              <a:t> but not </a:t>
            </a:r>
            <a:r>
              <a:rPr sz="3600" spc="-9" dirty="0">
                <a:latin typeface="Arial"/>
                <a:cs typeface="Arial"/>
              </a:rPr>
              <a:t>“stable”.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-15154" y="-19776"/>
            <a:ext cx="12814973" cy="9620975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21475575" y="12772520"/>
            <a:ext cx="71758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47">
              <a:lnSpc>
                <a:spcPts val="2686"/>
              </a:lnSpc>
            </a:pPr>
            <a:fld id="{81D60167-4931-47E6-BA6A-407CBD079E47}" type="slidenum">
              <a:rPr spc="-9" dirty="0"/>
              <a:pPr marL="44447">
                <a:lnSpc>
                  <a:spcPts val="2686"/>
                </a:lnSpc>
              </a:pPr>
              <a:t>5</a:t>
            </a:fld>
            <a:endParaRPr spc="-9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2C8A6E-2C9E-FC4F-AF1C-AD6B349F1F85}"/>
              </a:ext>
            </a:extLst>
          </p:cNvPr>
          <p:cNvSpPr txBox="1"/>
          <p:nvPr/>
        </p:nvSpPr>
        <p:spPr>
          <a:xfrm>
            <a:off x="0" y="175474"/>
            <a:ext cx="12818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4F89"/>
                </a:solidFill>
                <a:latin typeface="Arial"/>
                <a:cs typeface="Arial"/>
              </a:rPr>
              <a:t>Shell Sort </a:t>
            </a:r>
            <a:r>
              <a:rPr lang="en-US" sz="4800" b="1" spc="-9" dirty="0">
                <a:solidFill>
                  <a:srgbClr val="004F89"/>
                </a:solidFill>
                <a:latin typeface="Arial"/>
                <a:cs typeface="Arial"/>
              </a:rPr>
              <a:t>(Iterative</a:t>
            </a:r>
            <a:r>
              <a:rPr lang="en-US" sz="4800" b="1" spc="-79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lang="en-US" sz="4800" b="1" dirty="0">
                <a:solidFill>
                  <a:srgbClr val="004F89"/>
                </a:solidFill>
                <a:latin typeface="Arial"/>
                <a:cs typeface="Arial"/>
              </a:rPr>
              <a:t>Refinement)</a:t>
            </a:r>
            <a:endParaRPr lang="en-US" sz="48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D8806-9A31-E343-B4EB-3FE519B30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85" y="3273850"/>
            <a:ext cx="3537827" cy="440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3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EEABC02-5FF7-5C41-9280-8BA63350AAD2}"/>
              </a:ext>
            </a:extLst>
          </p:cNvPr>
          <p:cNvGrpSpPr/>
          <p:nvPr/>
        </p:nvGrpSpPr>
        <p:grpSpPr>
          <a:xfrm>
            <a:off x="-22448" y="-23920"/>
            <a:ext cx="12824047" cy="9625119"/>
            <a:chOff x="-22447" y="-23919"/>
            <a:chExt cx="8001000" cy="6001114"/>
          </a:xfrm>
        </p:grpSpPr>
        <p:sp>
          <p:nvSpPr>
            <p:cNvPr id="32" name="object 12">
              <a:extLst>
                <a:ext uri="{FF2B5EF4-FFF2-40B4-BE49-F238E27FC236}">
                  <a16:creationId xmlns:a16="http://schemas.microsoft.com/office/drawing/2014/main" id="{FC8FAFE3-5B22-904B-A302-74F973AFF4DB}"/>
                </a:ext>
              </a:extLst>
            </p:cNvPr>
            <p:cNvSpPr txBox="1"/>
            <p:nvPr/>
          </p:nvSpPr>
          <p:spPr>
            <a:xfrm>
              <a:off x="458722" y="853090"/>
              <a:ext cx="4087178" cy="4319513"/>
            </a:xfrm>
            <a:prstGeom prst="rect">
              <a:avLst/>
            </a:prstGeom>
          </p:spPr>
          <p:txBody>
            <a:bodyPr vert="horz" wrap="square" lIns="0" tIns="23336" rIns="0" bIns="0" rtlCol="0">
              <a:spAutoFit/>
            </a:bodyPr>
            <a:lstStyle/>
            <a:p>
              <a:pPr marL="297784" marR="24448" indent="-297784">
                <a:spcBef>
                  <a:spcPts val="184"/>
                </a:spcBef>
                <a:buChar char="•"/>
                <a:tabLst>
                  <a:tab pos="298897" algn="l"/>
                </a:tabLst>
              </a:pPr>
              <a:r>
                <a:rPr sz="3600" dirty="0">
                  <a:latin typeface="Arial"/>
                  <a:cs typeface="Arial"/>
                </a:rPr>
                <a:t>Build solution </a:t>
              </a:r>
              <a:r>
                <a:rPr sz="3600" spc="-9" dirty="0">
                  <a:latin typeface="Arial"/>
                  <a:cs typeface="Arial"/>
                </a:rPr>
                <a:t>by</a:t>
              </a:r>
              <a:r>
                <a:rPr sz="3600" spc="-228" dirty="0">
                  <a:latin typeface="Arial"/>
                  <a:cs typeface="Arial"/>
                </a:rPr>
                <a:t> </a:t>
              </a:r>
              <a:r>
                <a:rPr sz="3600" spc="-9" dirty="0">
                  <a:latin typeface="Arial"/>
                  <a:cs typeface="Arial"/>
                </a:rPr>
                <a:t>adding  input </a:t>
              </a:r>
              <a:r>
                <a:rPr sz="3600" dirty="0">
                  <a:latin typeface="Arial"/>
                  <a:cs typeface="Arial"/>
                </a:rPr>
                <a:t>elements </a:t>
              </a:r>
              <a:r>
                <a:rPr sz="3600" spc="-9" dirty="0">
                  <a:latin typeface="Arial"/>
                  <a:cs typeface="Arial"/>
                </a:rPr>
                <a:t>one by one, updating </a:t>
              </a:r>
              <a:r>
                <a:rPr sz="3600" dirty="0">
                  <a:latin typeface="Arial"/>
                  <a:cs typeface="Arial"/>
                </a:rPr>
                <a:t>solution as </a:t>
              </a:r>
              <a:r>
                <a:rPr sz="3600" spc="-26" dirty="0">
                  <a:latin typeface="Arial"/>
                  <a:cs typeface="Arial"/>
                </a:rPr>
                <a:t>we </a:t>
              </a:r>
              <a:r>
                <a:rPr sz="3600" spc="-9" dirty="0">
                  <a:latin typeface="Arial"/>
                  <a:cs typeface="Arial"/>
                </a:rPr>
                <a:t>go.</a:t>
              </a:r>
              <a:endParaRPr sz="3600" dirty="0">
                <a:latin typeface="Arial"/>
                <a:cs typeface="Arial"/>
              </a:endParaRPr>
            </a:p>
            <a:p>
              <a:pPr marL="297784" indent="-297784">
                <a:spcBef>
                  <a:spcPts val="683"/>
                </a:spcBef>
                <a:buFont typeface="Arial"/>
                <a:buChar char="•"/>
                <a:tabLst>
                  <a:tab pos="298897" algn="l"/>
                </a:tabLst>
              </a:pPr>
              <a:r>
                <a:rPr sz="3600" b="1" dirty="0">
                  <a:latin typeface="Arial"/>
                  <a:cs typeface="Arial"/>
                </a:rPr>
                <a:t>Example: </a:t>
              </a:r>
              <a:r>
                <a:rPr sz="3600" dirty="0">
                  <a:latin typeface="Arial"/>
                  <a:cs typeface="Arial"/>
                </a:rPr>
                <a:t>Insertion</a:t>
              </a:r>
              <a:r>
                <a:rPr sz="3600" spc="-245" dirty="0">
                  <a:latin typeface="Arial"/>
                  <a:cs typeface="Arial"/>
                </a:rPr>
                <a:t> </a:t>
              </a:r>
              <a:r>
                <a:rPr sz="3600" spc="-9" dirty="0">
                  <a:latin typeface="Arial"/>
                  <a:cs typeface="Arial"/>
                </a:rPr>
                <a:t>sort</a:t>
              </a:r>
              <a:endParaRPr sz="3600" dirty="0">
                <a:latin typeface="Arial"/>
                <a:cs typeface="Arial"/>
              </a:endParaRPr>
            </a:p>
            <a:p>
              <a:pPr marL="651128" marR="8890" lvl="1" indent="-251118">
                <a:spcBef>
                  <a:spcPts val="595"/>
                </a:spcBef>
                <a:buChar char="–"/>
                <a:tabLst>
                  <a:tab pos="651128" algn="l"/>
                </a:tabLst>
              </a:pPr>
              <a:r>
                <a:rPr sz="2800" spc="-9" dirty="0">
                  <a:latin typeface="Arial"/>
                  <a:cs typeface="Arial"/>
                </a:rPr>
                <a:t>Θ(N</a:t>
              </a:r>
              <a:r>
                <a:rPr sz="2800" spc="-12" baseline="27777" dirty="0">
                  <a:latin typeface="Arial"/>
                  <a:cs typeface="Arial"/>
                </a:rPr>
                <a:t>2</a:t>
              </a:r>
              <a:r>
                <a:rPr sz="2800" spc="-9" dirty="0">
                  <a:latin typeface="Arial"/>
                  <a:cs typeface="Arial"/>
                </a:rPr>
                <a:t>) </a:t>
              </a:r>
              <a:r>
                <a:rPr sz="2800" spc="-26" dirty="0">
                  <a:latin typeface="Arial"/>
                  <a:cs typeface="Arial"/>
                </a:rPr>
                <a:t>worst </a:t>
              </a:r>
              <a:r>
                <a:rPr sz="2800" spc="-18" dirty="0">
                  <a:latin typeface="Arial"/>
                  <a:cs typeface="Arial"/>
                </a:rPr>
                <a:t>case,  </a:t>
              </a:r>
              <a:r>
                <a:rPr sz="2800" spc="-26" dirty="0">
                  <a:latin typeface="Arial"/>
                  <a:cs typeface="Arial"/>
                </a:rPr>
                <a:t>although </a:t>
              </a:r>
              <a:r>
                <a:rPr sz="2800" spc="-18" dirty="0">
                  <a:latin typeface="Arial"/>
                  <a:cs typeface="Arial"/>
                </a:rPr>
                <a:t>faster </a:t>
              </a:r>
              <a:r>
                <a:rPr sz="2800" spc="-9" dirty="0">
                  <a:latin typeface="Arial"/>
                  <a:cs typeface="Arial"/>
                </a:rPr>
                <a:t>if </a:t>
              </a:r>
              <a:r>
                <a:rPr sz="2800" spc="-26" dirty="0">
                  <a:latin typeface="Arial"/>
                  <a:cs typeface="Arial"/>
                </a:rPr>
                <a:t>array </a:t>
              </a:r>
              <a:r>
                <a:rPr sz="2800" spc="-9" dirty="0">
                  <a:latin typeface="Arial"/>
                  <a:cs typeface="Arial"/>
                </a:rPr>
                <a:t>is  </a:t>
              </a:r>
              <a:r>
                <a:rPr sz="2800" spc="-18" dirty="0">
                  <a:latin typeface="Arial"/>
                  <a:cs typeface="Arial"/>
                </a:rPr>
                <a:t>already nearly-sorted  (e.g., </a:t>
              </a:r>
              <a:r>
                <a:rPr sz="2800" spc="-26" dirty="0">
                  <a:latin typeface="Arial"/>
                  <a:cs typeface="Arial"/>
                </a:rPr>
                <a:t>Θ(n) </a:t>
              </a:r>
              <a:r>
                <a:rPr sz="2800" spc="-9" dirty="0">
                  <a:latin typeface="Arial"/>
                  <a:cs typeface="Arial"/>
                </a:rPr>
                <a:t>if</a:t>
              </a:r>
              <a:r>
                <a:rPr sz="2800" spc="149" dirty="0">
                  <a:latin typeface="Arial"/>
                  <a:cs typeface="Arial"/>
                </a:rPr>
                <a:t> </a:t>
              </a:r>
              <a:r>
                <a:rPr sz="2800" spc="-18" dirty="0">
                  <a:latin typeface="Arial"/>
                  <a:cs typeface="Arial"/>
                </a:rPr>
                <a:t>sorted)</a:t>
              </a:r>
              <a:endParaRPr sz="2800" dirty="0">
                <a:latin typeface="Arial"/>
                <a:cs typeface="Arial"/>
              </a:endParaRPr>
            </a:p>
            <a:p>
              <a:pPr marL="651128" lvl="1" indent="-251118">
                <a:spcBef>
                  <a:spcPts val="595"/>
                </a:spcBef>
                <a:buChar char="–"/>
                <a:tabLst>
                  <a:tab pos="651128" algn="l"/>
                </a:tabLst>
              </a:pPr>
              <a:r>
                <a:rPr sz="2800" spc="-18" dirty="0">
                  <a:latin typeface="Arial"/>
                  <a:cs typeface="Arial"/>
                </a:rPr>
                <a:t>Does </a:t>
              </a:r>
              <a:r>
                <a:rPr sz="2800" spc="-9" dirty="0">
                  <a:latin typeface="Arial"/>
                  <a:cs typeface="Arial"/>
                </a:rPr>
                <a:t>it </a:t>
              </a:r>
              <a:r>
                <a:rPr sz="2800" spc="-26" dirty="0">
                  <a:latin typeface="Arial"/>
                  <a:cs typeface="Arial"/>
                </a:rPr>
                <a:t>run</a:t>
              </a:r>
              <a:r>
                <a:rPr sz="2800" spc="114" dirty="0">
                  <a:latin typeface="Arial"/>
                  <a:cs typeface="Arial"/>
                </a:rPr>
                <a:t> </a:t>
              </a:r>
              <a:r>
                <a:rPr sz="2800" spc="-18" dirty="0">
                  <a:latin typeface="Arial"/>
                  <a:cs typeface="Arial"/>
                </a:rPr>
                <a:t>in-place?</a:t>
              </a:r>
              <a:endParaRPr sz="2800" dirty="0">
                <a:latin typeface="Arial"/>
                <a:cs typeface="Arial"/>
              </a:endParaRPr>
            </a:p>
            <a:p>
              <a:pPr marL="651128" lvl="1" indent="-251118">
                <a:spcBef>
                  <a:spcPts val="586"/>
                </a:spcBef>
                <a:buChar char="–"/>
                <a:tabLst>
                  <a:tab pos="651128" algn="l"/>
                </a:tabLst>
              </a:pPr>
              <a:r>
                <a:rPr sz="2800" spc="-35" dirty="0">
                  <a:latin typeface="Arial"/>
                  <a:cs typeface="Arial"/>
                </a:rPr>
                <a:t>Is </a:t>
              </a:r>
              <a:r>
                <a:rPr sz="2800" spc="-9" dirty="0">
                  <a:latin typeface="Arial"/>
                  <a:cs typeface="Arial"/>
                </a:rPr>
                <a:t>it</a:t>
              </a:r>
              <a:r>
                <a:rPr sz="2800" spc="70" dirty="0">
                  <a:latin typeface="Arial"/>
                  <a:cs typeface="Arial"/>
                </a:rPr>
                <a:t> </a:t>
              </a:r>
              <a:r>
                <a:rPr sz="2800" spc="-18" dirty="0">
                  <a:latin typeface="Arial"/>
                  <a:cs typeface="Arial"/>
                </a:rPr>
                <a:t>stable?</a:t>
              </a:r>
              <a:endParaRPr lang="en-US" sz="3600" dirty="0">
                <a:latin typeface="Arial"/>
                <a:cs typeface="Arial"/>
              </a:endParaRPr>
            </a:p>
            <a:p>
              <a:pPr marL="297784" indent="-297784">
                <a:spcBef>
                  <a:spcPts val="683"/>
                </a:spcBef>
                <a:buFont typeface="Arial"/>
                <a:buChar char="•"/>
                <a:tabLst>
                  <a:tab pos="298897" algn="l"/>
                </a:tabLst>
              </a:pPr>
              <a:r>
                <a:rPr lang="en-US" sz="3600" dirty="0">
                  <a:latin typeface="Arial"/>
                  <a:cs typeface="Arial"/>
                </a:rPr>
                <a:t>Additional examples include Selection sort and Heap sort</a:t>
              </a:r>
            </a:p>
            <a:p>
              <a:pPr marL="651128" lvl="1" indent="-251118">
                <a:spcBef>
                  <a:spcPts val="586"/>
                </a:spcBef>
                <a:buChar char="–"/>
                <a:tabLst>
                  <a:tab pos="651128" algn="l"/>
                </a:tabLst>
              </a:pPr>
              <a:endParaRPr lang="en-US" sz="2800" spc="-18" dirty="0">
                <a:latin typeface="Arial"/>
                <a:cs typeface="Arial"/>
              </a:endParaRPr>
            </a:p>
            <a:p>
              <a:pPr marL="651128" lvl="1" indent="-251118">
                <a:spcBef>
                  <a:spcPts val="586"/>
                </a:spcBef>
                <a:buChar char="–"/>
                <a:tabLst>
                  <a:tab pos="651128" algn="l"/>
                </a:tabLst>
              </a:pPr>
              <a:endParaRPr sz="2800" dirty="0">
                <a:latin typeface="Arial"/>
                <a:cs typeface="Arial"/>
              </a:endParaRPr>
            </a:p>
          </p:txBody>
        </p:sp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34FF6FC7-2B9C-AA45-AF13-9362435B2913}"/>
                </a:ext>
              </a:extLst>
            </p:cNvPr>
            <p:cNvSpPr/>
            <p:nvPr/>
          </p:nvSpPr>
          <p:spPr>
            <a:xfrm>
              <a:off x="-22447" y="-23919"/>
              <a:ext cx="8001000" cy="800100"/>
            </a:xfrm>
            <a:custGeom>
              <a:avLst/>
              <a:gdLst/>
              <a:ahLst/>
              <a:cxnLst/>
              <a:rect l="l" t="t" r="r" b="b"/>
              <a:pathLst>
                <a:path w="4572000" h="457200">
                  <a:moveTo>
                    <a:pt x="0" y="457200"/>
                  </a:moveTo>
                  <a:lnTo>
                    <a:pt x="4572000" y="4572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8C5424B3-7176-C449-AA43-C1BC796D344F}"/>
                </a:ext>
              </a:extLst>
            </p:cNvPr>
            <p:cNvSpPr/>
            <p:nvPr/>
          </p:nvSpPr>
          <p:spPr>
            <a:xfrm>
              <a:off x="-22447" y="-23919"/>
              <a:ext cx="8001000" cy="800100"/>
            </a:xfrm>
            <a:custGeom>
              <a:avLst/>
              <a:gdLst/>
              <a:ahLst/>
              <a:cxnLst/>
              <a:rect l="l" t="t" r="r" b="b"/>
              <a:pathLst>
                <a:path w="4572000" h="457200">
                  <a:moveTo>
                    <a:pt x="0" y="457200"/>
                  </a:moveTo>
                  <a:lnTo>
                    <a:pt x="4572000" y="4572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7" name="object 17">
              <a:extLst>
                <a:ext uri="{FF2B5EF4-FFF2-40B4-BE49-F238E27FC236}">
                  <a16:creationId xmlns:a16="http://schemas.microsoft.com/office/drawing/2014/main" id="{930B1428-5A22-6345-AA5F-F31A2C1C9A8F}"/>
                </a:ext>
              </a:extLst>
            </p:cNvPr>
            <p:cNvSpPr/>
            <p:nvPr/>
          </p:nvSpPr>
          <p:spPr>
            <a:xfrm>
              <a:off x="4778161" y="3118115"/>
              <a:ext cx="3000447" cy="983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8" name="object 18">
              <a:extLst>
                <a:ext uri="{FF2B5EF4-FFF2-40B4-BE49-F238E27FC236}">
                  <a16:creationId xmlns:a16="http://schemas.microsoft.com/office/drawing/2014/main" id="{D2AFC074-E436-E747-9026-48777B2D1053}"/>
                </a:ext>
              </a:extLst>
            </p:cNvPr>
            <p:cNvSpPr/>
            <p:nvPr/>
          </p:nvSpPr>
          <p:spPr>
            <a:xfrm>
              <a:off x="4778161" y="1251213"/>
              <a:ext cx="3000447" cy="983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9" name="object 19">
              <a:extLst>
                <a:ext uri="{FF2B5EF4-FFF2-40B4-BE49-F238E27FC236}">
                  <a16:creationId xmlns:a16="http://schemas.microsoft.com/office/drawing/2014/main" id="{61D735C5-2B97-0344-854B-0FEBB37F64AF}"/>
                </a:ext>
              </a:extLst>
            </p:cNvPr>
            <p:cNvSpPr/>
            <p:nvPr/>
          </p:nvSpPr>
          <p:spPr>
            <a:xfrm>
              <a:off x="4778157" y="4784990"/>
              <a:ext cx="3000447" cy="9837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40" name="object 20">
              <a:extLst>
                <a:ext uri="{FF2B5EF4-FFF2-40B4-BE49-F238E27FC236}">
                  <a16:creationId xmlns:a16="http://schemas.microsoft.com/office/drawing/2014/main" id="{ECCF79B0-73CA-0E49-B60D-4C476B2354E5}"/>
                </a:ext>
              </a:extLst>
            </p:cNvPr>
            <p:cNvSpPr/>
            <p:nvPr/>
          </p:nvSpPr>
          <p:spPr>
            <a:xfrm>
              <a:off x="6278342" y="2443058"/>
              <a:ext cx="66675" cy="466725"/>
            </a:xfrm>
            <a:custGeom>
              <a:avLst/>
              <a:gdLst/>
              <a:ahLst/>
              <a:cxnLst/>
              <a:rect l="l" t="t" r="r" b="b"/>
              <a:pathLst>
                <a:path w="38100" h="266700">
                  <a:moveTo>
                    <a:pt x="16001" y="228600"/>
                  </a:moveTo>
                  <a:lnTo>
                    <a:pt x="0" y="228600"/>
                  </a:lnTo>
                  <a:lnTo>
                    <a:pt x="19050" y="266700"/>
                  </a:lnTo>
                  <a:lnTo>
                    <a:pt x="34925" y="234950"/>
                  </a:lnTo>
                  <a:lnTo>
                    <a:pt x="16001" y="234950"/>
                  </a:lnTo>
                  <a:lnTo>
                    <a:pt x="16001" y="228600"/>
                  </a:lnTo>
                  <a:close/>
                </a:path>
                <a:path w="38100" h="266700">
                  <a:moveTo>
                    <a:pt x="22098" y="0"/>
                  </a:moveTo>
                  <a:lnTo>
                    <a:pt x="16001" y="0"/>
                  </a:lnTo>
                  <a:lnTo>
                    <a:pt x="16001" y="234950"/>
                  </a:lnTo>
                  <a:lnTo>
                    <a:pt x="22098" y="234950"/>
                  </a:lnTo>
                  <a:lnTo>
                    <a:pt x="22098" y="0"/>
                  </a:lnTo>
                  <a:close/>
                </a:path>
                <a:path w="38100" h="266700">
                  <a:moveTo>
                    <a:pt x="38100" y="228600"/>
                  </a:moveTo>
                  <a:lnTo>
                    <a:pt x="22098" y="228600"/>
                  </a:lnTo>
                  <a:lnTo>
                    <a:pt x="22098" y="234950"/>
                  </a:lnTo>
                  <a:lnTo>
                    <a:pt x="34925" y="234950"/>
                  </a:lnTo>
                  <a:lnTo>
                    <a:pt x="38100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41" name="object 21">
              <a:extLst>
                <a:ext uri="{FF2B5EF4-FFF2-40B4-BE49-F238E27FC236}">
                  <a16:creationId xmlns:a16="http://schemas.microsoft.com/office/drawing/2014/main" id="{64568D43-8E54-0E45-ADBF-B500D11CCE68}"/>
                </a:ext>
              </a:extLst>
            </p:cNvPr>
            <p:cNvSpPr/>
            <p:nvPr/>
          </p:nvSpPr>
          <p:spPr>
            <a:xfrm>
              <a:off x="6278341" y="4309958"/>
              <a:ext cx="66675" cy="466725"/>
            </a:xfrm>
            <a:custGeom>
              <a:avLst/>
              <a:gdLst/>
              <a:ahLst/>
              <a:cxnLst/>
              <a:rect l="l" t="t" r="r" b="b"/>
              <a:pathLst>
                <a:path w="38100" h="266700">
                  <a:moveTo>
                    <a:pt x="16001" y="228600"/>
                  </a:moveTo>
                  <a:lnTo>
                    <a:pt x="0" y="228600"/>
                  </a:lnTo>
                  <a:lnTo>
                    <a:pt x="19050" y="266700"/>
                  </a:lnTo>
                  <a:lnTo>
                    <a:pt x="34925" y="234950"/>
                  </a:lnTo>
                  <a:lnTo>
                    <a:pt x="16001" y="234950"/>
                  </a:lnTo>
                  <a:lnTo>
                    <a:pt x="16001" y="228600"/>
                  </a:lnTo>
                  <a:close/>
                </a:path>
                <a:path w="38100" h="266700">
                  <a:moveTo>
                    <a:pt x="22098" y="0"/>
                  </a:moveTo>
                  <a:lnTo>
                    <a:pt x="16001" y="0"/>
                  </a:lnTo>
                  <a:lnTo>
                    <a:pt x="16001" y="234950"/>
                  </a:lnTo>
                  <a:lnTo>
                    <a:pt x="22098" y="234950"/>
                  </a:lnTo>
                  <a:lnTo>
                    <a:pt x="22098" y="0"/>
                  </a:lnTo>
                  <a:close/>
                </a:path>
                <a:path w="38100" h="266700">
                  <a:moveTo>
                    <a:pt x="38100" y="228600"/>
                  </a:moveTo>
                  <a:lnTo>
                    <a:pt x="22098" y="228600"/>
                  </a:lnTo>
                  <a:lnTo>
                    <a:pt x="22098" y="234950"/>
                  </a:lnTo>
                  <a:lnTo>
                    <a:pt x="34925" y="234950"/>
                  </a:lnTo>
                  <a:lnTo>
                    <a:pt x="38100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42" name="object 22">
              <a:extLst>
                <a:ext uri="{FF2B5EF4-FFF2-40B4-BE49-F238E27FC236}">
                  <a16:creationId xmlns:a16="http://schemas.microsoft.com/office/drawing/2014/main" id="{CDCAD8D7-6833-1F40-A44A-ED72060B4B3B}"/>
                </a:ext>
              </a:extLst>
            </p:cNvPr>
            <p:cNvSpPr/>
            <p:nvPr/>
          </p:nvSpPr>
          <p:spPr>
            <a:xfrm>
              <a:off x="-21336" y="-21331"/>
              <a:ext cx="7998778" cy="5998526"/>
            </a:xfrm>
            <a:custGeom>
              <a:avLst/>
              <a:gdLst/>
              <a:ahLst/>
              <a:cxnLst/>
              <a:rect l="l" t="t" r="r" b="b"/>
              <a:pathLst>
                <a:path w="4570730" h="3427729">
                  <a:moveTo>
                    <a:pt x="0" y="3427222"/>
                  </a:moveTo>
                  <a:lnTo>
                    <a:pt x="4570730" y="3427222"/>
                  </a:lnTo>
                  <a:lnTo>
                    <a:pt x="4570730" y="0"/>
                  </a:lnTo>
                  <a:lnTo>
                    <a:pt x="0" y="0"/>
                  </a:lnTo>
                  <a:lnTo>
                    <a:pt x="0" y="34272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15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1A533FE-B129-4B4B-BA94-032DAB79D886}"/>
              </a:ext>
            </a:extLst>
          </p:cNvPr>
          <p:cNvSpPr txBox="1"/>
          <p:nvPr/>
        </p:nvSpPr>
        <p:spPr>
          <a:xfrm>
            <a:off x="0" y="175474"/>
            <a:ext cx="12818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4F89"/>
                </a:solidFill>
                <a:latin typeface="Arial"/>
                <a:cs typeface="Arial"/>
              </a:rPr>
              <a:t>Incremental Construction</a:t>
            </a:r>
            <a:endParaRPr lang="en-US"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21475575" y="12772520"/>
            <a:ext cx="71758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47">
              <a:lnSpc>
                <a:spcPts val="2686"/>
              </a:lnSpc>
            </a:pPr>
            <a:fld id="{81D60167-4931-47E6-BA6A-407CBD079E47}" type="slidenum">
              <a:rPr spc="-9" dirty="0"/>
              <a:pPr marL="44447">
                <a:lnSpc>
                  <a:spcPts val="2686"/>
                </a:lnSpc>
              </a:pPr>
              <a:t>7</a:t>
            </a:fld>
            <a:endParaRPr spc="-9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414044F7-3A5D-BC45-AC62-ACF7A92BCE91}"/>
              </a:ext>
            </a:extLst>
          </p:cNvPr>
          <p:cNvSpPr/>
          <p:nvPr/>
        </p:nvSpPr>
        <p:spPr>
          <a:xfrm>
            <a:off x="-1111" y="-8466"/>
            <a:ext cx="12804045" cy="1277394"/>
          </a:xfrm>
          <a:custGeom>
            <a:avLst/>
            <a:gdLst/>
            <a:ahLst/>
            <a:cxnLst/>
            <a:rect l="l" t="t" r="r" b="b"/>
            <a:pathLst>
              <a:path w="4572000" h="457200">
                <a:moveTo>
                  <a:pt x="0" y="457200"/>
                </a:moveTo>
                <a:lnTo>
                  <a:pt x="4572000" y="457200"/>
                </a:lnTo>
                <a:lnTo>
                  <a:pt x="457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154AB609-F1A0-8F48-AF07-6633348F783A}"/>
              </a:ext>
            </a:extLst>
          </p:cNvPr>
          <p:cNvSpPr/>
          <p:nvPr/>
        </p:nvSpPr>
        <p:spPr>
          <a:xfrm>
            <a:off x="-1111" y="-8466"/>
            <a:ext cx="12804045" cy="1277394"/>
          </a:xfrm>
          <a:custGeom>
            <a:avLst/>
            <a:gdLst/>
            <a:ahLst/>
            <a:cxnLst/>
            <a:rect l="l" t="t" r="r" b="b"/>
            <a:pathLst>
              <a:path w="4572000" h="457200">
                <a:moveTo>
                  <a:pt x="0" y="457200"/>
                </a:moveTo>
                <a:lnTo>
                  <a:pt x="4572000" y="457200"/>
                </a:lnTo>
                <a:lnTo>
                  <a:pt x="457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B6C59146-9CD9-8544-828C-E774FA33973C}"/>
              </a:ext>
            </a:extLst>
          </p:cNvPr>
          <p:cNvSpPr txBox="1"/>
          <p:nvPr/>
        </p:nvSpPr>
        <p:spPr>
          <a:xfrm>
            <a:off x="303690" y="2506552"/>
            <a:ext cx="11895313" cy="5542223"/>
          </a:xfrm>
          <a:prstGeom prst="rect">
            <a:avLst/>
          </a:prstGeom>
        </p:spPr>
        <p:txBody>
          <a:bodyPr vert="horz" wrap="square" lIns="0" tIns="20003" rIns="0" bIns="0" rtlCol="0">
            <a:spAutoFit/>
          </a:bodyPr>
          <a:lstStyle/>
          <a:p>
            <a:pPr marL="170180" marR="238760" indent="-170180">
              <a:lnSpc>
                <a:spcPct val="100000"/>
              </a:lnSpc>
              <a:spcBef>
                <a:spcPts val="105"/>
              </a:spcBef>
              <a:buChar char="•"/>
              <a:tabLst>
                <a:tab pos="170815" algn="l"/>
              </a:tabLst>
            </a:pPr>
            <a:r>
              <a:rPr lang="en-US" sz="3600" spc="-5" dirty="0">
                <a:latin typeface="Arial"/>
                <a:cs typeface="Arial"/>
              </a:rPr>
              <a:t>Recursive </a:t>
            </a:r>
            <a:r>
              <a:rPr lang="en-US" sz="3600" dirty="0">
                <a:latin typeface="Arial"/>
                <a:cs typeface="Arial"/>
              </a:rPr>
              <a:t>outlook: </a:t>
            </a:r>
            <a:r>
              <a:rPr lang="en-US" sz="3600" spc="-5" dirty="0">
                <a:latin typeface="Arial"/>
                <a:cs typeface="Arial"/>
              </a:rPr>
              <a:t>deal with </a:t>
            </a:r>
            <a:r>
              <a:rPr lang="en-US" sz="3600" dirty="0">
                <a:latin typeface="Arial"/>
                <a:cs typeface="Arial"/>
              </a:rPr>
              <a:t>first</a:t>
            </a:r>
            <a:r>
              <a:rPr lang="en-US" sz="3600" spc="-100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element, then </a:t>
            </a:r>
            <a:r>
              <a:rPr lang="en-US" sz="3600" spc="-5" dirty="0">
                <a:latin typeface="Arial"/>
                <a:cs typeface="Arial"/>
              </a:rPr>
              <a:t>recursively </a:t>
            </a:r>
            <a:r>
              <a:rPr lang="en-US" sz="3600" dirty="0">
                <a:latin typeface="Arial"/>
                <a:cs typeface="Arial"/>
              </a:rPr>
              <a:t>solve </a:t>
            </a:r>
            <a:r>
              <a:rPr lang="en-US" sz="3600" spc="-5" dirty="0">
                <a:latin typeface="Arial"/>
                <a:cs typeface="Arial"/>
              </a:rPr>
              <a:t>rest of</a:t>
            </a:r>
            <a:r>
              <a:rPr lang="en-US" sz="3600" spc="-100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problem.</a:t>
            </a:r>
          </a:p>
          <a:p>
            <a:pPr marL="170180" indent="-17018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170815" algn="l"/>
              </a:tabLst>
            </a:pPr>
            <a:r>
              <a:rPr lang="en-US" sz="3600" b="1" dirty="0">
                <a:latin typeface="Arial"/>
                <a:cs typeface="Arial"/>
              </a:rPr>
              <a:t>Example: </a:t>
            </a:r>
            <a:r>
              <a:rPr lang="en-US" sz="3600" dirty="0">
                <a:latin typeface="Arial"/>
                <a:cs typeface="Arial"/>
              </a:rPr>
              <a:t>Insertion</a:t>
            </a:r>
            <a:r>
              <a:rPr lang="en-US" sz="3600" spc="-110" dirty="0">
                <a:latin typeface="Arial"/>
                <a:cs typeface="Arial"/>
              </a:rPr>
              <a:t> </a:t>
            </a:r>
            <a:r>
              <a:rPr lang="en-US" sz="3600" spc="-5" dirty="0">
                <a:latin typeface="Arial"/>
                <a:cs typeface="Arial"/>
              </a:rPr>
              <a:t>sort</a:t>
            </a:r>
            <a:endParaRPr lang="en-US" sz="3600" dirty="0">
              <a:latin typeface="Arial"/>
              <a:cs typeface="Arial"/>
            </a:endParaRPr>
          </a:p>
          <a:p>
            <a:pPr marL="372110" lvl="1" indent="-143510">
              <a:lnSpc>
                <a:spcPct val="100000"/>
              </a:lnSpc>
              <a:spcBef>
                <a:spcPts val="345"/>
              </a:spcBef>
              <a:buChar char="–"/>
              <a:tabLst>
                <a:tab pos="372110" algn="l"/>
              </a:tabLst>
            </a:pPr>
            <a:r>
              <a:rPr lang="en-US" sz="2800" dirty="0">
                <a:latin typeface="Arial"/>
                <a:cs typeface="Arial"/>
              </a:rPr>
              <a:t>To </a:t>
            </a:r>
            <a:r>
              <a:rPr lang="en-US" sz="2800" spc="-10" dirty="0">
                <a:latin typeface="Arial"/>
                <a:cs typeface="Arial"/>
              </a:rPr>
              <a:t>sort </a:t>
            </a:r>
            <a:r>
              <a:rPr lang="en-US" sz="2800" spc="-5" dirty="0">
                <a:latin typeface="Arial"/>
                <a:cs typeface="Arial"/>
              </a:rPr>
              <a:t>A[], </a:t>
            </a:r>
            <a:r>
              <a:rPr lang="en-US" sz="2800" spc="-10" dirty="0">
                <a:latin typeface="Arial"/>
                <a:cs typeface="Arial"/>
              </a:rPr>
              <a:t>insert A[0] </a:t>
            </a:r>
            <a:r>
              <a:rPr lang="en-US" sz="2800" spc="-5" dirty="0">
                <a:latin typeface="Arial"/>
                <a:cs typeface="Arial"/>
              </a:rPr>
              <a:t>into </a:t>
            </a:r>
            <a:r>
              <a:rPr lang="en-US" sz="2800" spc="-10" dirty="0">
                <a:latin typeface="Arial"/>
                <a:cs typeface="Arial"/>
              </a:rPr>
              <a:t>sort(rest of</a:t>
            </a:r>
            <a:r>
              <a:rPr lang="en-US" sz="2800" spc="20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A)</a:t>
            </a:r>
            <a:endParaRPr lang="en-US" sz="2800" dirty="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35"/>
              </a:spcBef>
            </a:pPr>
            <a:r>
              <a:rPr lang="en-US" sz="2800" spc="-5" dirty="0">
                <a:latin typeface="Arial"/>
                <a:cs typeface="Arial"/>
              </a:rPr>
              <a:t>(still O(N</a:t>
            </a:r>
            <a:r>
              <a:rPr lang="en-US" sz="2800" spc="-7" baseline="27777" dirty="0">
                <a:latin typeface="Arial"/>
                <a:cs typeface="Arial"/>
              </a:rPr>
              <a:t>2</a:t>
            </a:r>
            <a:r>
              <a:rPr lang="en-US" sz="2800" spc="-5" dirty="0">
                <a:latin typeface="Arial"/>
                <a:cs typeface="Arial"/>
              </a:rPr>
              <a:t>), </a:t>
            </a:r>
            <a:r>
              <a:rPr lang="en-US" sz="2800" spc="-10" dirty="0">
                <a:latin typeface="Arial"/>
                <a:cs typeface="Arial"/>
              </a:rPr>
              <a:t>in-place,</a:t>
            </a:r>
            <a:r>
              <a:rPr lang="en-US" sz="2800" spc="12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stable)</a:t>
            </a:r>
            <a:endParaRPr lang="en-US" sz="2800" dirty="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170815" algn="l"/>
              </a:tabLst>
            </a:pPr>
            <a:r>
              <a:rPr lang="en-US" sz="3600" b="1" dirty="0">
                <a:latin typeface="Arial"/>
                <a:cs typeface="Arial"/>
              </a:rPr>
              <a:t>Example: </a:t>
            </a:r>
            <a:r>
              <a:rPr lang="en-US" sz="3600" dirty="0">
                <a:latin typeface="Arial"/>
                <a:cs typeface="Arial"/>
              </a:rPr>
              <a:t>Selection</a:t>
            </a:r>
            <a:r>
              <a:rPr lang="en-US" sz="3600" spc="-110" dirty="0">
                <a:latin typeface="Arial"/>
                <a:cs typeface="Arial"/>
              </a:rPr>
              <a:t> </a:t>
            </a:r>
            <a:r>
              <a:rPr lang="en-US" sz="3600" spc="-5" dirty="0">
                <a:latin typeface="Arial"/>
                <a:cs typeface="Arial"/>
              </a:rPr>
              <a:t>sort</a:t>
            </a:r>
            <a:endParaRPr lang="en-US" sz="3600" dirty="0">
              <a:latin typeface="Arial"/>
              <a:cs typeface="Arial"/>
            </a:endParaRPr>
          </a:p>
          <a:p>
            <a:pPr marL="372110" lvl="1" indent="-143510">
              <a:lnSpc>
                <a:spcPct val="100000"/>
              </a:lnSpc>
              <a:spcBef>
                <a:spcPts val="340"/>
              </a:spcBef>
              <a:buChar char="–"/>
              <a:tabLst>
                <a:tab pos="372110" algn="l"/>
              </a:tabLst>
            </a:pPr>
            <a:r>
              <a:rPr lang="en-US" sz="2800" spc="-10" dirty="0">
                <a:latin typeface="Arial"/>
                <a:cs typeface="Arial"/>
              </a:rPr>
              <a:t>Sort(A[]) </a:t>
            </a:r>
            <a:r>
              <a:rPr lang="en-US" sz="2800" spc="-5" dirty="0">
                <a:latin typeface="Arial"/>
                <a:cs typeface="Arial"/>
              </a:rPr>
              <a:t>= min(A) </a:t>
            </a:r>
            <a:r>
              <a:rPr lang="en-US" sz="2800" spc="-15" dirty="0">
                <a:latin typeface="Arial"/>
                <a:cs typeface="Arial"/>
              </a:rPr>
              <a:t>followed </a:t>
            </a:r>
            <a:r>
              <a:rPr lang="en-US" sz="2800" spc="-10" dirty="0">
                <a:latin typeface="Arial"/>
                <a:cs typeface="Arial"/>
              </a:rPr>
              <a:t>by sort(rest of</a:t>
            </a:r>
            <a:r>
              <a:rPr lang="en-US" sz="2800" spc="27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A)</a:t>
            </a:r>
            <a:endParaRPr lang="en-US" sz="2800" dirty="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40"/>
              </a:spcBef>
            </a:pPr>
            <a:r>
              <a:rPr lang="en-US" sz="2800" spc="-10" dirty="0">
                <a:latin typeface="Arial"/>
                <a:cs typeface="Arial"/>
              </a:rPr>
              <a:t>(also </a:t>
            </a:r>
            <a:r>
              <a:rPr lang="en-US" sz="2800" spc="-5" dirty="0">
                <a:latin typeface="Arial"/>
                <a:cs typeface="Arial"/>
              </a:rPr>
              <a:t>O(N</a:t>
            </a:r>
            <a:r>
              <a:rPr lang="en-US" sz="2800" spc="-7" baseline="27777" dirty="0">
                <a:latin typeface="Arial"/>
                <a:cs typeface="Arial"/>
              </a:rPr>
              <a:t>2</a:t>
            </a:r>
            <a:r>
              <a:rPr lang="en-US" sz="2800" spc="-5" dirty="0">
                <a:latin typeface="Arial"/>
                <a:cs typeface="Arial"/>
              </a:rPr>
              <a:t>), </a:t>
            </a:r>
            <a:r>
              <a:rPr lang="en-US" sz="2800" spc="-10" dirty="0">
                <a:latin typeface="Arial"/>
                <a:cs typeface="Arial"/>
              </a:rPr>
              <a:t>in-place,</a:t>
            </a:r>
            <a:r>
              <a:rPr lang="en-US" sz="2800" spc="14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stable)</a:t>
            </a:r>
            <a:endParaRPr lang="en-US" sz="2800" dirty="0">
              <a:latin typeface="Arial"/>
              <a:cs typeface="Arial"/>
            </a:endParaRPr>
          </a:p>
          <a:p>
            <a:pPr marL="170180" marR="5080" indent="-170180">
              <a:lnSpc>
                <a:spcPct val="100000"/>
              </a:lnSpc>
              <a:spcBef>
                <a:spcPts val="1170"/>
              </a:spcBef>
              <a:buChar char="•"/>
              <a:tabLst>
                <a:tab pos="170815" algn="l"/>
              </a:tabLst>
            </a:pPr>
            <a:r>
              <a:rPr lang="en-US" sz="3600" dirty="0">
                <a:latin typeface="Arial"/>
                <a:cs typeface="Arial"/>
              </a:rPr>
              <a:t>This </a:t>
            </a:r>
            <a:r>
              <a:rPr lang="en-US" sz="3600" spc="-5" dirty="0">
                <a:latin typeface="Arial"/>
                <a:cs typeface="Arial"/>
              </a:rPr>
              <a:t>approach </a:t>
            </a:r>
            <a:r>
              <a:rPr lang="en-US" sz="3600" dirty="0">
                <a:latin typeface="Arial"/>
                <a:cs typeface="Arial"/>
              </a:rPr>
              <a:t>often </a:t>
            </a:r>
            <a:r>
              <a:rPr lang="en-US" sz="3600" spc="5" dirty="0">
                <a:latin typeface="Arial"/>
                <a:cs typeface="Arial"/>
              </a:rPr>
              <a:t>maps </a:t>
            </a:r>
            <a:r>
              <a:rPr lang="en-US" sz="3600" spc="-5" dirty="0">
                <a:latin typeface="Arial"/>
                <a:cs typeface="Arial"/>
              </a:rPr>
              <a:t>naturally </a:t>
            </a:r>
            <a:r>
              <a:rPr lang="en-US" sz="3600" spc="5" dirty="0">
                <a:latin typeface="Arial"/>
                <a:cs typeface="Arial"/>
              </a:rPr>
              <a:t>to</a:t>
            </a:r>
            <a:r>
              <a:rPr lang="en-US" sz="3600" spc="-190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linked lists, </a:t>
            </a:r>
            <a:r>
              <a:rPr lang="en-US" sz="3600" spc="-5" dirty="0">
                <a:latin typeface="Arial"/>
                <a:cs typeface="Arial"/>
              </a:rPr>
              <a:t>giving very </a:t>
            </a:r>
            <a:r>
              <a:rPr lang="en-US" sz="3600" spc="5" dirty="0">
                <a:latin typeface="Arial"/>
                <a:cs typeface="Arial"/>
              </a:rPr>
              <a:t>simple</a:t>
            </a:r>
            <a:r>
              <a:rPr lang="en-US" sz="3600" spc="-160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implementations…</a:t>
            </a: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AEBB82DB-76DA-0347-8461-07996F7A93DF}"/>
              </a:ext>
            </a:extLst>
          </p:cNvPr>
          <p:cNvSpPr/>
          <p:nvPr/>
        </p:nvSpPr>
        <p:spPr>
          <a:xfrm>
            <a:off x="0" y="-7796"/>
            <a:ext cx="12800489" cy="9608996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D03859-DA31-C140-9649-97CE50A31A5C}"/>
              </a:ext>
            </a:extLst>
          </p:cNvPr>
          <p:cNvSpPr txBox="1"/>
          <p:nvPr/>
        </p:nvSpPr>
        <p:spPr>
          <a:xfrm>
            <a:off x="0" y="175474"/>
            <a:ext cx="12818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4F89"/>
                </a:solidFill>
                <a:latin typeface="Arial"/>
                <a:cs typeface="Arial"/>
              </a:rPr>
              <a:t>Iteration Versus Recursion</a:t>
            </a:r>
            <a:endParaRPr lang="en-US"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827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21475575" y="12772520"/>
            <a:ext cx="71758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47">
              <a:lnSpc>
                <a:spcPts val="2686"/>
              </a:lnSpc>
            </a:pPr>
            <a:fld id="{81D60167-4931-47E6-BA6A-407CBD079E47}" type="slidenum">
              <a:rPr spc="-9" dirty="0"/>
              <a:pPr marL="44447">
                <a:lnSpc>
                  <a:spcPts val="2686"/>
                </a:lnSpc>
              </a:pPr>
              <a:t>8</a:t>
            </a:fld>
            <a:endParaRPr spc="-9" dirty="0"/>
          </a:p>
        </p:txBody>
      </p:sp>
      <p:graphicFrame>
        <p:nvGraphicFramePr>
          <p:cNvPr id="45" name="object 13">
            <a:extLst>
              <a:ext uri="{FF2B5EF4-FFF2-40B4-BE49-F238E27FC236}">
                <a16:creationId xmlns:a16="http://schemas.microsoft.com/office/drawing/2014/main" id="{168E5DC8-5054-AC4F-913A-0FFEE4936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56003"/>
              </p:ext>
            </p:extLst>
          </p:nvPr>
        </p:nvGraphicFramePr>
        <p:xfrm>
          <a:off x="0" y="0"/>
          <a:ext cx="12801600" cy="960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7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1650">
                <a:tc gridSpan="3">
                  <a:txBody>
                    <a:bodyPr/>
                    <a:lstStyle/>
                    <a:p>
                      <a:pPr marL="1204595" algn="l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8223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8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15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1035"/>
                        </a:lnSpc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3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lang="en-US"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9140">
                <a:tc>
                  <a:txBody>
                    <a:bodyPr/>
                    <a:lstStyle/>
                    <a:p>
                      <a:pPr marL="123825">
                        <a:lnSpc>
                          <a:spcPts val="875"/>
                        </a:lnSpc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65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0" marR="0" marT="15558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" name="object 8">
            <a:extLst>
              <a:ext uri="{FF2B5EF4-FFF2-40B4-BE49-F238E27FC236}">
                <a16:creationId xmlns:a16="http://schemas.microsoft.com/office/drawing/2014/main" id="{D4E91327-32E3-C047-BDCC-3DCFE3F1CE25}"/>
              </a:ext>
            </a:extLst>
          </p:cNvPr>
          <p:cNvSpPr/>
          <p:nvPr/>
        </p:nvSpPr>
        <p:spPr>
          <a:xfrm>
            <a:off x="618645" y="4014584"/>
            <a:ext cx="4762772" cy="1504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0C94060F-EB29-3C44-B914-7D57C9BA0B32}"/>
              </a:ext>
            </a:extLst>
          </p:cNvPr>
          <p:cNvSpPr/>
          <p:nvPr/>
        </p:nvSpPr>
        <p:spPr>
          <a:xfrm>
            <a:off x="618645" y="1219199"/>
            <a:ext cx="4762772" cy="1504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C99E2DE1-58EE-A74C-8CB6-08D5C5975A3F}"/>
              </a:ext>
            </a:extLst>
          </p:cNvPr>
          <p:cNvSpPr/>
          <p:nvPr/>
        </p:nvSpPr>
        <p:spPr>
          <a:xfrm>
            <a:off x="2999964" y="3248859"/>
            <a:ext cx="105837" cy="713541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16001" y="228473"/>
                </a:moveTo>
                <a:lnTo>
                  <a:pt x="0" y="228473"/>
                </a:lnTo>
                <a:lnTo>
                  <a:pt x="19050" y="266573"/>
                </a:lnTo>
                <a:lnTo>
                  <a:pt x="34925" y="234823"/>
                </a:lnTo>
                <a:lnTo>
                  <a:pt x="16001" y="234823"/>
                </a:lnTo>
                <a:lnTo>
                  <a:pt x="16001" y="228473"/>
                </a:lnTo>
                <a:close/>
              </a:path>
              <a:path w="38100" h="266700">
                <a:moveTo>
                  <a:pt x="22098" y="0"/>
                </a:moveTo>
                <a:lnTo>
                  <a:pt x="16001" y="0"/>
                </a:lnTo>
                <a:lnTo>
                  <a:pt x="16001" y="234823"/>
                </a:lnTo>
                <a:lnTo>
                  <a:pt x="22098" y="234823"/>
                </a:lnTo>
                <a:lnTo>
                  <a:pt x="22098" y="0"/>
                </a:lnTo>
                <a:close/>
              </a:path>
              <a:path w="38100" h="266700">
                <a:moveTo>
                  <a:pt x="38100" y="228473"/>
                </a:moveTo>
                <a:lnTo>
                  <a:pt x="22098" y="228473"/>
                </a:lnTo>
                <a:lnTo>
                  <a:pt x="22098" y="234823"/>
                </a:lnTo>
                <a:lnTo>
                  <a:pt x="34925" y="234823"/>
                </a:lnTo>
                <a:lnTo>
                  <a:pt x="38100" y="228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0D932059-6031-2F45-83C8-969534D9DA67}"/>
              </a:ext>
            </a:extLst>
          </p:cNvPr>
          <p:cNvSpPr/>
          <p:nvPr/>
        </p:nvSpPr>
        <p:spPr>
          <a:xfrm>
            <a:off x="618645" y="6729829"/>
            <a:ext cx="4762772" cy="1504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36DBC134-08F2-6D46-98F0-80306963AD14}"/>
              </a:ext>
            </a:extLst>
          </p:cNvPr>
          <p:cNvSpPr/>
          <p:nvPr/>
        </p:nvSpPr>
        <p:spPr>
          <a:xfrm>
            <a:off x="6972028" y="1262350"/>
            <a:ext cx="4762772" cy="1504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22526F04-4A13-5C41-BB72-77E0F84049AF}"/>
              </a:ext>
            </a:extLst>
          </p:cNvPr>
          <p:cNvSpPr/>
          <p:nvPr/>
        </p:nvSpPr>
        <p:spPr>
          <a:xfrm>
            <a:off x="9353345" y="3248859"/>
            <a:ext cx="105837" cy="713541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16002" y="228600"/>
                </a:moveTo>
                <a:lnTo>
                  <a:pt x="0" y="228600"/>
                </a:lnTo>
                <a:lnTo>
                  <a:pt x="19050" y="266700"/>
                </a:lnTo>
                <a:lnTo>
                  <a:pt x="34925" y="234950"/>
                </a:lnTo>
                <a:lnTo>
                  <a:pt x="16002" y="234950"/>
                </a:lnTo>
                <a:lnTo>
                  <a:pt x="16002" y="228600"/>
                </a:lnTo>
                <a:close/>
              </a:path>
              <a:path w="38100" h="266700">
                <a:moveTo>
                  <a:pt x="22098" y="0"/>
                </a:moveTo>
                <a:lnTo>
                  <a:pt x="16002" y="0"/>
                </a:lnTo>
                <a:lnTo>
                  <a:pt x="16002" y="234950"/>
                </a:lnTo>
                <a:lnTo>
                  <a:pt x="22098" y="234950"/>
                </a:lnTo>
                <a:lnTo>
                  <a:pt x="22098" y="0"/>
                </a:lnTo>
                <a:close/>
              </a:path>
              <a:path w="38100" h="266700">
                <a:moveTo>
                  <a:pt x="38100" y="228600"/>
                </a:moveTo>
                <a:lnTo>
                  <a:pt x="22098" y="228600"/>
                </a:lnTo>
                <a:lnTo>
                  <a:pt x="22098" y="234950"/>
                </a:lnTo>
                <a:lnTo>
                  <a:pt x="34925" y="234950"/>
                </a:lnTo>
                <a:lnTo>
                  <a:pt x="381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0BC95062-884B-CC45-B224-85EC1F6C972C}"/>
              </a:ext>
            </a:extLst>
          </p:cNvPr>
          <p:cNvSpPr/>
          <p:nvPr/>
        </p:nvSpPr>
        <p:spPr>
          <a:xfrm>
            <a:off x="6972023" y="6672554"/>
            <a:ext cx="4762772" cy="1504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EFF1F71C-238E-644C-937C-A330F4B31ABA}"/>
              </a:ext>
            </a:extLst>
          </p:cNvPr>
          <p:cNvSpPr/>
          <p:nvPr/>
        </p:nvSpPr>
        <p:spPr>
          <a:xfrm>
            <a:off x="6866180" y="4014584"/>
            <a:ext cx="4829205" cy="1504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FEE547-7AA6-6549-9407-45BA8A6D5784}"/>
              </a:ext>
            </a:extLst>
          </p:cNvPr>
          <p:cNvSpPr txBox="1"/>
          <p:nvPr/>
        </p:nvSpPr>
        <p:spPr>
          <a:xfrm>
            <a:off x="271753" y="2701724"/>
            <a:ext cx="570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Recursively </a:t>
            </a:r>
            <a:r>
              <a:rPr lang="en-US" sz="2800" spc="5" dirty="0">
                <a:latin typeface="Arial"/>
                <a:cs typeface="Arial"/>
              </a:rPr>
              <a:t>sort 1</a:t>
            </a:r>
            <a:r>
              <a:rPr lang="en-US" sz="2800" spc="7" baseline="23148" dirty="0">
                <a:latin typeface="Arial"/>
                <a:cs typeface="Arial"/>
              </a:rPr>
              <a:t>st </a:t>
            </a:r>
            <a:r>
              <a:rPr lang="en-US" sz="2800" dirty="0">
                <a:latin typeface="Arial"/>
                <a:cs typeface="Arial"/>
              </a:rPr>
              <a:t>and 2</a:t>
            </a:r>
            <a:r>
              <a:rPr lang="en-US" sz="2800" baseline="23148" dirty="0">
                <a:latin typeface="Arial"/>
                <a:cs typeface="Arial"/>
              </a:rPr>
              <a:t>nd </a:t>
            </a:r>
            <a:r>
              <a:rPr lang="en-US" sz="2800" dirty="0">
                <a:latin typeface="Arial"/>
                <a:cs typeface="Arial"/>
              </a:rPr>
              <a:t>halves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8F584E-9150-434F-8ED2-9159AF75AE92}"/>
              </a:ext>
            </a:extLst>
          </p:cNvPr>
          <p:cNvSpPr txBox="1"/>
          <p:nvPr/>
        </p:nvSpPr>
        <p:spPr>
          <a:xfrm>
            <a:off x="6324345" y="2698504"/>
            <a:ext cx="5860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5" dirty="0">
                <a:latin typeface="Arial"/>
                <a:cs typeface="Arial"/>
              </a:rPr>
              <a:t>Partition array </a:t>
            </a:r>
            <a:r>
              <a:rPr lang="en-US" sz="2800" dirty="0">
                <a:latin typeface="Arial"/>
                <a:cs typeface="Arial"/>
              </a:rPr>
              <a:t>using </a:t>
            </a:r>
            <a:r>
              <a:rPr lang="en-US" sz="2800" spc="5" dirty="0">
                <a:latin typeface="Arial"/>
                <a:cs typeface="Arial"/>
              </a:rPr>
              <a:t>“pivot”</a:t>
            </a:r>
            <a:r>
              <a:rPr lang="en-US" sz="2800" spc="1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element </a:t>
            </a:r>
            <a:r>
              <a:rPr lang="en-US" sz="2800" spc="5" dirty="0">
                <a:latin typeface="Arial"/>
                <a:cs typeface="Arial"/>
              </a:rPr>
              <a:t>(</a:t>
            </a:r>
            <a:r>
              <a:rPr lang="el-GR" sz="2800" spc="5" dirty="0">
                <a:latin typeface="Arial"/>
                <a:cs typeface="Arial"/>
              </a:rPr>
              <a:t>Θ(</a:t>
            </a:r>
            <a:r>
              <a:rPr lang="en-US" sz="2800" spc="5" dirty="0">
                <a:latin typeface="Arial"/>
                <a:cs typeface="Arial"/>
              </a:rPr>
              <a:t>n)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time)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B55B8C-B6F5-704F-B692-2F9ABA94C6AE}"/>
              </a:ext>
            </a:extLst>
          </p:cNvPr>
          <p:cNvSpPr txBox="1"/>
          <p:nvPr/>
        </p:nvSpPr>
        <p:spPr>
          <a:xfrm>
            <a:off x="234154" y="5548615"/>
            <a:ext cx="5952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5" dirty="0">
                <a:latin typeface="Arial"/>
                <a:cs typeface="Arial"/>
              </a:rPr>
              <a:t>Merge </a:t>
            </a:r>
            <a:r>
              <a:rPr lang="en-US" sz="2800" dirty="0">
                <a:latin typeface="Arial"/>
                <a:cs typeface="Arial"/>
              </a:rPr>
              <a:t>two halves </a:t>
            </a:r>
            <a:r>
              <a:rPr lang="en-US" sz="2800" spc="5" dirty="0">
                <a:latin typeface="Arial"/>
                <a:cs typeface="Arial"/>
              </a:rPr>
              <a:t>into </a:t>
            </a:r>
            <a:r>
              <a:rPr lang="en-US" sz="2800" dirty="0">
                <a:latin typeface="Arial"/>
                <a:cs typeface="Arial"/>
              </a:rPr>
              <a:t>one sorted</a:t>
            </a:r>
            <a:r>
              <a:rPr lang="en-US" sz="2800" spc="-15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list (</a:t>
            </a:r>
            <a:r>
              <a:rPr lang="el-GR" sz="2800" spc="5" dirty="0">
                <a:latin typeface="Arial"/>
                <a:cs typeface="Arial"/>
              </a:rPr>
              <a:t>Θ(</a:t>
            </a:r>
            <a:r>
              <a:rPr lang="en-US" sz="2800" spc="5" dirty="0">
                <a:latin typeface="Arial"/>
                <a:cs typeface="Arial"/>
              </a:rPr>
              <a:t>n)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time)</a:t>
            </a:r>
            <a:endParaRPr lang="en-US" sz="2800" dirty="0">
              <a:latin typeface="Arial"/>
              <a:cs typeface="Arial"/>
            </a:endParaRPr>
          </a:p>
          <a:p>
            <a:endParaRPr lang="en-US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DA53F8-6762-8B42-A842-D2E834D5D563}"/>
              </a:ext>
            </a:extLst>
          </p:cNvPr>
          <p:cNvSpPr txBox="1"/>
          <p:nvPr/>
        </p:nvSpPr>
        <p:spPr>
          <a:xfrm>
            <a:off x="6552681" y="5548615"/>
            <a:ext cx="5813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Recursively </a:t>
            </a:r>
            <a:r>
              <a:rPr lang="en-US" sz="2800" spc="5" dirty="0">
                <a:latin typeface="Arial"/>
                <a:cs typeface="Arial"/>
              </a:rPr>
              <a:t>sort 1</a:t>
            </a:r>
            <a:r>
              <a:rPr lang="en-US" sz="2800" spc="7" baseline="23148" dirty="0">
                <a:latin typeface="Arial"/>
                <a:cs typeface="Arial"/>
              </a:rPr>
              <a:t>st </a:t>
            </a:r>
            <a:r>
              <a:rPr lang="en-US" sz="2800" dirty="0">
                <a:latin typeface="Arial"/>
                <a:cs typeface="Arial"/>
              </a:rPr>
              <a:t>and 2</a:t>
            </a:r>
            <a:r>
              <a:rPr lang="en-US" sz="2800" baseline="23148" dirty="0">
                <a:latin typeface="Arial"/>
                <a:cs typeface="Arial"/>
              </a:rPr>
              <a:t>nd</a:t>
            </a:r>
            <a:r>
              <a:rPr lang="en-US" sz="2800" spc="-7" baseline="23148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“halves”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02F6D2-15B2-F842-B9AF-B5B4E5C787AA}"/>
              </a:ext>
            </a:extLst>
          </p:cNvPr>
          <p:cNvSpPr txBox="1"/>
          <p:nvPr/>
        </p:nvSpPr>
        <p:spPr>
          <a:xfrm>
            <a:off x="305620" y="8180254"/>
            <a:ext cx="23695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2800" b="1" dirty="0"/>
              <a:t>Merge Sort</a:t>
            </a:r>
            <a:endParaRPr lang="en-US" sz="2800" dirty="0"/>
          </a:p>
          <a:p>
            <a:pPr fontAlgn="t"/>
            <a:r>
              <a:rPr lang="en-US" sz="2800" dirty="0" err="1"/>
              <a:t>Θ</a:t>
            </a:r>
            <a:r>
              <a:rPr lang="en-US" sz="2800" dirty="0"/>
              <a:t>(n log n) time</a:t>
            </a:r>
          </a:p>
          <a:p>
            <a:endParaRPr lang="en-US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AD702F-2CDE-5340-A2A6-D264DB8C8941}"/>
              </a:ext>
            </a:extLst>
          </p:cNvPr>
          <p:cNvSpPr txBox="1"/>
          <p:nvPr/>
        </p:nvSpPr>
        <p:spPr>
          <a:xfrm>
            <a:off x="6446310" y="8166241"/>
            <a:ext cx="57381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2800" b="1" dirty="0" err="1"/>
              <a:t>QuickSort</a:t>
            </a:r>
            <a:endParaRPr lang="en-US" sz="2800" dirty="0"/>
          </a:p>
          <a:p>
            <a:pPr fontAlgn="t"/>
            <a:r>
              <a:rPr lang="en-US" sz="2800" dirty="0" err="1"/>
              <a:t>Θ</a:t>
            </a:r>
            <a:r>
              <a:rPr lang="en-US" sz="2800" dirty="0"/>
              <a:t>(n log n) time with high probability if</a:t>
            </a:r>
          </a:p>
          <a:p>
            <a:pPr fontAlgn="t"/>
            <a:r>
              <a:rPr lang="en-US" sz="2800" dirty="0"/>
              <a:t>we choose pivots randomly</a:t>
            </a:r>
          </a:p>
          <a:p>
            <a:endParaRPr lang="en-US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6DC0D8-63DA-984A-915F-29721C8F6BBB}"/>
              </a:ext>
            </a:extLst>
          </p:cNvPr>
          <p:cNvSpPr txBox="1"/>
          <p:nvPr/>
        </p:nvSpPr>
        <p:spPr>
          <a:xfrm>
            <a:off x="0" y="175474"/>
            <a:ext cx="12818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4F89"/>
                </a:solidFill>
                <a:latin typeface="Arial"/>
                <a:cs typeface="Arial"/>
              </a:rPr>
              <a:t>Divide and Conquer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44E75CEA-1CC8-A543-872F-AF6D0FEB6D45}"/>
              </a:ext>
            </a:extLst>
          </p:cNvPr>
          <p:cNvSpPr/>
          <p:nvPr/>
        </p:nvSpPr>
        <p:spPr>
          <a:xfrm>
            <a:off x="2999964" y="6289133"/>
            <a:ext cx="105837" cy="713541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16001" y="228600"/>
                </a:moveTo>
                <a:lnTo>
                  <a:pt x="0" y="228600"/>
                </a:lnTo>
                <a:lnTo>
                  <a:pt x="19050" y="266700"/>
                </a:lnTo>
                <a:lnTo>
                  <a:pt x="34925" y="234950"/>
                </a:lnTo>
                <a:lnTo>
                  <a:pt x="16001" y="234950"/>
                </a:lnTo>
                <a:lnTo>
                  <a:pt x="16001" y="228600"/>
                </a:lnTo>
                <a:close/>
              </a:path>
              <a:path w="38100" h="266700">
                <a:moveTo>
                  <a:pt x="22098" y="0"/>
                </a:moveTo>
                <a:lnTo>
                  <a:pt x="16001" y="0"/>
                </a:lnTo>
                <a:lnTo>
                  <a:pt x="16001" y="234950"/>
                </a:lnTo>
                <a:lnTo>
                  <a:pt x="22098" y="234950"/>
                </a:lnTo>
                <a:lnTo>
                  <a:pt x="22098" y="0"/>
                </a:lnTo>
                <a:close/>
              </a:path>
              <a:path w="38100" h="266700">
                <a:moveTo>
                  <a:pt x="38100" y="228600"/>
                </a:moveTo>
                <a:lnTo>
                  <a:pt x="22098" y="228600"/>
                </a:lnTo>
                <a:lnTo>
                  <a:pt x="22098" y="234950"/>
                </a:lnTo>
                <a:lnTo>
                  <a:pt x="34925" y="234950"/>
                </a:lnTo>
                <a:lnTo>
                  <a:pt x="381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A2F80057-49D5-A646-9B56-2895561ACF4F}"/>
              </a:ext>
            </a:extLst>
          </p:cNvPr>
          <p:cNvSpPr/>
          <p:nvPr/>
        </p:nvSpPr>
        <p:spPr>
          <a:xfrm>
            <a:off x="9353345" y="6373059"/>
            <a:ext cx="105837" cy="713541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16002" y="228600"/>
                </a:moveTo>
                <a:lnTo>
                  <a:pt x="0" y="228600"/>
                </a:lnTo>
                <a:lnTo>
                  <a:pt x="19050" y="266700"/>
                </a:lnTo>
                <a:lnTo>
                  <a:pt x="34925" y="234950"/>
                </a:lnTo>
                <a:lnTo>
                  <a:pt x="16002" y="234950"/>
                </a:lnTo>
                <a:lnTo>
                  <a:pt x="16002" y="228600"/>
                </a:lnTo>
                <a:close/>
              </a:path>
              <a:path w="38100" h="266700">
                <a:moveTo>
                  <a:pt x="22098" y="0"/>
                </a:moveTo>
                <a:lnTo>
                  <a:pt x="16002" y="0"/>
                </a:lnTo>
                <a:lnTo>
                  <a:pt x="16002" y="234950"/>
                </a:lnTo>
                <a:lnTo>
                  <a:pt x="22098" y="234950"/>
                </a:lnTo>
                <a:lnTo>
                  <a:pt x="22098" y="0"/>
                </a:lnTo>
                <a:close/>
              </a:path>
              <a:path w="38100" h="266700">
                <a:moveTo>
                  <a:pt x="38100" y="228600"/>
                </a:moveTo>
                <a:lnTo>
                  <a:pt x="22098" y="228600"/>
                </a:lnTo>
                <a:lnTo>
                  <a:pt x="22098" y="234950"/>
                </a:lnTo>
                <a:lnTo>
                  <a:pt x="34925" y="234950"/>
                </a:lnTo>
                <a:lnTo>
                  <a:pt x="381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21475575" y="12772520"/>
            <a:ext cx="71758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47">
              <a:lnSpc>
                <a:spcPts val="2686"/>
              </a:lnSpc>
            </a:pPr>
            <a:fld id="{81D60167-4931-47E6-BA6A-407CBD079E47}" type="slidenum">
              <a:rPr spc="-9" dirty="0"/>
              <a:pPr marL="44447">
                <a:lnSpc>
                  <a:spcPts val="2686"/>
                </a:lnSpc>
              </a:pPr>
              <a:t>9</a:t>
            </a:fld>
            <a:endParaRPr spc="-9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1CEBD89-9F8F-C140-B02C-5FFD3722D50B}"/>
              </a:ext>
            </a:extLst>
          </p:cNvPr>
          <p:cNvGrpSpPr/>
          <p:nvPr/>
        </p:nvGrpSpPr>
        <p:grpSpPr>
          <a:xfrm>
            <a:off x="-1112" y="-671"/>
            <a:ext cx="12819645" cy="9601871"/>
            <a:chOff x="-1111" y="-671"/>
            <a:chExt cx="8011583" cy="5998087"/>
          </a:xfrm>
        </p:grpSpPr>
        <p:sp>
          <p:nvSpPr>
            <p:cNvPr id="24" name="object 2">
              <a:extLst>
                <a:ext uri="{FF2B5EF4-FFF2-40B4-BE49-F238E27FC236}">
                  <a16:creationId xmlns:a16="http://schemas.microsoft.com/office/drawing/2014/main" id="{19C452EE-0026-8A48-8FE7-DDDE26C337DD}"/>
                </a:ext>
              </a:extLst>
            </p:cNvPr>
            <p:cNvSpPr/>
            <p:nvPr/>
          </p:nvSpPr>
          <p:spPr>
            <a:xfrm>
              <a:off x="-1111" y="-671"/>
              <a:ext cx="8001000" cy="800100"/>
            </a:xfrm>
            <a:custGeom>
              <a:avLst/>
              <a:gdLst/>
              <a:ahLst/>
              <a:cxnLst/>
              <a:rect l="l" t="t" r="r" b="b"/>
              <a:pathLst>
                <a:path w="4572000" h="457200">
                  <a:moveTo>
                    <a:pt x="0" y="457200"/>
                  </a:moveTo>
                  <a:lnTo>
                    <a:pt x="4572000" y="4572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DA0F6487-72E5-544B-8E67-2003663151D8}"/>
                </a:ext>
              </a:extLst>
            </p:cNvPr>
            <p:cNvSpPr/>
            <p:nvPr/>
          </p:nvSpPr>
          <p:spPr>
            <a:xfrm>
              <a:off x="-1111" y="-671"/>
              <a:ext cx="8001000" cy="800100"/>
            </a:xfrm>
            <a:custGeom>
              <a:avLst/>
              <a:gdLst/>
              <a:ahLst/>
              <a:cxnLst/>
              <a:rect l="l" t="t" r="r" b="b"/>
              <a:pathLst>
                <a:path w="4572000" h="457200">
                  <a:moveTo>
                    <a:pt x="0" y="457200"/>
                  </a:moveTo>
                  <a:lnTo>
                    <a:pt x="4572000" y="4572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86710036-037C-E045-87B9-A17802C09931}"/>
                </a:ext>
              </a:extLst>
            </p:cNvPr>
            <p:cNvSpPr/>
            <p:nvPr/>
          </p:nvSpPr>
          <p:spPr>
            <a:xfrm>
              <a:off x="283820" y="2837990"/>
              <a:ext cx="3000447" cy="983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29" name="object 7">
              <a:extLst>
                <a:ext uri="{FF2B5EF4-FFF2-40B4-BE49-F238E27FC236}">
                  <a16:creationId xmlns:a16="http://schemas.microsoft.com/office/drawing/2014/main" id="{E59066A1-1AB4-9E45-9876-081C6800FCC3}"/>
                </a:ext>
              </a:extLst>
            </p:cNvPr>
            <p:cNvSpPr/>
            <p:nvPr/>
          </p:nvSpPr>
          <p:spPr>
            <a:xfrm>
              <a:off x="283816" y="1104440"/>
              <a:ext cx="3000447" cy="983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0048168C-1FE9-E94E-82DB-D7367975D746}"/>
                </a:ext>
              </a:extLst>
            </p:cNvPr>
            <p:cNvSpPr/>
            <p:nvPr/>
          </p:nvSpPr>
          <p:spPr>
            <a:xfrm>
              <a:off x="1784001" y="2296283"/>
              <a:ext cx="66675" cy="466725"/>
            </a:xfrm>
            <a:custGeom>
              <a:avLst/>
              <a:gdLst/>
              <a:ahLst/>
              <a:cxnLst/>
              <a:rect l="l" t="t" r="r" b="b"/>
              <a:pathLst>
                <a:path w="38100" h="266700">
                  <a:moveTo>
                    <a:pt x="16002" y="228600"/>
                  </a:moveTo>
                  <a:lnTo>
                    <a:pt x="0" y="228600"/>
                  </a:lnTo>
                  <a:lnTo>
                    <a:pt x="19050" y="266700"/>
                  </a:lnTo>
                  <a:lnTo>
                    <a:pt x="34925" y="234950"/>
                  </a:lnTo>
                  <a:lnTo>
                    <a:pt x="16002" y="234950"/>
                  </a:lnTo>
                  <a:lnTo>
                    <a:pt x="16002" y="228600"/>
                  </a:lnTo>
                  <a:close/>
                </a:path>
                <a:path w="38100" h="266700">
                  <a:moveTo>
                    <a:pt x="22098" y="0"/>
                  </a:moveTo>
                  <a:lnTo>
                    <a:pt x="16002" y="0"/>
                  </a:lnTo>
                  <a:lnTo>
                    <a:pt x="16002" y="234950"/>
                  </a:lnTo>
                  <a:lnTo>
                    <a:pt x="22098" y="234950"/>
                  </a:lnTo>
                  <a:lnTo>
                    <a:pt x="22098" y="0"/>
                  </a:lnTo>
                  <a:close/>
                </a:path>
                <a:path w="38100" h="266700">
                  <a:moveTo>
                    <a:pt x="38100" y="228600"/>
                  </a:moveTo>
                  <a:lnTo>
                    <a:pt x="22098" y="228600"/>
                  </a:lnTo>
                  <a:lnTo>
                    <a:pt x="22098" y="234950"/>
                  </a:lnTo>
                  <a:lnTo>
                    <a:pt x="34925" y="234950"/>
                  </a:lnTo>
                  <a:lnTo>
                    <a:pt x="38100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2" name="object 10">
              <a:extLst>
                <a:ext uri="{FF2B5EF4-FFF2-40B4-BE49-F238E27FC236}">
                  <a16:creationId xmlns:a16="http://schemas.microsoft.com/office/drawing/2014/main" id="{31F535F3-6E41-DC4B-B528-878080F4E1FC}"/>
                </a:ext>
              </a:extLst>
            </p:cNvPr>
            <p:cNvSpPr/>
            <p:nvPr/>
          </p:nvSpPr>
          <p:spPr>
            <a:xfrm>
              <a:off x="283820" y="4504863"/>
              <a:ext cx="3000447" cy="9837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3" name="object 11">
              <a:extLst>
                <a:ext uri="{FF2B5EF4-FFF2-40B4-BE49-F238E27FC236}">
                  <a16:creationId xmlns:a16="http://schemas.microsoft.com/office/drawing/2014/main" id="{4355ABE4-59B5-BC4D-BE54-18E02751CF4D}"/>
                </a:ext>
              </a:extLst>
            </p:cNvPr>
            <p:cNvSpPr txBox="1"/>
            <p:nvPr/>
          </p:nvSpPr>
          <p:spPr>
            <a:xfrm>
              <a:off x="267943" y="2163048"/>
              <a:ext cx="3223736" cy="553754"/>
            </a:xfrm>
            <a:prstGeom prst="rect">
              <a:avLst/>
            </a:prstGeom>
          </p:spPr>
          <p:txBody>
            <a:bodyPr vert="horz" wrap="square" lIns="0" tIns="24448" rIns="0" bIns="0" rtlCol="0">
              <a:spAutoFit/>
            </a:bodyPr>
            <a:lstStyle/>
            <a:p>
              <a:pPr>
                <a:spcBef>
                  <a:spcPts val="193"/>
                </a:spcBef>
              </a:pPr>
              <a:r>
                <a:rPr sz="2800" dirty="0">
                  <a:latin typeface="Arial"/>
                  <a:cs typeface="Arial"/>
                </a:rPr>
                <a:t>Recursively </a:t>
              </a:r>
              <a:r>
                <a:rPr sz="2800" spc="9" dirty="0">
                  <a:latin typeface="Arial"/>
                  <a:cs typeface="Arial"/>
                </a:rPr>
                <a:t>sort 1</a:t>
              </a:r>
              <a:r>
                <a:rPr sz="2800" spc="12" baseline="23148" dirty="0">
                  <a:latin typeface="Arial"/>
                  <a:cs typeface="Arial"/>
                </a:rPr>
                <a:t>st </a:t>
              </a:r>
              <a:r>
                <a:rPr sz="2800" dirty="0">
                  <a:latin typeface="Arial"/>
                  <a:cs typeface="Arial"/>
                </a:rPr>
                <a:t>and 2</a:t>
              </a:r>
              <a:r>
                <a:rPr sz="2800" baseline="23148" dirty="0">
                  <a:latin typeface="Arial"/>
                  <a:cs typeface="Arial"/>
                </a:rPr>
                <a:t>nd</a:t>
              </a:r>
              <a:r>
                <a:rPr sz="2800" spc="-65" baseline="23148" dirty="0">
                  <a:latin typeface="Arial"/>
                  <a:cs typeface="Arial"/>
                </a:rPr>
                <a:t> </a:t>
              </a:r>
              <a:r>
                <a:rPr sz="2800" dirty="0">
                  <a:latin typeface="Arial"/>
                  <a:cs typeface="Arial"/>
                </a:rPr>
                <a:t>halves</a:t>
              </a:r>
            </a:p>
          </p:txBody>
        </p:sp>
        <p:sp>
          <p:nvSpPr>
            <p:cNvPr id="34" name="object 12">
              <a:extLst>
                <a:ext uri="{FF2B5EF4-FFF2-40B4-BE49-F238E27FC236}">
                  <a16:creationId xmlns:a16="http://schemas.microsoft.com/office/drawing/2014/main" id="{5BBDA35C-8F65-1B4A-BBE9-8E0D8AE5C728}"/>
                </a:ext>
              </a:extLst>
            </p:cNvPr>
            <p:cNvSpPr txBox="1"/>
            <p:nvPr/>
          </p:nvSpPr>
          <p:spPr>
            <a:xfrm>
              <a:off x="3931607" y="1086129"/>
              <a:ext cx="4078865" cy="1890132"/>
            </a:xfrm>
            <a:prstGeom prst="rect">
              <a:avLst/>
            </a:prstGeom>
          </p:spPr>
          <p:txBody>
            <a:bodyPr vert="horz" wrap="square" lIns="0" tIns="20003" rIns="0" bIns="0" rtlCol="0">
              <a:spAutoFit/>
            </a:bodyPr>
            <a:lstStyle/>
            <a:p>
              <a:pPr marL="298897" marR="60002" indent="-298897">
                <a:spcBef>
                  <a:spcPts val="158"/>
                </a:spcBef>
                <a:buChar char="•"/>
                <a:tabLst>
                  <a:tab pos="300010" algn="l"/>
                </a:tabLst>
              </a:pPr>
              <a:r>
                <a:rPr sz="3200" spc="-18" dirty="0">
                  <a:latin typeface="Arial"/>
                  <a:cs typeface="Arial"/>
                </a:rPr>
                <a:t>Merging </a:t>
              </a:r>
              <a:r>
                <a:rPr sz="3200" spc="-9" dirty="0">
                  <a:latin typeface="Arial"/>
                  <a:cs typeface="Arial"/>
                </a:rPr>
                <a:t>is </a:t>
              </a:r>
              <a:r>
                <a:rPr sz="3200" spc="-18" dirty="0">
                  <a:latin typeface="Arial"/>
                  <a:cs typeface="Arial"/>
                </a:rPr>
                <a:t>easy </a:t>
              </a:r>
              <a:r>
                <a:rPr sz="3200" spc="-9" dirty="0">
                  <a:latin typeface="Arial"/>
                  <a:cs typeface="Arial"/>
                </a:rPr>
                <a:t>to do in  </a:t>
              </a:r>
              <a:r>
                <a:rPr sz="3200" spc="-18" dirty="0">
                  <a:latin typeface="Arial"/>
                  <a:cs typeface="Arial"/>
                </a:rPr>
                <a:t>Θ(N)</a:t>
              </a:r>
              <a:r>
                <a:rPr sz="3200" spc="53" dirty="0">
                  <a:latin typeface="Arial"/>
                  <a:cs typeface="Arial"/>
                </a:rPr>
                <a:t> </a:t>
              </a:r>
              <a:r>
                <a:rPr sz="3200" spc="-9" dirty="0">
                  <a:latin typeface="Arial"/>
                  <a:cs typeface="Arial"/>
                </a:rPr>
                <a:t>time…</a:t>
              </a:r>
              <a:endParaRPr sz="3200" dirty="0">
                <a:latin typeface="Arial"/>
                <a:cs typeface="Arial"/>
              </a:endParaRPr>
            </a:p>
            <a:p>
              <a:pPr marL="400012" marR="636683">
                <a:lnSpc>
                  <a:spcPct val="120000"/>
                </a:lnSpc>
                <a:spcBef>
                  <a:spcPts val="18"/>
                </a:spcBef>
              </a:pPr>
              <a:r>
                <a:rPr sz="2100" dirty="0">
                  <a:latin typeface="Arial"/>
                  <a:cs typeface="Arial"/>
                </a:rPr>
                <a:t>- </a:t>
              </a:r>
              <a:r>
                <a:rPr sz="2800" dirty="0">
                  <a:latin typeface="Arial"/>
                  <a:cs typeface="Arial"/>
                </a:rPr>
                <a:t>Recursive</a:t>
              </a:r>
              <a:r>
                <a:rPr sz="2800" spc="-105" dirty="0">
                  <a:latin typeface="Arial"/>
                  <a:cs typeface="Arial"/>
                </a:rPr>
                <a:t> </a:t>
              </a:r>
              <a:r>
                <a:rPr sz="2800" dirty="0">
                  <a:latin typeface="Arial"/>
                  <a:cs typeface="Arial"/>
                </a:rPr>
                <a:t>approach:</a:t>
              </a:r>
              <a:endParaRPr lang="en-US" sz="2800" dirty="0">
                <a:latin typeface="Arial"/>
                <a:cs typeface="Arial"/>
              </a:endParaRPr>
            </a:p>
            <a:p>
              <a:pPr marL="400012" marR="636683">
                <a:lnSpc>
                  <a:spcPct val="120000"/>
                </a:lnSpc>
                <a:spcBef>
                  <a:spcPts val="18"/>
                </a:spcBef>
              </a:pPr>
              <a:r>
                <a:rPr lang="en-US" sz="2800" spc="-9" dirty="0">
                  <a:latin typeface="Arial"/>
                  <a:cs typeface="Arial"/>
                </a:rPr>
                <a:t>    </a:t>
              </a:r>
              <a:r>
                <a:rPr sz="2800" spc="-9" dirty="0">
                  <a:latin typeface="Arial"/>
                  <a:cs typeface="Arial"/>
                </a:rPr>
                <a:t>merge(A, B)</a:t>
              </a:r>
              <a:r>
                <a:rPr sz="2800" dirty="0">
                  <a:latin typeface="Arial"/>
                  <a:cs typeface="Arial"/>
                </a:rPr>
                <a:t> =</a:t>
              </a:r>
              <a:r>
                <a:rPr lang="en-US" sz="2800" dirty="0">
                  <a:latin typeface="Arial"/>
                  <a:cs typeface="Arial"/>
                </a:rPr>
                <a:t> </a:t>
              </a:r>
              <a:r>
                <a:rPr sz="2800" spc="-9" dirty="0">
                  <a:latin typeface="Arial"/>
                  <a:cs typeface="Arial"/>
                </a:rPr>
                <a:t>min( A[0], </a:t>
              </a:r>
              <a:r>
                <a:rPr sz="2800" dirty="0">
                  <a:latin typeface="Arial"/>
                  <a:cs typeface="Arial"/>
                </a:rPr>
                <a:t>B[0] )</a:t>
              </a:r>
              <a:endParaRPr lang="en-US" sz="2800" dirty="0">
                <a:latin typeface="Arial"/>
                <a:cs typeface="Arial"/>
              </a:endParaRPr>
            </a:p>
            <a:p>
              <a:pPr marL="400012" marR="636683">
                <a:lnSpc>
                  <a:spcPct val="120000"/>
                </a:lnSpc>
                <a:spcBef>
                  <a:spcPts val="18"/>
                </a:spcBef>
              </a:pPr>
              <a:r>
                <a:rPr lang="en-US" sz="2800" dirty="0">
                  <a:latin typeface="Arial"/>
                  <a:cs typeface="Arial"/>
                </a:rPr>
                <a:t>      </a:t>
              </a:r>
              <a:r>
                <a:rPr sz="2800" dirty="0">
                  <a:latin typeface="Arial"/>
                  <a:cs typeface="Arial"/>
                </a:rPr>
                <a:t>followed</a:t>
              </a:r>
              <a:r>
                <a:rPr sz="2800" spc="-219" dirty="0">
                  <a:latin typeface="Arial"/>
                  <a:cs typeface="Arial"/>
                </a:rPr>
                <a:t> </a:t>
              </a:r>
              <a:r>
                <a:rPr sz="2800" dirty="0">
                  <a:latin typeface="Arial"/>
                  <a:cs typeface="Arial"/>
                </a:rPr>
                <a:t>by</a:t>
              </a:r>
              <a:endParaRPr lang="en-US" sz="2800" dirty="0">
                <a:latin typeface="Arial"/>
                <a:cs typeface="Arial"/>
              </a:endParaRPr>
            </a:p>
            <a:p>
              <a:pPr marL="400012" marR="636683">
                <a:lnSpc>
                  <a:spcPct val="120000"/>
                </a:lnSpc>
                <a:spcBef>
                  <a:spcPts val="18"/>
                </a:spcBef>
              </a:pPr>
              <a:r>
                <a:rPr lang="en-US" sz="2800" spc="-9" dirty="0">
                  <a:latin typeface="Arial"/>
                  <a:cs typeface="Arial"/>
                </a:rPr>
                <a:t>    </a:t>
              </a:r>
              <a:r>
                <a:rPr sz="2800" spc="-9" dirty="0">
                  <a:latin typeface="Arial"/>
                  <a:cs typeface="Arial"/>
                </a:rPr>
                <a:t>merge(rest </a:t>
              </a:r>
              <a:r>
                <a:rPr sz="2800" dirty="0">
                  <a:latin typeface="Arial"/>
                  <a:cs typeface="Arial"/>
                </a:rPr>
                <a:t>of </a:t>
              </a:r>
              <a:r>
                <a:rPr sz="2800" spc="-9" dirty="0">
                  <a:latin typeface="Arial"/>
                  <a:cs typeface="Arial"/>
                </a:rPr>
                <a:t>A, </a:t>
              </a:r>
              <a:r>
                <a:rPr sz="2800" dirty="0">
                  <a:latin typeface="Arial"/>
                  <a:cs typeface="Arial"/>
                </a:rPr>
                <a:t>rest of</a:t>
              </a:r>
              <a:r>
                <a:rPr sz="2800" spc="-228" dirty="0">
                  <a:latin typeface="Arial"/>
                  <a:cs typeface="Arial"/>
                </a:rPr>
                <a:t> </a:t>
              </a:r>
              <a:r>
                <a:rPr sz="2800" spc="-9" dirty="0">
                  <a:latin typeface="Arial"/>
                  <a:cs typeface="Arial"/>
                </a:rPr>
                <a:t>B)</a:t>
              </a:r>
              <a:endParaRPr sz="2800" dirty="0">
                <a:latin typeface="Arial"/>
                <a:cs typeface="Arial"/>
              </a:endParaRPr>
            </a:p>
          </p:txBody>
        </p:sp>
        <p:sp>
          <p:nvSpPr>
            <p:cNvPr id="35" name="object 13">
              <a:extLst>
                <a:ext uri="{FF2B5EF4-FFF2-40B4-BE49-F238E27FC236}">
                  <a16:creationId xmlns:a16="http://schemas.microsoft.com/office/drawing/2014/main" id="{06F08392-1F08-9A49-8F6F-F022925EC13A}"/>
                </a:ext>
              </a:extLst>
            </p:cNvPr>
            <p:cNvSpPr txBox="1"/>
            <p:nvPr/>
          </p:nvSpPr>
          <p:spPr>
            <a:xfrm>
              <a:off x="267943" y="3891315"/>
              <a:ext cx="2493651" cy="552351"/>
            </a:xfrm>
            <a:prstGeom prst="rect">
              <a:avLst/>
            </a:prstGeom>
          </p:spPr>
          <p:txBody>
            <a:bodyPr vert="horz" wrap="square" lIns="0" tIns="22225" rIns="0" bIns="0" rtlCol="0">
              <a:spAutoFit/>
            </a:bodyPr>
            <a:lstStyle/>
            <a:p>
              <a:r>
                <a:rPr sz="2800" spc="-9" dirty="0">
                  <a:latin typeface="Arial"/>
                  <a:cs typeface="Arial"/>
                </a:rPr>
                <a:t>Merge </a:t>
              </a:r>
              <a:r>
                <a:rPr sz="2800" dirty="0">
                  <a:latin typeface="Arial"/>
                  <a:cs typeface="Arial"/>
                </a:rPr>
                <a:t>two halves </a:t>
              </a:r>
              <a:r>
                <a:rPr sz="2800" spc="9" dirty="0">
                  <a:latin typeface="Arial"/>
                  <a:cs typeface="Arial"/>
                </a:rPr>
                <a:t>into </a:t>
              </a:r>
              <a:r>
                <a:rPr sz="2800" dirty="0">
                  <a:latin typeface="Arial"/>
                  <a:cs typeface="Arial"/>
                </a:rPr>
                <a:t>one sorted</a:t>
              </a:r>
              <a:r>
                <a:rPr sz="2800" spc="-236" dirty="0">
                  <a:latin typeface="Arial"/>
                  <a:cs typeface="Arial"/>
                </a:rPr>
                <a:t> </a:t>
              </a:r>
              <a:r>
                <a:rPr sz="2800" spc="9" dirty="0">
                  <a:latin typeface="Arial"/>
                  <a:cs typeface="Arial"/>
                </a:rPr>
                <a:t>list</a:t>
              </a:r>
              <a:endParaRPr sz="2800" dirty="0">
                <a:latin typeface="Arial"/>
                <a:cs typeface="Arial"/>
              </a:endParaRPr>
            </a:p>
          </p:txBody>
        </p:sp>
        <p:sp>
          <p:nvSpPr>
            <p:cNvPr id="36" name="object 14">
              <a:extLst>
                <a:ext uri="{FF2B5EF4-FFF2-40B4-BE49-F238E27FC236}">
                  <a16:creationId xmlns:a16="http://schemas.microsoft.com/office/drawing/2014/main" id="{6D57C287-4B9D-2343-9767-3C5C104AC594}"/>
                </a:ext>
              </a:extLst>
            </p:cNvPr>
            <p:cNvSpPr/>
            <p:nvPr/>
          </p:nvSpPr>
          <p:spPr>
            <a:xfrm>
              <a:off x="3888264" y="4386829"/>
              <a:ext cx="1939452" cy="6359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7" name="object 15">
              <a:extLst>
                <a:ext uri="{FF2B5EF4-FFF2-40B4-BE49-F238E27FC236}">
                  <a16:creationId xmlns:a16="http://schemas.microsoft.com/office/drawing/2014/main" id="{3F3B9A5C-38DF-F240-8B3B-0AF419D4CF6B}"/>
                </a:ext>
              </a:extLst>
            </p:cNvPr>
            <p:cNvSpPr/>
            <p:nvPr/>
          </p:nvSpPr>
          <p:spPr>
            <a:xfrm>
              <a:off x="6050310" y="4706423"/>
              <a:ext cx="1790338" cy="5869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8" name="object 16">
              <a:extLst>
                <a:ext uri="{FF2B5EF4-FFF2-40B4-BE49-F238E27FC236}">
                  <a16:creationId xmlns:a16="http://schemas.microsoft.com/office/drawing/2014/main" id="{9D6EA1B6-2EAD-8E4F-977C-2E87CAAA880D}"/>
                </a:ext>
              </a:extLst>
            </p:cNvPr>
            <p:cNvSpPr/>
            <p:nvPr/>
          </p:nvSpPr>
          <p:spPr>
            <a:xfrm>
              <a:off x="3869825" y="4361430"/>
              <a:ext cx="410051" cy="653415"/>
            </a:xfrm>
            <a:custGeom>
              <a:avLst/>
              <a:gdLst/>
              <a:ahLst/>
              <a:cxnLst/>
              <a:rect l="l" t="t" r="r" b="b"/>
              <a:pathLst>
                <a:path w="234314" h="373379">
                  <a:moveTo>
                    <a:pt x="0" y="373379"/>
                  </a:moveTo>
                  <a:lnTo>
                    <a:pt x="234314" y="373379"/>
                  </a:lnTo>
                  <a:lnTo>
                    <a:pt x="234314" y="0"/>
                  </a:lnTo>
                  <a:lnTo>
                    <a:pt x="0" y="0"/>
                  </a:lnTo>
                  <a:lnTo>
                    <a:pt x="0" y="373379"/>
                  </a:lnTo>
                  <a:close/>
                </a:path>
              </a:pathLst>
            </a:custGeom>
            <a:solidFill>
              <a:srgbClr val="FFFF00">
                <a:alpha val="47058"/>
              </a:srgbClr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9" name="object 17">
              <a:extLst>
                <a:ext uri="{FF2B5EF4-FFF2-40B4-BE49-F238E27FC236}">
                  <a16:creationId xmlns:a16="http://schemas.microsoft.com/office/drawing/2014/main" id="{25862C5B-0CDF-C740-9251-C43E7E6CDE7F}"/>
                </a:ext>
              </a:extLst>
            </p:cNvPr>
            <p:cNvSpPr/>
            <p:nvPr/>
          </p:nvSpPr>
          <p:spPr>
            <a:xfrm>
              <a:off x="3869825" y="4361430"/>
              <a:ext cx="410051" cy="653415"/>
            </a:xfrm>
            <a:custGeom>
              <a:avLst/>
              <a:gdLst/>
              <a:ahLst/>
              <a:cxnLst/>
              <a:rect l="l" t="t" r="r" b="b"/>
              <a:pathLst>
                <a:path w="234314" h="373379">
                  <a:moveTo>
                    <a:pt x="0" y="373379"/>
                  </a:moveTo>
                  <a:lnTo>
                    <a:pt x="234314" y="373379"/>
                  </a:lnTo>
                  <a:lnTo>
                    <a:pt x="234314" y="0"/>
                  </a:lnTo>
                  <a:lnTo>
                    <a:pt x="0" y="0"/>
                  </a:lnTo>
                  <a:lnTo>
                    <a:pt x="0" y="3733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40" name="object 18">
              <a:extLst>
                <a:ext uri="{FF2B5EF4-FFF2-40B4-BE49-F238E27FC236}">
                  <a16:creationId xmlns:a16="http://schemas.microsoft.com/office/drawing/2014/main" id="{3F1A7A79-3496-4248-AE10-0C08270FB9A9}"/>
                </a:ext>
              </a:extLst>
            </p:cNvPr>
            <p:cNvSpPr/>
            <p:nvPr/>
          </p:nvSpPr>
          <p:spPr>
            <a:xfrm>
              <a:off x="4863273" y="4354762"/>
              <a:ext cx="486728" cy="653415"/>
            </a:xfrm>
            <a:custGeom>
              <a:avLst/>
              <a:gdLst/>
              <a:ahLst/>
              <a:cxnLst/>
              <a:rect l="l" t="t" r="r" b="b"/>
              <a:pathLst>
                <a:path w="278129" h="373379">
                  <a:moveTo>
                    <a:pt x="0" y="373379"/>
                  </a:moveTo>
                  <a:lnTo>
                    <a:pt x="278129" y="373379"/>
                  </a:lnTo>
                  <a:lnTo>
                    <a:pt x="278129" y="0"/>
                  </a:lnTo>
                  <a:lnTo>
                    <a:pt x="0" y="0"/>
                  </a:lnTo>
                  <a:lnTo>
                    <a:pt x="0" y="373379"/>
                  </a:lnTo>
                  <a:close/>
                </a:path>
              </a:pathLst>
            </a:custGeom>
            <a:solidFill>
              <a:srgbClr val="FFFF00">
                <a:alpha val="47058"/>
              </a:srgbClr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41" name="object 19">
              <a:extLst>
                <a:ext uri="{FF2B5EF4-FFF2-40B4-BE49-F238E27FC236}">
                  <a16:creationId xmlns:a16="http://schemas.microsoft.com/office/drawing/2014/main" id="{15D7144C-0C88-3C47-9E94-CA7B5C69D54F}"/>
                </a:ext>
              </a:extLst>
            </p:cNvPr>
            <p:cNvSpPr/>
            <p:nvPr/>
          </p:nvSpPr>
          <p:spPr>
            <a:xfrm>
              <a:off x="4863273" y="4354762"/>
              <a:ext cx="486728" cy="653415"/>
            </a:xfrm>
            <a:custGeom>
              <a:avLst/>
              <a:gdLst/>
              <a:ahLst/>
              <a:cxnLst/>
              <a:rect l="l" t="t" r="r" b="b"/>
              <a:pathLst>
                <a:path w="278129" h="373379">
                  <a:moveTo>
                    <a:pt x="0" y="373379"/>
                  </a:moveTo>
                  <a:lnTo>
                    <a:pt x="278129" y="373379"/>
                  </a:lnTo>
                  <a:lnTo>
                    <a:pt x="278129" y="0"/>
                  </a:lnTo>
                  <a:lnTo>
                    <a:pt x="0" y="0"/>
                  </a:lnTo>
                  <a:lnTo>
                    <a:pt x="0" y="3733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42" name="object 20">
              <a:extLst>
                <a:ext uri="{FF2B5EF4-FFF2-40B4-BE49-F238E27FC236}">
                  <a16:creationId xmlns:a16="http://schemas.microsoft.com/office/drawing/2014/main" id="{B1C7862E-9CF0-A346-BAC3-F19191CE5649}"/>
                </a:ext>
              </a:extLst>
            </p:cNvPr>
            <p:cNvSpPr/>
            <p:nvPr/>
          </p:nvSpPr>
          <p:spPr>
            <a:xfrm>
              <a:off x="6046762" y="4618127"/>
              <a:ext cx="903446" cy="653415"/>
            </a:xfrm>
            <a:custGeom>
              <a:avLst/>
              <a:gdLst/>
              <a:ahLst/>
              <a:cxnLst/>
              <a:rect l="l" t="t" r="r" b="b"/>
              <a:pathLst>
                <a:path w="516254" h="373379">
                  <a:moveTo>
                    <a:pt x="0" y="373379"/>
                  </a:moveTo>
                  <a:lnTo>
                    <a:pt x="516254" y="373379"/>
                  </a:lnTo>
                  <a:lnTo>
                    <a:pt x="516254" y="0"/>
                  </a:lnTo>
                  <a:lnTo>
                    <a:pt x="0" y="0"/>
                  </a:lnTo>
                  <a:lnTo>
                    <a:pt x="0" y="373379"/>
                  </a:lnTo>
                  <a:close/>
                </a:path>
              </a:pathLst>
            </a:custGeom>
            <a:solidFill>
              <a:srgbClr val="FFFF00">
                <a:alpha val="47058"/>
              </a:srgbClr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43" name="object 21">
              <a:extLst>
                <a:ext uri="{FF2B5EF4-FFF2-40B4-BE49-F238E27FC236}">
                  <a16:creationId xmlns:a16="http://schemas.microsoft.com/office/drawing/2014/main" id="{4E21F922-BE5E-B44E-B385-FD161C8B0741}"/>
                </a:ext>
              </a:extLst>
            </p:cNvPr>
            <p:cNvSpPr/>
            <p:nvPr/>
          </p:nvSpPr>
          <p:spPr>
            <a:xfrm>
              <a:off x="6046762" y="4618127"/>
              <a:ext cx="903446" cy="653415"/>
            </a:xfrm>
            <a:custGeom>
              <a:avLst/>
              <a:gdLst/>
              <a:ahLst/>
              <a:cxnLst/>
              <a:rect l="l" t="t" r="r" b="b"/>
              <a:pathLst>
                <a:path w="516254" h="373379">
                  <a:moveTo>
                    <a:pt x="0" y="373379"/>
                  </a:moveTo>
                  <a:lnTo>
                    <a:pt x="516254" y="373379"/>
                  </a:lnTo>
                  <a:lnTo>
                    <a:pt x="516254" y="0"/>
                  </a:lnTo>
                  <a:lnTo>
                    <a:pt x="0" y="0"/>
                  </a:lnTo>
                  <a:lnTo>
                    <a:pt x="0" y="37337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44" name="object 22">
              <a:extLst>
                <a:ext uri="{FF2B5EF4-FFF2-40B4-BE49-F238E27FC236}">
                  <a16:creationId xmlns:a16="http://schemas.microsoft.com/office/drawing/2014/main" id="{047DF8F6-22D3-8E44-ACC0-04672A339F0A}"/>
                </a:ext>
              </a:extLst>
            </p:cNvPr>
            <p:cNvSpPr/>
            <p:nvPr/>
          </p:nvSpPr>
          <p:spPr>
            <a:xfrm>
              <a:off x="4234758" y="5031520"/>
              <a:ext cx="91121" cy="216694"/>
            </a:xfrm>
            <a:custGeom>
              <a:avLst/>
              <a:gdLst/>
              <a:ahLst/>
              <a:cxnLst/>
              <a:rect l="l" t="t" r="r" b="b"/>
              <a:pathLst>
                <a:path w="52070" h="123825">
                  <a:moveTo>
                    <a:pt x="25844" y="12554"/>
                  </a:moveTo>
                  <a:lnTo>
                    <a:pt x="22733" y="17888"/>
                  </a:lnTo>
                  <a:lnTo>
                    <a:pt x="22606" y="123825"/>
                  </a:lnTo>
                  <a:lnTo>
                    <a:pt x="28956" y="123825"/>
                  </a:lnTo>
                  <a:lnTo>
                    <a:pt x="28956" y="17888"/>
                  </a:lnTo>
                  <a:lnTo>
                    <a:pt x="25844" y="12554"/>
                  </a:lnTo>
                  <a:close/>
                </a:path>
                <a:path w="52070" h="123825">
                  <a:moveTo>
                    <a:pt x="25781" y="0"/>
                  </a:moveTo>
                  <a:lnTo>
                    <a:pt x="0" y="44323"/>
                  </a:lnTo>
                  <a:lnTo>
                    <a:pt x="508" y="46228"/>
                  </a:lnTo>
                  <a:lnTo>
                    <a:pt x="3556" y="48006"/>
                  </a:lnTo>
                  <a:lnTo>
                    <a:pt x="5461" y="47498"/>
                  </a:lnTo>
                  <a:lnTo>
                    <a:pt x="22606" y="18106"/>
                  </a:lnTo>
                  <a:lnTo>
                    <a:pt x="22606" y="6223"/>
                  </a:lnTo>
                  <a:lnTo>
                    <a:pt x="29418" y="6223"/>
                  </a:lnTo>
                  <a:lnTo>
                    <a:pt x="25781" y="0"/>
                  </a:lnTo>
                  <a:close/>
                </a:path>
                <a:path w="52070" h="123825">
                  <a:moveTo>
                    <a:pt x="29418" y="6223"/>
                  </a:moveTo>
                  <a:lnTo>
                    <a:pt x="28956" y="6223"/>
                  </a:lnTo>
                  <a:lnTo>
                    <a:pt x="29083" y="18106"/>
                  </a:lnTo>
                  <a:lnTo>
                    <a:pt x="46228" y="47498"/>
                  </a:lnTo>
                  <a:lnTo>
                    <a:pt x="48133" y="48006"/>
                  </a:lnTo>
                  <a:lnTo>
                    <a:pt x="51181" y="46228"/>
                  </a:lnTo>
                  <a:lnTo>
                    <a:pt x="51689" y="44323"/>
                  </a:lnTo>
                  <a:lnTo>
                    <a:pt x="29418" y="6223"/>
                  </a:lnTo>
                  <a:close/>
                </a:path>
                <a:path w="52070" h="123825">
                  <a:moveTo>
                    <a:pt x="28956" y="6223"/>
                  </a:moveTo>
                  <a:lnTo>
                    <a:pt x="22606" y="6223"/>
                  </a:lnTo>
                  <a:lnTo>
                    <a:pt x="22606" y="18106"/>
                  </a:lnTo>
                  <a:lnTo>
                    <a:pt x="25844" y="12554"/>
                  </a:lnTo>
                  <a:lnTo>
                    <a:pt x="23114" y="7874"/>
                  </a:lnTo>
                  <a:lnTo>
                    <a:pt x="28956" y="7874"/>
                  </a:lnTo>
                  <a:lnTo>
                    <a:pt x="28956" y="6223"/>
                  </a:lnTo>
                  <a:close/>
                </a:path>
                <a:path w="52070" h="123825">
                  <a:moveTo>
                    <a:pt x="28956" y="7874"/>
                  </a:moveTo>
                  <a:lnTo>
                    <a:pt x="28575" y="7874"/>
                  </a:lnTo>
                  <a:lnTo>
                    <a:pt x="25844" y="12554"/>
                  </a:lnTo>
                  <a:lnTo>
                    <a:pt x="28956" y="17888"/>
                  </a:lnTo>
                  <a:lnTo>
                    <a:pt x="28956" y="7874"/>
                  </a:lnTo>
                  <a:close/>
                </a:path>
                <a:path w="52070" h="123825">
                  <a:moveTo>
                    <a:pt x="28575" y="7874"/>
                  </a:moveTo>
                  <a:lnTo>
                    <a:pt x="23114" y="7874"/>
                  </a:lnTo>
                  <a:lnTo>
                    <a:pt x="25844" y="12554"/>
                  </a:lnTo>
                  <a:lnTo>
                    <a:pt x="28575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45" name="object 23">
              <a:extLst>
                <a:ext uri="{FF2B5EF4-FFF2-40B4-BE49-F238E27FC236}">
                  <a16:creationId xmlns:a16="http://schemas.microsoft.com/office/drawing/2014/main" id="{B9FBE4FA-587C-134F-9C9A-9FADE96A35A6}"/>
                </a:ext>
              </a:extLst>
            </p:cNvPr>
            <p:cNvSpPr/>
            <p:nvPr/>
          </p:nvSpPr>
          <p:spPr>
            <a:xfrm>
              <a:off x="5308227" y="5034629"/>
              <a:ext cx="91121" cy="216694"/>
            </a:xfrm>
            <a:custGeom>
              <a:avLst/>
              <a:gdLst/>
              <a:ahLst/>
              <a:cxnLst/>
              <a:rect l="l" t="t" r="r" b="b"/>
              <a:pathLst>
                <a:path w="52070" h="123825">
                  <a:moveTo>
                    <a:pt x="25844" y="12554"/>
                  </a:moveTo>
                  <a:lnTo>
                    <a:pt x="22732" y="17888"/>
                  </a:lnTo>
                  <a:lnTo>
                    <a:pt x="22606" y="123825"/>
                  </a:lnTo>
                  <a:lnTo>
                    <a:pt x="28956" y="123825"/>
                  </a:lnTo>
                  <a:lnTo>
                    <a:pt x="28956" y="17888"/>
                  </a:lnTo>
                  <a:lnTo>
                    <a:pt x="25844" y="12554"/>
                  </a:lnTo>
                  <a:close/>
                </a:path>
                <a:path w="52070" h="123825">
                  <a:moveTo>
                    <a:pt x="25781" y="0"/>
                  </a:moveTo>
                  <a:lnTo>
                    <a:pt x="0" y="44322"/>
                  </a:lnTo>
                  <a:lnTo>
                    <a:pt x="508" y="46227"/>
                  </a:lnTo>
                  <a:lnTo>
                    <a:pt x="3556" y="48005"/>
                  </a:lnTo>
                  <a:lnTo>
                    <a:pt x="5461" y="47497"/>
                  </a:lnTo>
                  <a:lnTo>
                    <a:pt x="22606" y="18106"/>
                  </a:lnTo>
                  <a:lnTo>
                    <a:pt x="22606" y="6350"/>
                  </a:lnTo>
                  <a:lnTo>
                    <a:pt x="29493" y="6350"/>
                  </a:lnTo>
                  <a:lnTo>
                    <a:pt x="25781" y="0"/>
                  </a:lnTo>
                  <a:close/>
                </a:path>
                <a:path w="52070" h="123825">
                  <a:moveTo>
                    <a:pt x="29493" y="6350"/>
                  </a:moveTo>
                  <a:lnTo>
                    <a:pt x="28956" y="6350"/>
                  </a:lnTo>
                  <a:lnTo>
                    <a:pt x="29082" y="18106"/>
                  </a:lnTo>
                  <a:lnTo>
                    <a:pt x="46227" y="47497"/>
                  </a:lnTo>
                  <a:lnTo>
                    <a:pt x="48133" y="48005"/>
                  </a:lnTo>
                  <a:lnTo>
                    <a:pt x="51181" y="46227"/>
                  </a:lnTo>
                  <a:lnTo>
                    <a:pt x="51688" y="44322"/>
                  </a:lnTo>
                  <a:lnTo>
                    <a:pt x="29493" y="6350"/>
                  </a:lnTo>
                  <a:close/>
                </a:path>
                <a:path w="52070" h="123825">
                  <a:moveTo>
                    <a:pt x="28956" y="6350"/>
                  </a:moveTo>
                  <a:lnTo>
                    <a:pt x="22606" y="6350"/>
                  </a:lnTo>
                  <a:lnTo>
                    <a:pt x="22606" y="18106"/>
                  </a:lnTo>
                  <a:lnTo>
                    <a:pt x="25844" y="12554"/>
                  </a:lnTo>
                  <a:lnTo>
                    <a:pt x="23113" y="7874"/>
                  </a:lnTo>
                  <a:lnTo>
                    <a:pt x="28956" y="7874"/>
                  </a:lnTo>
                  <a:lnTo>
                    <a:pt x="28956" y="6350"/>
                  </a:lnTo>
                  <a:close/>
                </a:path>
                <a:path w="52070" h="123825">
                  <a:moveTo>
                    <a:pt x="28956" y="7874"/>
                  </a:moveTo>
                  <a:lnTo>
                    <a:pt x="28575" y="7874"/>
                  </a:lnTo>
                  <a:lnTo>
                    <a:pt x="25844" y="12554"/>
                  </a:lnTo>
                  <a:lnTo>
                    <a:pt x="28956" y="17888"/>
                  </a:lnTo>
                  <a:lnTo>
                    <a:pt x="28956" y="7874"/>
                  </a:lnTo>
                  <a:close/>
                </a:path>
                <a:path w="52070" h="123825">
                  <a:moveTo>
                    <a:pt x="28575" y="7874"/>
                  </a:moveTo>
                  <a:lnTo>
                    <a:pt x="23113" y="7874"/>
                  </a:lnTo>
                  <a:lnTo>
                    <a:pt x="25844" y="12554"/>
                  </a:lnTo>
                  <a:lnTo>
                    <a:pt x="28575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46" name="object 24">
              <a:extLst>
                <a:ext uri="{FF2B5EF4-FFF2-40B4-BE49-F238E27FC236}">
                  <a16:creationId xmlns:a16="http://schemas.microsoft.com/office/drawing/2014/main" id="{56401541-CB69-6947-9718-44D854C6B34B}"/>
                </a:ext>
              </a:extLst>
            </p:cNvPr>
            <p:cNvSpPr/>
            <p:nvPr/>
          </p:nvSpPr>
          <p:spPr>
            <a:xfrm>
              <a:off x="6908427" y="5294888"/>
              <a:ext cx="91121" cy="216694"/>
            </a:xfrm>
            <a:custGeom>
              <a:avLst/>
              <a:gdLst/>
              <a:ahLst/>
              <a:cxnLst/>
              <a:rect l="l" t="t" r="r" b="b"/>
              <a:pathLst>
                <a:path w="52070" h="123825">
                  <a:moveTo>
                    <a:pt x="25844" y="12554"/>
                  </a:moveTo>
                  <a:lnTo>
                    <a:pt x="22732" y="17888"/>
                  </a:lnTo>
                  <a:lnTo>
                    <a:pt x="22606" y="123825"/>
                  </a:lnTo>
                  <a:lnTo>
                    <a:pt x="28956" y="123825"/>
                  </a:lnTo>
                  <a:lnTo>
                    <a:pt x="28956" y="17888"/>
                  </a:lnTo>
                  <a:lnTo>
                    <a:pt x="25844" y="12554"/>
                  </a:lnTo>
                  <a:close/>
                </a:path>
                <a:path w="52070" h="123825">
                  <a:moveTo>
                    <a:pt x="25781" y="0"/>
                  </a:moveTo>
                  <a:lnTo>
                    <a:pt x="0" y="44323"/>
                  </a:lnTo>
                  <a:lnTo>
                    <a:pt x="508" y="46227"/>
                  </a:lnTo>
                  <a:lnTo>
                    <a:pt x="3556" y="48005"/>
                  </a:lnTo>
                  <a:lnTo>
                    <a:pt x="5461" y="47498"/>
                  </a:lnTo>
                  <a:lnTo>
                    <a:pt x="22606" y="18106"/>
                  </a:lnTo>
                  <a:lnTo>
                    <a:pt x="22606" y="6223"/>
                  </a:lnTo>
                  <a:lnTo>
                    <a:pt x="29418" y="6223"/>
                  </a:lnTo>
                  <a:lnTo>
                    <a:pt x="25781" y="0"/>
                  </a:lnTo>
                  <a:close/>
                </a:path>
                <a:path w="52070" h="123825">
                  <a:moveTo>
                    <a:pt x="29418" y="6223"/>
                  </a:moveTo>
                  <a:lnTo>
                    <a:pt x="28956" y="6223"/>
                  </a:lnTo>
                  <a:lnTo>
                    <a:pt x="29082" y="18106"/>
                  </a:lnTo>
                  <a:lnTo>
                    <a:pt x="46227" y="47498"/>
                  </a:lnTo>
                  <a:lnTo>
                    <a:pt x="48133" y="48005"/>
                  </a:lnTo>
                  <a:lnTo>
                    <a:pt x="51181" y="46227"/>
                  </a:lnTo>
                  <a:lnTo>
                    <a:pt x="51688" y="44323"/>
                  </a:lnTo>
                  <a:lnTo>
                    <a:pt x="29418" y="6223"/>
                  </a:lnTo>
                  <a:close/>
                </a:path>
                <a:path w="52070" h="123825">
                  <a:moveTo>
                    <a:pt x="28956" y="6223"/>
                  </a:moveTo>
                  <a:lnTo>
                    <a:pt x="22606" y="6223"/>
                  </a:lnTo>
                  <a:lnTo>
                    <a:pt x="22606" y="18106"/>
                  </a:lnTo>
                  <a:lnTo>
                    <a:pt x="25844" y="12554"/>
                  </a:lnTo>
                  <a:lnTo>
                    <a:pt x="23113" y="7874"/>
                  </a:lnTo>
                  <a:lnTo>
                    <a:pt x="28956" y="7874"/>
                  </a:lnTo>
                  <a:lnTo>
                    <a:pt x="28956" y="6223"/>
                  </a:lnTo>
                  <a:close/>
                </a:path>
                <a:path w="52070" h="123825">
                  <a:moveTo>
                    <a:pt x="28956" y="7874"/>
                  </a:moveTo>
                  <a:lnTo>
                    <a:pt x="28575" y="7874"/>
                  </a:lnTo>
                  <a:lnTo>
                    <a:pt x="25844" y="12554"/>
                  </a:lnTo>
                  <a:lnTo>
                    <a:pt x="28956" y="17888"/>
                  </a:lnTo>
                  <a:lnTo>
                    <a:pt x="28956" y="7874"/>
                  </a:lnTo>
                  <a:close/>
                </a:path>
                <a:path w="52070" h="123825">
                  <a:moveTo>
                    <a:pt x="28575" y="7874"/>
                  </a:moveTo>
                  <a:lnTo>
                    <a:pt x="23113" y="7874"/>
                  </a:lnTo>
                  <a:lnTo>
                    <a:pt x="25844" y="12554"/>
                  </a:lnTo>
                  <a:lnTo>
                    <a:pt x="28575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47" name="object 25">
              <a:extLst>
                <a:ext uri="{FF2B5EF4-FFF2-40B4-BE49-F238E27FC236}">
                  <a16:creationId xmlns:a16="http://schemas.microsoft.com/office/drawing/2014/main" id="{D96029CB-82BF-2949-ABE3-0AFBC7BF5670}"/>
                </a:ext>
              </a:extLst>
            </p:cNvPr>
            <p:cNvSpPr/>
            <p:nvPr/>
          </p:nvSpPr>
          <p:spPr>
            <a:xfrm>
              <a:off x="5449126" y="4282537"/>
              <a:ext cx="1551305" cy="218916"/>
            </a:xfrm>
            <a:custGeom>
              <a:avLst/>
              <a:gdLst/>
              <a:ahLst/>
              <a:cxnLst/>
              <a:rect l="l" t="t" r="r" b="b"/>
              <a:pathLst>
                <a:path w="886460" h="125095">
                  <a:moveTo>
                    <a:pt x="835278" y="115570"/>
                  </a:moveTo>
                  <a:lnTo>
                    <a:pt x="833754" y="116967"/>
                  </a:lnTo>
                  <a:lnTo>
                    <a:pt x="833501" y="120396"/>
                  </a:lnTo>
                  <a:lnTo>
                    <a:pt x="834898" y="121920"/>
                  </a:lnTo>
                  <a:lnTo>
                    <a:pt x="836676" y="122047"/>
                  </a:lnTo>
                  <a:lnTo>
                    <a:pt x="886078" y="124840"/>
                  </a:lnTo>
                  <a:lnTo>
                    <a:pt x="885639" y="123951"/>
                  </a:lnTo>
                  <a:lnTo>
                    <a:pt x="879093" y="123951"/>
                  </a:lnTo>
                  <a:lnTo>
                    <a:pt x="869568" y="117729"/>
                  </a:lnTo>
                  <a:lnTo>
                    <a:pt x="869115" y="117459"/>
                  </a:lnTo>
                  <a:lnTo>
                    <a:pt x="836929" y="115697"/>
                  </a:lnTo>
                  <a:lnTo>
                    <a:pt x="835278" y="115570"/>
                  </a:lnTo>
                  <a:close/>
                </a:path>
                <a:path w="886460" h="125095">
                  <a:moveTo>
                    <a:pt x="869115" y="117459"/>
                  </a:moveTo>
                  <a:lnTo>
                    <a:pt x="869694" y="117810"/>
                  </a:lnTo>
                  <a:lnTo>
                    <a:pt x="879093" y="123951"/>
                  </a:lnTo>
                  <a:lnTo>
                    <a:pt x="879910" y="122682"/>
                  </a:lnTo>
                  <a:lnTo>
                    <a:pt x="877951" y="122682"/>
                  </a:lnTo>
                  <a:lnTo>
                    <a:pt x="875538" y="117810"/>
                  </a:lnTo>
                  <a:lnTo>
                    <a:pt x="869115" y="117459"/>
                  </a:lnTo>
                  <a:close/>
                </a:path>
                <a:path w="886460" h="125095">
                  <a:moveTo>
                    <a:pt x="861440" y="78105"/>
                  </a:moveTo>
                  <a:lnTo>
                    <a:pt x="859916" y="78867"/>
                  </a:lnTo>
                  <a:lnTo>
                    <a:pt x="858265" y="79756"/>
                  </a:lnTo>
                  <a:lnTo>
                    <a:pt x="857630" y="81661"/>
                  </a:lnTo>
                  <a:lnTo>
                    <a:pt x="872759" y="112201"/>
                  </a:lnTo>
                  <a:lnTo>
                    <a:pt x="882523" y="118618"/>
                  </a:lnTo>
                  <a:lnTo>
                    <a:pt x="879093" y="123951"/>
                  </a:lnTo>
                  <a:lnTo>
                    <a:pt x="885639" y="123951"/>
                  </a:lnTo>
                  <a:lnTo>
                    <a:pt x="864107" y="80390"/>
                  </a:lnTo>
                  <a:lnTo>
                    <a:pt x="863345" y="78739"/>
                  </a:lnTo>
                  <a:lnTo>
                    <a:pt x="861440" y="78105"/>
                  </a:lnTo>
                  <a:close/>
                </a:path>
                <a:path w="886460" h="125095">
                  <a:moveTo>
                    <a:pt x="875538" y="117810"/>
                  </a:moveTo>
                  <a:lnTo>
                    <a:pt x="877951" y="122682"/>
                  </a:lnTo>
                  <a:lnTo>
                    <a:pt x="880999" y="118110"/>
                  </a:lnTo>
                  <a:lnTo>
                    <a:pt x="875538" y="117810"/>
                  </a:lnTo>
                  <a:close/>
                </a:path>
                <a:path w="886460" h="125095">
                  <a:moveTo>
                    <a:pt x="872759" y="112201"/>
                  </a:moveTo>
                  <a:lnTo>
                    <a:pt x="875538" y="117810"/>
                  </a:lnTo>
                  <a:lnTo>
                    <a:pt x="880999" y="118110"/>
                  </a:lnTo>
                  <a:lnTo>
                    <a:pt x="877951" y="122682"/>
                  </a:lnTo>
                  <a:lnTo>
                    <a:pt x="879910" y="122682"/>
                  </a:lnTo>
                  <a:lnTo>
                    <a:pt x="882523" y="118618"/>
                  </a:lnTo>
                  <a:lnTo>
                    <a:pt x="872759" y="112201"/>
                  </a:lnTo>
                  <a:close/>
                </a:path>
                <a:path w="886460" h="125095">
                  <a:moveTo>
                    <a:pt x="482980" y="6350"/>
                  </a:moveTo>
                  <a:lnTo>
                    <a:pt x="346075" y="6350"/>
                  </a:lnTo>
                  <a:lnTo>
                    <a:pt x="405129" y="7493"/>
                  </a:lnTo>
                  <a:lnTo>
                    <a:pt x="463423" y="10922"/>
                  </a:lnTo>
                  <a:lnTo>
                    <a:pt x="520700" y="16256"/>
                  </a:lnTo>
                  <a:lnTo>
                    <a:pt x="576326" y="23622"/>
                  </a:lnTo>
                  <a:lnTo>
                    <a:pt x="629919" y="32893"/>
                  </a:lnTo>
                  <a:lnTo>
                    <a:pt x="681227" y="44196"/>
                  </a:lnTo>
                  <a:lnTo>
                    <a:pt x="729614" y="57404"/>
                  </a:lnTo>
                  <a:lnTo>
                    <a:pt x="774826" y="72517"/>
                  </a:lnTo>
                  <a:lnTo>
                    <a:pt x="816228" y="89408"/>
                  </a:lnTo>
                  <a:lnTo>
                    <a:pt x="853566" y="108204"/>
                  </a:lnTo>
                  <a:lnTo>
                    <a:pt x="869115" y="117459"/>
                  </a:lnTo>
                  <a:lnTo>
                    <a:pt x="875538" y="117810"/>
                  </a:lnTo>
                  <a:lnTo>
                    <a:pt x="838200" y="92837"/>
                  </a:lnTo>
                  <a:lnTo>
                    <a:pt x="798321" y="74802"/>
                  </a:lnTo>
                  <a:lnTo>
                    <a:pt x="754633" y="58674"/>
                  </a:lnTo>
                  <a:lnTo>
                    <a:pt x="707389" y="44450"/>
                  </a:lnTo>
                  <a:lnTo>
                    <a:pt x="657225" y="32131"/>
                  </a:lnTo>
                  <a:lnTo>
                    <a:pt x="604392" y="21717"/>
                  </a:lnTo>
                  <a:lnTo>
                    <a:pt x="521334" y="9906"/>
                  </a:lnTo>
                  <a:lnTo>
                    <a:pt x="482980" y="6350"/>
                  </a:lnTo>
                  <a:close/>
                </a:path>
                <a:path w="886460" h="125095">
                  <a:moveTo>
                    <a:pt x="345948" y="0"/>
                  </a:moveTo>
                  <a:lnTo>
                    <a:pt x="286384" y="888"/>
                  </a:lnTo>
                  <a:lnTo>
                    <a:pt x="227075" y="3937"/>
                  </a:lnTo>
                  <a:lnTo>
                    <a:pt x="168401" y="9144"/>
                  </a:lnTo>
                  <a:lnTo>
                    <a:pt x="110616" y="16637"/>
                  </a:lnTo>
                  <a:lnTo>
                    <a:pt x="54355" y="26288"/>
                  </a:lnTo>
                  <a:lnTo>
                    <a:pt x="0" y="38226"/>
                  </a:lnTo>
                  <a:lnTo>
                    <a:pt x="1396" y="44450"/>
                  </a:lnTo>
                  <a:lnTo>
                    <a:pt x="28320" y="38100"/>
                  </a:lnTo>
                  <a:lnTo>
                    <a:pt x="55625" y="32512"/>
                  </a:lnTo>
                  <a:lnTo>
                    <a:pt x="111632" y="22860"/>
                  </a:lnTo>
                  <a:lnTo>
                    <a:pt x="169163" y="15494"/>
                  </a:lnTo>
                  <a:lnTo>
                    <a:pt x="227583" y="10287"/>
                  </a:lnTo>
                  <a:lnTo>
                    <a:pt x="286765" y="7238"/>
                  </a:lnTo>
                  <a:lnTo>
                    <a:pt x="346075" y="6350"/>
                  </a:lnTo>
                  <a:lnTo>
                    <a:pt x="482980" y="6350"/>
                  </a:lnTo>
                  <a:lnTo>
                    <a:pt x="463803" y="4572"/>
                  </a:lnTo>
                  <a:lnTo>
                    <a:pt x="405256" y="1143"/>
                  </a:lnTo>
                  <a:lnTo>
                    <a:pt x="3459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48" name="object 26">
              <a:extLst>
                <a:ext uri="{FF2B5EF4-FFF2-40B4-BE49-F238E27FC236}">
                  <a16:creationId xmlns:a16="http://schemas.microsoft.com/office/drawing/2014/main" id="{C2EBB7D3-ABA2-5B45-90F6-409522EC4233}"/>
                </a:ext>
              </a:extLst>
            </p:cNvPr>
            <p:cNvSpPr/>
            <p:nvPr/>
          </p:nvSpPr>
          <p:spPr>
            <a:xfrm>
              <a:off x="0" y="0"/>
              <a:ext cx="7998778" cy="5997416"/>
            </a:xfrm>
            <a:custGeom>
              <a:avLst/>
              <a:gdLst/>
              <a:ahLst/>
              <a:cxnLst/>
              <a:rect l="l" t="t" r="r" b="b"/>
              <a:pathLst>
                <a:path w="4570730" h="3427095">
                  <a:moveTo>
                    <a:pt x="0" y="3426841"/>
                  </a:moveTo>
                  <a:lnTo>
                    <a:pt x="4570730" y="3426841"/>
                  </a:lnTo>
                  <a:lnTo>
                    <a:pt x="4570730" y="0"/>
                  </a:lnTo>
                  <a:lnTo>
                    <a:pt x="0" y="0"/>
                  </a:lnTo>
                  <a:lnTo>
                    <a:pt x="0" y="34268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150"/>
            </a:p>
          </p:txBody>
        </p:sp>
        <p:sp>
          <p:nvSpPr>
            <p:cNvPr id="31" name="object 9">
              <a:extLst>
                <a:ext uri="{FF2B5EF4-FFF2-40B4-BE49-F238E27FC236}">
                  <a16:creationId xmlns:a16="http://schemas.microsoft.com/office/drawing/2014/main" id="{756B13E2-CFFC-4747-A915-3EAE9A00F786}"/>
                </a:ext>
              </a:extLst>
            </p:cNvPr>
            <p:cNvSpPr/>
            <p:nvPr/>
          </p:nvSpPr>
          <p:spPr>
            <a:xfrm>
              <a:off x="1784001" y="4221412"/>
              <a:ext cx="66675" cy="466725"/>
            </a:xfrm>
            <a:custGeom>
              <a:avLst/>
              <a:gdLst/>
              <a:ahLst/>
              <a:cxnLst/>
              <a:rect l="l" t="t" r="r" b="b"/>
              <a:pathLst>
                <a:path w="38100" h="266700">
                  <a:moveTo>
                    <a:pt x="16002" y="228600"/>
                  </a:moveTo>
                  <a:lnTo>
                    <a:pt x="0" y="228600"/>
                  </a:lnTo>
                  <a:lnTo>
                    <a:pt x="19050" y="266700"/>
                  </a:lnTo>
                  <a:lnTo>
                    <a:pt x="34925" y="234950"/>
                  </a:lnTo>
                  <a:lnTo>
                    <a:pt x="16002" y="234950"/>
                  </a:lnTo>
                  <a:lnTo>
                    <a:pt x="16002" y="228600"/>
                  </a:lnTo>
                  <a:close/>
                </a:path>
                <a:path w="38100" h="266700">
                  <a:moveTo>
                    <a:pt x="22098" y="0"/>
                  </a:moveTo>
                  <a:lnTo>
                    <a:pt x="16002" y="0"/>
                  </a:lnTo>
                  <a:lnTo>
                    <a:pt x="16002" y="234950"/>
                  </a:lnTo>
                  <a:lnTo>
                    <a:pt x="22098" y="234950"/>
                  </a:lnTo>
                  <a:lnTo>
                    <a:pt x="22098" y="0"/>
                  </a:lnTo>
                  <a:close/>
                </a:path>
                <a:path w="38100" h="266700">
                  <a:moveTo>
                    <a:pt x="38100" y="228600"/>
                  </a:moveTo>
                  <a:lnTo>
                    <a:pt x="22098" y="228600"/>
                  </a:lnTo>
                  <a:lnTo>
                    <a:pt x="22098" y="234950"/>
                  </a:lnTo>
                  <a:lnTo>
                    <a:pt x="34925" y="234950"/>
                  </a:lnTo>
                  <a:lnTo>
                    <a:pt x="38100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15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B574387-B046-B74E-B58E-A350E794391B}"/>
              </a:ext>
            </a:extLst>
          </p:cNvPr>
          <p:cNvSpPr txBox="1"/>
          <p:nvPr/>
        </p:nvSpPr>
        <p:spPr>
          <a:xfrm>
            <a:off x="0" y="175474"/>
            <a:ext cx="12818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4F89"/>
                </a:solidFill>
                <a:latin typeface="Arial"/>
                <a:cs typeface="Arial"/>
              </a:rPr>
              <a:t>Divide and Conquer: Merge Sort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7ED04-CD11-0047-93DA-1DF35F434B38}"/>
              </a:ext>
            </a:extLst>
          </p:cNvPr>
          <p:cNvSpPr txBox="1"/>
          <p:nvPr/>
        </p:nvSpPr>
        <p:spPr>
          <a:xfrm>
            <a:off x="6991793" y="6118384"/>
            <a:ext cx="3381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- Iterative</a:t>
            </a:r>
            <a:r>
              <a:rPr lang="en-US" sz="2800" spc="-18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approach: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1325</Words>
  <Application>Microsoft Macintosh PowerPoint</Application>
  <PresentationFormat>A3 Paper (297x420 mm)</PresentationFormat>
  <Paragraphs>192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840: Design and Analysis of Algorithms</dc:title>
  <dc:creator>Office User</dc:creator>
  <cp:lastModifiedBy>Microsoft Office User</cp:lastModifiedBy>
  <cp:revision>18</cp:revision>
  <dcterms:created xsi:type="dcterms:W3CDTF">2019-09-19T17:53:05Z</dcterms:created>
  <dcterms:modified xsi:type="dcterms:W3CDTF">2019-09-19T20:05:44Z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2019-09-19T00:00:00Z</vt:filetime>
  </property>
</Properties>
</file>