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8C9C-BFCC-E243-9021-A244B09CF6F7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09D9-3944-FF41-9B3D-967CCB84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7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8C9C-BFCC-E243-9021-A244B09CF6F7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09D9-3944-FF41-9B3D-967CCB84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8C9C-BFCC-E243-9021-A244B09CF6F7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09D9-3944-FF41-9B3D-967CCB84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4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8C9C-BFCC-E243-9021-A244B09CF6F7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09D9-3944-FF41-9B3D-967CCB84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4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8C9C-BFCC-E243-9021-A244B09CF6F7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09D9-3944-FF41-9B3D-967CCB84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1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8C9C-BFCC-E243-9021-A244B09CF6F7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09D9-3944-FF41-9B3D-967CCB84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1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8C9C-BFCC-E243-9021-A244B09CF6F7}" type="datetimeFigureOut">
              <a:rPr lang="en-US" smtClean="0"/>
              <a:t>8/25/19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09D9-3944-FF41-9B3D-967CCB84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8C9C-BFCC-E243-9021-A244B09CF6F7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09D9-3944-FF41-9B3D-967CCB84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5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8C9C-BFCC-E243-9021-A244B09CF6F7}" type="datetimeFigureOut">
              <a:rPr lang="en-US" smtClean="0"/>
              <a:t>8/25/19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09D9-3944-FF41-9B3D-967CCB84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1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8C9C-BFCC-E243-9021-A244B09CF6F7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09D9-3944-FF41-9B3D-967CCB84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8C9C-BFCC-E243-9021-A244B09CF6F7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09D9-3944-FF41-9B3D-967CCB84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D8C9C-BFCC-E243-9021-A244B09CF6F7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809D9-3944-FF41-9B3D-967CCB84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6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0309" y="814363"/>
            <a:ext cx="1825864" cy="422103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 anchor="ctr">
            <a:spAutoFit/>
          </a:bodyPr>
          <a:lstStyle/>
          <a:p>
            <a:pPr marL="165856">
              <a:lnSpc>
                <a:spcPts val="3397"/>
              </a:lnSpc>
            </a:pPr>
            <a:r>
              <a:rPr lang="en-US" sz="2471" spc="-159" dirty="0">
                <a:latin typeface="Lucida Calligraphy" panose="03010101010101010101" pitchFamily="66" charset="77"/>
              </a:rPr>
              <a:t>Recursion</a:t>
            </a:r>
            <a:endParaRPr sz="2471" spc="-194" dirty="0">
              <a:latin typeface="Lucida Calligraphy" panose="03010101010101010101" pitchFamily="66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691" y="1768607"/>
            <a:ext cx="6515100" cy="78462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7" marR="4483">
              <a:lnSpc>
                <a:spcPct val="109000"/>
              </a:lnSpc>
              <a:spcBef>
                <a:spcPts val="79"/>
              </a:spcBef>
              <a:tabLst>
                <a:tab pos="328350" algn="l"/>
              </a:tabLst>
            </a:pPr>
            <a:r>
              <a:rPr lang="en-US" sz="2400" dirty="0">
                <a:latin typeface="Cambria"/>
                <a:cs typeface="Cambria"/>
              </a:rPr>
              <a:t>A function that is defined in terms of itself is called </a:t>
            </a:r>
            <a:r>
              <a:rPr lang="en-US" sz="2400" i="1" spc="185" dirty="0">
                <a:solidFill>
                  <a:srgbClr val="009A55"/>
                </a:solidFill>
                <a:latin typeface="Cambria"/>
              </a:rPr>
              <a:t>recursive</a:t>
            </a:r>
            <a:r>
              <a:rPr lang="en-US" sz="2400" dirty="0">
                <a:latin typeface="Cambria"/>
                <a:cs typeface="Cambria"/>
              </a:rPr>
              <a:t>.</a:t>
            </a:r>
            <a:endParaRPr sz="2400" i="1" spc="185" dirty="0">
              <a:solidFill>
                <a:srgbClr val="009A55"/>
              </a:solidFill>
              <a:latin typeface="Cambria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76892AB-4A5D-2F43-8388-183EA445C245}"/>
              </a:ext>
            </a:extLst>
          </p:cNvPr>
          <p:cNvSpPr txBox="1"/>
          <p:nvPr/>
        </p:nvSpPr>
        <p:spPr>
          <a:xfrm>
            <a:off x="1295691" y="2961137"/>
            <a:ext cx="6515100" cy="119999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7" marR="4483">
              <a:lnSpc>
                <a:spcPct val="109000"/>
              </a:lnSpc>
              <a:spcBef>
                <a:spcPts val="79"/>
              </a:spcBef>
              <a:tabLst>
                <a:tab pos="328350" algn="l"/>
              </a:tabLst>
            </a:pPr>
            <a:r>
              <a:rPr lang="en-US" sz="2400" dirty="0">
                <a:latin typeface="Cambria"/>
                <a:cs typeface="Cambria"/>
              </a:rPr>
              <a:t>As an example a recursive definition for the factorial function </a:t>
            </a:r>
            <a:r>
              <a:rPr lang="en-US" sz="2400" spc="-80" dirty="0">
                <a:solidFill>
                  <a:srgbClr val="EC008C"/>
                </a:solidFill>
                <a:latin typeface="Tahoma"/>
                <a:cs typeface="Tahoma"/>
              </a:rPr>
              <a:t>n!</a:t>
            </a:r>
            <a:r>
              <a:rPr lang="en-US" sz="2400" dirty="0">
                <a:latin typeface="Cambria"/>
                <a:cs typeface="Cambria"/>
              </a:rPr>
              <a:t> is the following:</a:t>
            </a:r>
          </a:p>
          <a:p>
            <a:pPr marL="11207" marR="4483">
              <a:lnSpc>
                <a:spcPct val="109000"/>
              </a:lnSpc>
              <a:spcBef>
                <a:spcPts val="79"/>
              </a:spcBef>
              <a:tabLst>
                <a:tab pos="328350" algn="l"/>
              </a:tabLst>
            </a:pPr>
            <a:r>
              <a:rPr lang="en-US" sz="2400" spc="-80" dirty="0">
                <a:solidFill>
                  <a:srgbClr val="EC008C"/>
                </a:solidFill>
                <a:latin typeface="Tahoma"/>
                <a:cs typeface="Tahoma"/>
              </a:rPr>
              <a:t>n! = n * (n-1)!</a:t>
            </a:r>
            <a:r>
              <a:rPr lang="en-US" sz="2400" dirty="0">
                <a:latin typeface="Cambria"/>
                <a:cs typeface="Cambria"/>
              </a:rPr>
              <a:t>     (when n &gt; 1)</a:t>
            </a:r>
            <a:endParaRPr lang="en-US" sz="2400" i="1" spc="185" dirty="0">
              <a:solidFill>
                <a:srgbClr val="009A55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2280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4490" y="814363"/>
            <a:ext cx="1697501" cy="422103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 anchor="ctr">
            <a:spAutoFit/>
          </a:bodyPr>
          <a:lstStyle/>
          <a:p>
            <a:pPr marL="165856">
              <a:lnSpc>
                <a:spcPts val="3397"/>
              </a:lnSpc>
            </a:pPr>
            <a:r>
              <a:rPr lang="en-US" sz="2471" spc="-159" dirty="0">
                <a:latin typeface="Lucida Calligraphy" panose="03010101010101010101" pitchFamily="66" charset="77"/>
              </a:rPr>
              <a:t>Base Case</a:t>
            </a:r>
            <a:endParaRPr sz="2471" spc="-194" dirty="0">
              <a:latin typeface="Lucida Calligraphy" panose="03010101010101010101" pitchFamily="66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691" y="1768607"/>
            <a:ext cx="6515100" cy="200508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7" marR="4483">
              <a:lnSpc>
                <a:spcPct val="109000"/>
              </a:lnSpc>
              <a:spcBef>
                <a:spcPts val="79"/>
              </a:spcBef>
              <a:tabLst>
                <a:tab pos="328350" algn="l"/>
              </a:tabLst>
            </a:pPr>
            <a:r>
              <a:rPr lang="en-US" sz="2400" dirty="0">
                <a:latin typeface="Cambria"/>
                <a:cs typeface="Cambria"/>
              </a:rPr>
              <a:t>The idea behind recursion is to reduce a problem to the point where it is simple to solve without using recursion (the base case).</a:t>
            </a:r>
          </a:p>
          <a:p>
            <a:pPr marL="11207" marR="4483">
              <a:lnSpc>
                <a:spcPct val="109000"/>
              </a:lnSpc>
              <a:spcBef>
                <a:spcPts val="79"/>
              </a:spcBef>
              <a:tabLst>
                <a:tab pos="328350" algn="l"/>
              </a:tabLst>
            </a:pPr>
            <a:r>
              <a:rPr lang="en-US" sz="2400" dirty="0">
                <a:latin typeface="Cambria"/>
                <a:cs typeface="Cambria"/>
              </a:rPr>
              <a:t>A recursive definition for a function must always reach a base case.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76892AB-4A5D-2F43-8388-183EA445C245}"/>
              </a:ext>
            </a:extLst>
          </p:cNvPr>
          <p:cNvSpPr txBox="1"/>
          <p:nvPr/>
        </p:nvSpPr>
        <p:spPr>
          <a:xfrm>
            <a:off x="1295691" y="4069847"/>
            <a:ext cx="6515100" cy="796168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7" marR="4483">
              <a:lnSpc>
                <a:spcPct val="109000"/>
              </a:lnSpc>
              <a:spcBef>
                <a:spcPts val="79"/>
              </a:spcBef>
              <a:tabLst>
                <a:tab pos="328350" algn="l"/>
              </a:tabLst>
            </a:pPr>
            <a:r>
              <a:rPr lang="en-US" sz="2400" dirty="0">
                <a:latin typeface="Cambria"/>
                <a:cs typeface="Cambria"/>
              </a:rPr>
              <a:t>The base case for the factorial function is </a:t>
            </a:r>
            <a:r>
              <a:rPr lang="en-US" sz="2400" spc="-80" dirty="0">
                <a:solidFill>
                  <a:srgbClr val="EC008C"/>
                </a:solidFill>
                <a:latin typeface="Tahoma"/>
                <a:cs typeface="Tahoma"/>
              </a:rPr>
              <a:t>1!</a:t>
            </a:r>
            <a:r>
              <a:rPr lang="en-US" sz="2400" dirty="0">
                <a:latin typeface="Cambria"/>
                <a:cs typeface="Cambria"/>
              </a:rPr>
              <a:t>:</a:t>
            </a:r>
          </a:p>
          <a:p>
            <a:pPr marL="11207" marR="4483">
              <a:lnSpc>
                <a:spcPct val="109000"/>
              </a:lnSpc>
              <a:spcBef>
                <a:spcPts val="79"/>
              </a:spcBef>
              <a:tabLst>
                <a:tab pos="328350" algn="l"/>
              </a:tabLst>
            </a:pPr>
            <a:r>
              <a:rPr lang="en-US" sz="2400" spc="-80" dirty="0">
                <a:solidFill>
                  <a:srgbClr val="EC008C"/>
                </a:solidFill>
                <a:latin typeface="Tahoma"/>
                <a:cs typeface="Tahoma"/>
              </a:rPr>
              <a:t>n! = 1</a:t>
            </a:r>
            <a:r>
              <a:rPr lang="en-US" sz="2400" dirty="0">
                <a:latin typeface="Cambria"/>
                <a:cs typeface="Cambria"/>
              </a:rPr>
              <a:t>     (when n == 1)</a:t>
            </a:r>
            <a:endParaRPr lang="en-US" sz="2400" i="1" spc="185" dirty="0">
              <a:solidFill>
                <a:srgbClr val="009A55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60877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8705" y="814363"/>
            <a:ext cx="2829071" cy="422103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 anchor="ctr">
            <a:spAutoFit/>
          </a:bodyPr>
          <a:lstStyle/>
          <a:p>
            <a:pPr marL="165856">
              <a:lnSpc>
                <a:spcPts val="3397"/>
              </a:lnSpc>
            </a:pPr>
            <a:r>
              <a:rPr lang="en-US" sz="2471" spc="-159" dirty="0">
                <a:latin typeface="Lucida Calligraphy" panose="03010101010101010101" pitchFamily="66" charset="77"/>
              </a:rPr>
              <a:t>Recursion in C++</a:t>
            </a:r>
            <a:endParaRPr sz="2471" spc="-194" dirty="0">
              <a:latin typeface="Lucida Calligraphy" panose="03010101010101010101" pitchFamily="66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691" y="1768607"/>
            <a:ext cx="6515100" cy="78462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7" marR="4483">
              <a:lnSpc>
                <a:spcPct val="109000"/>
              </a:lnSpc>
              <a:spcBef>
                <a:spcPts val="79"/>
              </a:spcBef>
              <a:tabLst>
                <a:tab pos="328350" algn="l"/>
              </a:tabLst>
            </a:pPr>
            <a:r>
              <a:rPr lang="en-US" sz="2400" dirty="0">
                <a:latin typeface="Cambria"/>
                <a:cs typeface="Cambria"/>
              </a:rPr>
              <a:t>A recursive implementation of the factorial function in C++:</a:t>
            </a:r>
            <a:endParaRPr sz="2400" i="1" spc="185" dirty="0">
              <a:solidFill>
                <a:srgbClr val="009A55"/>
              </a:solidFill>
              <a:latin typeface="Cambria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76892AB-4A5D-2F43-8388-183EA445C245}"/>
              </a:ext>
            </a:extLst>
          </p:cNvPr>
          <p:cNvSpPr txBox="1"/>
          <p:nvPr/>
        </p:nvSpPr>
        <p:spPr>
          <a:xfrm>
            <a:off x="1295690" y="2961137"/>
            <a:ext cx="6716739" cy="289667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7" marR="4483">
              <a:lnSpc>
                <a:spcPct val="109000"/>
              </a:lnSpc>
              <a:spcBef>
                <a:spcPts val="79"/>
              </a:spcBef>
              <a:tabLst>
                <a:tab pos="328350" algn="l"/>
              </a:tabLst>
            </a:pPr>
            <a:r>
              <a:rPr lang="en-US" sz="2400" b="1" spc="15" dirty="0" err="1">
                <a:solidFill>
                  <a:srgbClr val="0072BC"/>
                </a:solidFill>
                <a:latin typeface="Courier New"/>
                <a:cs typeface="Courier New"/>
              </a:rPr>
              <a:t>int</a:t>
            </a:r>
            <a:r>
              <a:rPr lang="en-US" sz="2400" b="1" spc="15" dirty="0">
                <a:solidFill>
                  <a:srgbClr val="0072BC"/>
                </a:solidFill>
                <a:latin typeface="Courier New"/>
                <a:cs typeface="Courier New"/>
              </a:rPr>
              <a:t> factorial(</a:t>
            </a:r>
            <a:r>
              <a:rPr lang="en-US" sz="2400" b="1" spc="15" dirty="0" err="1">
                <a:solidFill>
                  <a:srgbClr val="0072BC"/>
                </a:solidFill>
                <a:latin typeface="Courier New"/>
                <a:cs typeface="Courier New"/>
              </a:rPr>
              <a:t>int</a:t>
            </a:r>
            <a:r>
              <a:rPr lang="en-US" sz="2400" b="1" spc="15" dirty="0">
                <a:solidFill>
                  <a:srgbClr val="0072BC"/>
                </a:solidFill>
                <a:latin typeface="Courier New"/>
                <a:cs typeface="Courier New"/>
              </a:rPr>
              <a:t> n)</a:t>
            </a:r>
          </a:p>
          <a:p>
            <a:pPr marL="11207" marR="4483">
              <a:lnSpc>
                <a:spcPct val="109000"/>
              </a:lnSpc>
              <a:spcBef>
                <a:spcPts val="79"/>
              </a:spcBef>
              <a:tabLst>
                <a:tab pos="328350" algn="l"/>
              </a:tabLst>
            </a:pPr>
            <a:r>
              <a:rPr lang="en-US" sz="2400" b="1" spc="15" dirty="0">
                <a:solidFill>
                  <a:srgbClr val="0072BC"/>
                </a:solidFill>
                <a:latin typeface="Courier New"/>
                <a:cs typeface="Courier New"/>
              </a:rPr>
              <a:t>{</a:t>
            </a:r>
          </a:p>
          <a:p>
            <a:pPr marL="11207" marR="4483">
              <a:lnSpc>
                <a:spcPct val="109000"/>
              </a:lnSpc>
              <a:spcBef>
                <a:spcPts val="79"/>
              </a:spcBef>
              <a:tabLst>
                <a:tab pos="328350" algn="l"/>
              </a:tabLst>
            </a:pPr>
            <a:r>
              <a:rPr lang="en-US" sz="2400" b="1" spc="15" dirty="0">
                <a:solidFill>
                  <a:srgbClr val="0072BC"/>
                </a:solidFill>
                <a:latin typeface="Courier New"/>
                <a:cs typeface="Courier New"/>
              </a:rPr>
              <a:t>		if (n == 1)	//base case</a:t>
            </a:r>
          </a:p>
          <a:p>
            <a:pPr marL="11207" marR="4483">
              <a:lnSpc>
                <a:spcPct val="109000"/>
              </a:lnSpc>
              <a:spcBef>
                <a:spcPts val="79"/>
              </a:spcBef>
              <a:tabLst>
                <a:tab pos="328350" algn="l"/>
              </a:tabLst>
            </a:pPr>
            <a:r>
              <a:rPr lang="en-US" sz="2400" b="1" spc="15" dirty="0">
                <a:solidFill>
                  <a:srgbClr val="0072BC"/>
                </a:solidFill>
                <a:latin typeface="Courier New"/>
                <a:cs typeface="Courier New"/>
              </a:rPr>
              <a:t>			return 1;</a:t>
            </a:r>
          </a:p>
          <a:p>
            <a:pPr marL="11207" marR="4483">
              <a:lnSpc>
                <a:spcPct val="109000"/>
              </a:lnSpc>
              <a:spcBef>
                <a:spcPts val="79"/>
              </a:spcBef>
              <a:tabLst>
                <a:tab pos="328350" algn="l"/>
              </a:tabLst>
            </a:pPr>
            <a:r>
              <a:rPr lang="en-US" sz="2400" b="1" spc="15" dirty="0">
                <a:solidFill>
                  <a:srgbClr val="0072BC"/>
                </a:solidFill>
                <a:latin typeface="Courier New"/>
                <a:cs typeface="Courier New"/>
              </a:rPr>
              <a:t>		else			//recursive case</a:t>
            </a:r>
          </a:p>
          <a:p>
            <a:pPr marL="11207" marR="4483">
              <a:lnSpc>
                <a:spcPct val="109000"/>
              </a:lnSpc>
              <a:spcBef>
                <a:spcPts val="79"/>
              </a:spcBef>
              <a:tabLst>
                <a:tab pos="328350" algn="l"/>
              </a:tabLst>
            </a:pPr>
            <a:r>
              <a:rPr lang="en-US" sz="2400" b="1" spc="15" dirty="0">
                <a:solidFill>
                  <a:srgbClr val="0072BC"/>
                </a:solidFill>
                <a:latin typeface="Courier New"/>
                <a:cs typeface="Courier New"/>
              </a:rPr>
              <a:t>			return n * factorial(n-1);</a:t>
            </a:r>
          </a:p>
          <a:p>
            <a:pPr marL="11207" marR="4483">
              <a:lnSpc>
                <a:spcPct val="109000"/>
              </a:lnSpc>
              <a:spcBef>
                <a:spcPts val="79"/>
              </a:spcBef>
              <a:tabLst>
                <a:tab pos="328350" algn="l"/>
              </a:tabLst>
            </a:pPr>
            <a:r>
              <a:rPr lang="en-US" sz="2400" b="1" spc="15" dirty="0">
                <a:solidFill>
                  <a:srgbClr val="0072BC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916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7197" y="814364"/>
            <a:ext cx="4873724" cy="422103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 anchor="ctr">
            <a:spAutoFit/>
          </a:bodyPr>
          <a:lstStyle/>
          <a:p>
            <a:pPr marL="165856">
              <a:lnSpc>
                <a:spcPts val="3397"/>
              </a:lnSpc>
            </a:pPr>
            <a:r>
              <a:rPr lang="en-US" sz="2471" spc="-159" dirty="0">
                <a:latin typeface="Lucida Calligraphy" panose="03010101010101010101" pitchFamily="66" charset="77"/>
              </a:rPr>
              <a:t>Recursive Function Call Trace</a:t>
            </a:r>
            <a:endParaRPr sz="2471" spc="-194" dirty="0">
              <a:latin typeface="Lucida Calligraphy" panose="03010101010101010101" pitchFamily="66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1D40B8-B6CF-A742-BC7D-0D2A3B2CA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70442"/>
              </p:ext>
            </p:extLst>
          </p:nvPr>
        </p:nvGraphicFramePr>
        <p:xfrm>
          <a:off x="1524000" y="2048510"/>
          <a:ext cx="6096000" cy="35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626760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factorial(1): return 1;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62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0" dirty="0">
                          <a:solidFill>
                            <a:srgbClr val="0072BC"/>
                          </a:solidFill>
                          <a:latin typeface="Courier New"/>
                          <a:cs typeface="Courier New"/>
                        </a:rPr>
                        <a:t>factorial(2): return 2 * </a:t>
                      </a:r>
                      <a:r>
                        <a:rPr lang="en-US" sz="1800" b="1" i="0" kern="1200" spc="0" dirty="0">
                          <a:solidFill>
                            <a:srgbClr val="009A55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factorial(1)</a:t>
                      </a:r>
                      <a:r>
                        <a:rPr lang="en-US" sz="1800" b="1" spc="0" dirty="0">
                          <a:solidFill>
                            <a:srgbClr val="0072BC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81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0" dirty="0">
                          <a:solidFill>
                            <a:srgbClr val="0072BC"/>
                          </a:solidFill>
                          <a:latin typeface="Courier New"/>
                          <a:cs typeface="Courier New"/>
                        </a:rPr>
                        <a:t>factorial(3): return 3 * </a:t>
                      </a:r>
                      <a:r>
                        <a:rPr lang="en-US" sz="1800" b="1" i="0" kern="1200" spc="0" dirty="0">
                          <a:solidFill>
                            <a:srgbClr val="009A55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factorial(2)</a:t>
                      </a:r>
                      <a:r>
                        <a:rPr lang="en-US" sz="1800" b="1" spc="0" dirty="0">
                          <a:solidFill>
                            <a:srgbClr val="0072BC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11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0" dirty="0">
                          <a:solidFill>
                            <a:srgbClr val="0072BC"/>
                          </a:solidFill>
                          <a:latin typeface="Courier New"/>
                          <a:cs typeface="Courier New"/>
                        </a:rPr>
                        <a:t>factorial(4): return 4 * </a:t>
                      </a:r>
                      <a:r>
                        <a:rPr lang="en-US" sz="1800" b="1" i="0" kern="1200" spc="0" dirty="0">
                          <a:solidFill>
                            <a:srgbClr val="009A55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factorial(3)</a:t>
                      </a:r>
                      <a:r>
                        <a:rPr lang="en-US" sz="1800" b="1" spc="0" dirty="0">
                          <a:solidFill>
                            <a:srgbClr val="0072BC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88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pc="0" dirty="0">
                          <a:solidFill>
                            <a:srgbClr val="0072BC"/>
                          </a:solidFill>
                          <a:latin typeface="Courier New"/>
                          <a:cs typeface="Courier New"/>
                        </a:rPr>
                        <a:t>factorial(5): return 5 * </a:t>
                      </a:r>
                      <a:r>
                        <a:rPr lang="en-US" sz="1800" b="1" i="0" kern="1200" spc="0" dirty="0">
                          <a:solidFill>
                            <a:srgbClr val="009A55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factorial(4)</a:t>
                      </a:r>
                      <a:r>
                        <a:rPr lang="en-US" sz="1800" b="1" spc="0" dirty="0">
                          <a:solidFill>
                            <a:srgbClr val="0072BC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29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spc="0" dirty="0">
                          <a:solidFill>
                            <a:srgbClr val="009A55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main(): factorial(5);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6658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1B4058-F810-8846-8452-24E038D1F6A4}"/>
              </a:ext>
            </a:extLst>
          </p:cNvPr>
          <p:cNvSpPr txBox="1"/>
          <p:nvPr/>
        </p:nvSpPr>
        <p:spPr>
          <a:xfrm>
            <a:off x="3817620" y="2286000"/>
            <a:ext cx="28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80" dirty="0">
                <a:solidFill>
                  <a:srgbClr val="EC00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400A17-EC75-5646-BBDA-C126299316CA}"/>
              </a:ext>
            </a:extLst>
          </p:cNvPr>
          <p:cNvCxnSpPr/>
          <p:nvPr/>
        </p:nvCxnSpPr>
        <p:spPr>
          <a:xfrm>
            <a:off x="4103370" y="2516832"/>
            <a:ext cx="1028700" cy="230833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406DC9-F28C-0444-B2B5-9E19610108D4}"/>
              </a:ext>
            </a:extLst>
          </p:cNvPr>
          <p:cNvSpPr txBox="1"/>
          <p:nvPr/>
        </p:nvSpPr>
        <p:spPr>
          <a:xfrm>
            <a:off x="3817620" y="2920732"/>
            <a:ext cx="28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80" dirty="0">
                <a:solidFill>
                  <a:srgbClr val="EC00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D405F2-3A8A-854B-8735-2709A814054C}"/>
              </a:ext>
            </a:extLst>
          </p:cNvPr>
          <p:cNvCxnSpPr/>
          <p:nvPr/>
        </p:nvCxnSpPr>
        <p:spPr>
          <a:xfrm>
            <a:off x="4103370" y="3151564"/>
            <a:ext cx="1028700" cy="230833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FC6EC2-F21A-1243-84BA-793EBDC63763}"/>
              </a:ext>
            </a:extLst>
          </p:cNvPr>
          <p:cNvSpPr txBox="1"/>
          <p:nvPr/>
        </p:nvSpPr>
        <p:spPr>
          <a:xfrm>
            <a:off x="3817620" y="3555464"/>
            <a:ext cx="28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80" dirty="0">
                <a:solidFill>
                  <a:srgbClr val="EC00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A47740-0BFB-BF4D-B267-2BA44924B914}"/>
              </a:ext>
            </a:extLst>
          </p:cNvPr>
          <p:cNvCxnSpPr/>
          <p:nvPr/>
        </p:nvCxnSpPr>
        <p:spPr>
          <a:xfrm>
            <a:off x="4103370" y="3786296"/>
            <a:ext cx="1028700" cy="230833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D72ED9-EAF9-1847-A323-99C0D884DED7}"/>
              </a:ext>
            </a:extLst>
          </p:cNvPr>
          <p:cNvSpPr txBox="1"/>
          <p:nvPr/>
        </p:nvSpPr>
        <p:spPr>
          <a:xfrm>
            <a:off x="3634740" y="4171800"/>
            <a:ext cx="537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80" dirty="0">
                <a:solidFill>
                  <a:srgbClr val="EC00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3B1D85-97CF-1848-ACA1-0FAB65CF4FF8}"/>
              </a:ext>
            </a:extLst>
          </p:cNvPr>
          <p:cNvCxnSpPr/>
          <p:nvPr/>
        </p:nvCxnSpPr>
        <p:spPr>
          <a:xfrm>
            <a:off x="4103370" y="4402633"/>
            <a:ext cx="1028700" cy="230833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6BD6644-CC5A-E843-B498-AD6E71856E2B}"/>
              </a:ext>
            </a:extLst>
          </p:cNvPr>
          <p:cNvSpPr txBox="1"/>
          <p:nvPr/>
        </p:nvSpPr>
        <p:spPr>
          <a:xfrm>
            <a:off x="3451860" y="4788135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80" dirty="0">
                <a:solidFill>
                  <a:srgbClr val="EC00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2F4D7D-CE4A-6C45-913C-D46B1917F6D9}"/>
              </a:ext>
            </a:extLst>
          </p:cNvPr>
          <p:cNvCxnSpPr>
            <a:cxnSpLocks/>
          </p:cNvCxnSpPr>
          <p:nvPr/>
        </p:nvCxnSpPr>
        <p:spPr>
          <a:xfrm>
            <a:off x="3817620" y="5132070"/>
            <a:ext cx="0" cy="2286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78A279-8D56-5B4C-989F-2FEA6F068729}"/>
              </a:ext>
            </a:extLst>
          </p:cNvPr>
          <p:cNvCxnSpPr>
            <a:cxnSpLocks/>
          </p:cNvCxnSpPr>
          <p:nvPr/>
        </p:nvCxnSpPr>
        <p:spPr>
          <a:xfrm>
            <a:off x="3078480" y="5146930"/>
            <a:ext cx="0" cy="228600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0859A6-CAE6-8546-8557-622B7030041C}"/>
              </a:ext>
            </a:extLst>
          </p:cNvPr>
          <p:cNvCxnSpPr>
            <a:cxnSpLocks/>
          </p:cNvCxnSpPr>
          <p:nvPr/>
        </p:nvCxnSpPr>
        <p:spPr>
          <a:xfrm>
            <a:off x="5425440" y="4518049"/>
            <a:ext cx="0" cy="228600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0F5911-1B45-A946-ACA3-84126E47B45F}"/>
              </a:ext>
            </a:extLst>
          </p:cNvPr>
          <p:cNvCxnSpPr>
            <a:cxnSpLocks/>
          </p:cNvCxnSpPr>
          <p:nvPr/>
        </p:nvCxnSpPr>
        <p:spPr>
          <a:xfrm>
            <a:off x="5425440" y="3834130"/>
            <a:ext cx="0" cy="228600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0EA199-F60E-9B40-AF1D-952468B70AE3}"/>
              </a:ext>
            </a:extLst>
          </p:cNvPr>
          <p:cNvCxnSpPr>
            <a:cxnSpLocks/>
          </p:cNvCxnSpPr>
          <p:nvPr/>
        </p:nvCxnSpPr>
        <p:spPr>
          <a:xfrm>
            <a:off x="5425440" y="3171119"/>
            <a:ext cx="0" cy="228600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F38FD5-2E4D-624C-99FB-D3450BCEDCD2}"/>
              </a:ext>
            </a:extLst>
          </p:cNvPr>
          <p:cNvCxnSpPr>
            <a:cxnSpLocks/>
          </p:cNvCxnSpPr>
          <p:nvPr/>
        </p:nvCxnSpPr>
        <p:spPr>
          <a:xfrm>
            <a:off x="5425440" y="2519065"/>
            <a:ext cx="0" cy="228600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3">
            <a:extLst>
              <a:ext uri="{FF2B5EF4-FFF2-40B4-BE49-F238E27FC236}">
                <a16:creationId xmlns:a16="http://schemas.microsoft.com/office/drawing/2014/main" id="{C729ABDD-3038-CA48-BF37-739C541AF634}"/>
              </a:ext>
            </a:extLst>
          </p:cNvPr>
          <p:cNvSpPr txBox="1"/>
          <p:nvPr/>
        </p:nvSpPr>
        <p:spPr>
          <a:xfrm>
            <a:off x="172475" y="6043204"/>
            <a:ext cx="8890490" cy="40445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7" marR="4483">
              <a:lnSpc>
                <a:spcPct val="109000"/>
              </a:lnSpc>
              <a:spcBef>
                <a:spcPts val="79"/>
              </a:spcBef>
              <a:tabLst>
                <a:tab pos="328350" algn="l"/>
              </a:tabLst>
            </a:pPr>
            <a:r>
              <a:rPr lang="en-US" sz="2400" b="1" spc="15" dirty="0">
                <a:solidFill>
                  <a:srgbClr val="0072BC"/>
                </a:solidFill>
                <a:latin typeface="Courier New"/>
                <a:cs typeface="Courier New"/>
              </a:rPr>
              <a:t>Effectively calculates 5 * (4 * (3 * (2 * (</a:t>
            </a:r>
            <a:r>
              <a:rPr lang="en-US" sz="2400" b="1" spc="15" dirty="0">
                <a:solidFill>
                  <a:srgbClr val="C00000"/>
                </a:solidFill>
                <a:latin typeface="Courier New"/>
                <a:cs typeface="Courier New"/>
              </a:rPr>
              <a:t>1</a:t>
            </a:r>
            <a:r>
              <a:rPr lang="en-US" sz="2400" b="1" spc="15" dirty="0">
                <a:solidFill>
                  <a:srgbClr val="0072BC"/>
                </a:solidFill>
                <a:latin typeface="Courier New"/>
                <a:cs typeface="Courier New"/>
              </a:rPr>
              <a:t>))))</a:t>
            </a:r>
          </a:p>
        </p:txBody>
      </p:sp>
    </p:spTree>
    <p:extLst>
      <p:ext uri="{BB962C8B-B14F-4D97-AF65-F5344CB8AC3E}">
        <p14:creationId xmlns:p14="http://schemas.microsoft.com/office/powerpoint/2010/main" val="2483449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208</Words>
  <Application>Microsoft Macintosh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Courier New</vt:lpstr>
      <vt:lpstr>Lucida Calligraphy</vt:lpstr>
      <vt:lpstr>Tahoma</vt:lpstr>
      <vt:lpstr>Office Theme</vt:lpstr>
      <vt:lpstr>Recursion</vt:lpstr>
      <vt:lpstr>Base Case</vt:lpstr>
      <vt:lpstr>Recursion in C++</vt:lpstr>
      <vt:lpstr>Recursive Function Call Trace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Microsoft Office User</dc:creator>
  <cp:lastModifiedBy>Microsoft Office User</cp:lastModifiedBy>
  <cp:revision>6</cp:revision>
  <dcterms:created xsi:type="dcterms:W3CDTF">2019-08-25T20:25:09Z</dcterms:created>
  <dcterms:modified xsi:type="dcterms:W3CDTF">2019-08-25T21:18:18Z</dcterms:modified>
</cp:coreProperties>
</file>