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Nunito"/>
      <p:regular r:id="rId12"/>
      <p:bold r:id="rId13"/>
      <p:italic r:id="rId14"/>
      <p:boldItalic r:id="rId15"/>
    </p:embeddedFont>
    <p:embeddedFont>
      <p:font typeface="Maven Pro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bold.fntdata"/><Relationship Id="rId12" Type="http://schemas.openxmlformats.org/officeDocument/2006/relationships/font" Target="fonts/Nuni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Italic.fntdata"/><Relationship Id="rId14" Type="http://schemas.openxmlformats.org/officeDocument/2006/relationships/font" Target="fonts/Nunito-italic.fntdata"/><Relationship Id="rId17" Type="http://schemas.openxmlformats.org/officeDocument/2006/relationships/font" Target="fonts/MavenPro-bold.fntdata"/><Relationship Id="rId16" Type="http://schemas.openxmlformats.org/officeDocument/2006/relationships/font" Target="fonts/Maven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7b6a502ed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7b6a502ed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7b6a502ed3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7b6a502ed3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7b6a502ed3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7b6a502ed3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7b6a502ed3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7b6a502ed3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7b6a502ed3_2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7b6a502ed3_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555475" y="13042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-48900" y="937000"/>
            <a:ext cx="9241800" cy="144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Predicting Winners of Basketball Games</a:t>
            </a:r>
            <a:endParaRPr sz="3900"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311700" y="23770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Tuyen Duong, Dara Hashemi, Ki Hyun Park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101CMonsters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Stats 101C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Organizing Data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5978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ts val="1300"/>
              <a:buFont typeface="Calibri"/>
              <a:buChar char="●"/>
            </a:pPr>
            <a:r>
              <a:rPr lang="en">
                <a:solidFill>
                  <a:srgbClr val="B45F06"/>
                </a:solidFill>
                <a:latin typeface="Calibri"/>
                <a:ea typeface="Calibri"/>
                <a:cs typeface="Calibri"/>
                <a:sym typeface="Calibri"/>
              </a:rPr>
              <a:t>Removed variables which did not play a big role in our data (id, gameID, HT, VT, HT league, VT league)</a:t>
            </a:r>
            <a:endParaRPr>
              <a:solidFill>
                <a:srgbClr val="B45F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45F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rgbClr val="B45F06"/>
              </a:buClr>
              <a:buSzPts val="1300"/>
              <a:buFont typeface="Calibri"/>
              <a:buChar char="●"/>
            </a:pPr>
            <a:r>
              <a:rPr lang="en">
                <a:solidFill>
                  <a:srgbClr val="B45F06"/>
                </a:solidFill>
                <a:latin typeface="Calibri"/>
                <a:ea typeface="Calibri"/>
                <a:cs typeface="Calibri"/>
                <a:sym typeface="Calibri"/>
              </a:rPr>
              <a:t>Created a binary response variable</a:t>
            </a:r>
            <a:endParaRPr>
              <a:solidFill>
                <a:srgbClr val="B45F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45F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rgbClr val="B45F06"/>
              </a:buClr>
              <a:buSzPts val="1300"/>
              <a:buFont typeface="Calibri"/>
              <a:buChar char="●"/>
            </a:pPr>
            <a:r>
              <a:rPr lang="en">
                <a:solidFill>
                  <a:srgbClr val="B45F06"/>
                </a:solidFill>
                <a:latin typeface="Calibri"/>
                <a:ea typeface="Calibri"/>
                <a:cs typeface="Calibri"/>
                <a:sym typeface="Calibri"/>
              </a:rPr>
              <a:t>Removed perfectly </a:t>
            </a:r>
            <a:r>
              <a:rPr lang="en">
                <a:solidFill>
                  <a:srgbClr val="B45F06"/>
                </a:solidFill>
                <a:latin typeface="Calibri"/>
                <a:ea typeface="Calibri"/>
                <a:cs typeface="Calibri"/>
                <a:sym typeface="Calibri"/>
              </a:rPr>
              <a:t>collinear (redundant) variables</a:t>
            </a:r>
            <a:endParaRPr>
              <a:solidFill>
                <a:srgbClr val="B45F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45F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rgbClr val="B45F06"/>
              </a:buClr>
              <a:buSzPts val="1300"/>
              <a:buFont typeface="Calibri"/>
              <a:buChar char="●"/>
            </a:pPr>
            <a:r>
              <a:rPr lang="en">
                <a:solidFill>
                  <a:srgbClr val="B45F06"/>
                </a:solidFill>
                <a:latin typeface="Calibri"/>
                <a:ea typeface="Calibri"/>
                <a:cs typeface="Calibri"/>
                <a:sym typeface="Calibri"/>
              </a:rPr>
              <a:t>Tested methods: Ridge Regression, Lasso, PCR, LDA, Logistic Regression, KNN-cv, Boosting </a:t>
            </a:r>
            <a:endParaRPr>
              <a:solidFill>
                <a:srgbClr val="B45F0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5 Methods</a:t>
            </a:r>
            <a:endParaRPr/>
          </a:p>
        </p:txBody>
      </p:sp>
      <p:pic>
        <p:nvPicPr>
          <p:cNvPr id="290" name="Google Shape;29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4400" y="1205250"/>
            <a:ext cx="4502799" cy="3763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Model-PCR</a:t>
            </a:r>
            <a:endParaRPr/>
          </a:p>
        </p:txBody>
      </p:sp>
      <p:pic>
        <p:nvPicPr>
          <p:cNvPr id="296" name="Google Shape;29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2975" y="1757250"/>
            <a:ext cx="5423750" cy="2964025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16"/>
          <p:cNvSpPr txBox="1"/>
          <p:nvPr>
            <p:ph idx="1" type="body"/>
          </p:nvPr>
        </p:nvSpPr>
        <p:spPr>
          <a:xfrm>
            <a:off x="1499525" y="1162875"/>
            <a:ext cx="7030500" cy="3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360045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Our best model utilized Principal Component Regression accompanied by cross validation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360045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360045" lvl="0" marL="0" rtl="0" algn="l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PCR?</a:t>
            </a:r>
            <a:endParaRPr/>
          </a:p>
        </p:txBody>
      </p:sp>
      <p:sp>
        <p:nvSpPr>
          <p:cNvPr id="303" name="Google Shape;303;p17"/>
          <p:cNvSpPr txBox="1"/>
          <p:nvPr>
            <p:ph idx="1" type="body"/>
          </p:nvPr>
        </p:nvSpPr>
        <p:spPr>
          <a:xfrm>
            <a:off x="1255725" y="1461275"/>
            <a:ext cx="7030500" cy="20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ts val="1300"/>
              <a:buFont typeface="Calibri"/>
              <a:buChar char="●"/>
            </a:pPr>
            <a:r>
              <a:rPr lang="en">
                <a:solidFill>
                  <a:srgbClr val="B45F06"/>
                </a:solidFill>
                <a:latin typeface="Calibri"/>
                <a:ea typeface="Calibri"/>
                <a:cs typeface="Calibri"/>
                <a:sym typeface="Calibri"/>
              </a:rPr>
              <a:t>Resolves Correlation Issues</a:t>
            </a:r>
            <a:endParaRPr>
              <a:solidFill>
                <a:srgbClr val="B45F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ts val="1300"/>
              <a:buFont typeface="Calibri"/>
              <a:buChar char="-"/>
            </a:pPr>
            <a:r>
              <a:rPr lang="en">
                <a:solidFill>
                  <a:srgbClr val="B45F06"/>
                </a:solidFill>
                <a:latin typeface="Calibri"/>
                <a:ea typeface="Calibri"/>
                <a:cs typeface="Calibri"/>
                <a:sym typeface="Calibri"/>
              </a:rPr>
              <a:t>PCR reduces complexity while capturing the variance explained by variables</a:t>
            </a:r>
            <a:endParaRPr>
              <a:solidFill>
                <a:srgbClr val="B45F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ts val="1100"/>
              <a:buFont typeface="Calibri"/>
              <a:buChar char="-"/>
            </a:pPr>
            <a:r>
              <a:rPr lang="en">
                <a:solidFill>
                  <a:srgbClr val="B45F06"/>
                </a:solidFill>
                <a:latin typeface="Calibri"/>
                <a:ea typeface="Calibri"/>
                <a:cs typeface="Calibri"/>
                <a:sym typeface="Calibri"/>
              </a:rPr>
              <a:t>ex) PCR resolved multicollinearity between the variables “fgm” and “fga” </a:t>
            </a:r>
            <a:endParaRPr>
              <a:solidFill>
                <a:srgbClr val="B45F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45F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Clr>
                <a:srgbClr val="B45F06"/>
              </a:buClr>
              <a:buSzPts val="1300"/>
              <a:buFont typeface="Calibri"/>
              <a:buChar char="●"/>
            </a:pPr>
            <a:r>
              <a:rPr lang="en">
                <a:solidFill>
                  <a:srgbClr val="B45F06"/>
                </a:solidFill>
                <a:latin typeface="Calibri"/>
                <a:ea typeface="Calibri"/>
                <a:cs typeface="Calibri"/>
                <a:sym typeface="Calibri"/>
              </a:rPr>
              <a:t>Works very well with large data sets</a:t>
            </a:r>
            <a:endParaRPr>
              <a:solidFill>
                <a:srgbClr val="B45F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45F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Clr>
                <a:srgbClr val="B45F06"/>
              </a:buClr>
              <a:buSzPts val="1300"/>
              <a:buFont typeface="Calibri"/>
              <a:buChar char="●"/>
            </a:pPr>
            <a:r>
              <a:rPr lang="en">
                <a:solidFill>
                  <a:srgbClr val="B45F06"/>
                </a:solidFill>
                <a:latin typeface="Calibri"/>
                <a:ea typeface="Calibri"/>
                <a:cs typeface="Calibri"/>
                <a:sym typeface="Calibri"/>
              </a:rPr>
              <a:t>One of the higher accuracy rates among all the methods</a:t>
            </a:r>
            <a:endParaRPr>
              <a:solidFill>
                <a:srgbClr val="B45F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45F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45F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45F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B45F0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309" name="Google Shape;309;p18"/>
          <p:cNvSpPr txBox="1"/>
          <p:nvPr>
            <p:ph idx="1" type="body"/>
          </p:nvPr>
        </p:nvSpPr>
        <p:spPr>
          <a:xfrm>
            <a:off x="1555475" y="13042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45F06"/>
                </a:solidFill>
                <a:latin typeface="Calibri"/>
                <a:ea typeface="Calibri"/>
                <a:cs typeface="Calibri"/>
                <a:sym typeface="Calibri"/>
              </a:rPr>
              <a:t>Accuracy Rate: about 67%</a:t>
            </a:r>
            <a:endParaRPr>
              <a:solidFill>
                <a:srgbClr val="B45F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45F06"/>
                </a:solidFill>
                <a:latin typeface="Calibri"/>
                <a:ea typeface="Calibri"/>
                <a:cs typeface="Calibri"/>
                <a:sym typeface="Calibri"/>
              </a:rPr>
              <a:t>What we tried: Different generalized models and classification methods.</a:t>
            </a:r>
            <a:endParaRPr>
              <a:solidFill>
                <a:srgbClr val="B45F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45F06"/>
                </a:solidFill>
                <a:latin typeface="Calibri"/>
                <a:ea typeface="Calibri"/>
                <a:cs typeface="Calibri"/>
                <a:sym typeface="Calibri"/>
              </a:rPr>
              <a:t>What worked: Ridge Regression and Principal Component Regression</a:t>
            </a:r>
            <a:endParaRPr>
              <a:solidFill>
                <a:srgbClr val="B45F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B45F06"/>
                </a:solidFill>
                <a:latin typeface="Calibri"/>
                <a:ea typeface="Calibri"/>
                <a:cs typeface="Calibri"/>
                <a:sym typeface="Calibri"/>
              </a:rPr>
              <a:t>What didn’t work: Predicting using only more recent data</a:t>
            </a:r>
            <a:endParaRPr>
              <a:solidFill>
                <a:srgbClr val="B45F0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