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6" r:id="rId2"/>
    <p:sldId id="257" r:id="rId3"/>
    <p:sldId id="260" r:id="rId4"/>
    <p:sldId id="261" r:id="rId5"/>
    <p:sldId id="262" r:id="rId6"/>
    <p:sldId id="263" r:id="rId7"/>
    <p:sldId id="264" r:id="rId8"/>
    <p:sldId id="265" r:id="rId9"/>
    <p:sldId id="266" r:id="rId10"/>
    <p:sldId id="267" r:id="rId11"/>
    <p:sldId id="270" r:id="rId12"/>
    <p:sldId id="268" r:id="rId13"/>
    <p:sldId id="269" r:id="rId14"/>
    <p:sldId id="259" r:id="rId15"/>
  </p:sldIdLst>
  <p:sldSz cx="12192000" cy="6858000"/>
  <p:notesSz cx="6858000" cy="9144000"/>
  <p:embeddedFontLst>
    <p:embeddedFont>
      <p:font typeface="Lato Black" panose="020F0502020204030203" pitchFamily="34" charset="0"/>
      <p:bold r:id="rId17"/>
      <p:boldItalic r:id="rId18"/>
    </p:embeddedFont>
    <p:embeddedFont>
      <p:font typeface="Libre Baskerville" panose="02000000000000000000" pitchFamily="2" charset="0"/>
      <p:regular r:id="rId19"/>
      <p:bold r:id="rId20"/>
      <p: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116E643F-D084-41C9-FD57-7A0A270FE85C}"/>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8D1A05B8-61F9-8FA3-AD22-A805BE111DD2}"/>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F7D57985-AB7B-27FB-ADA6-91B0AB87BB9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032224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7DA3C05A-82FC-F9FE-1E54-149E23809847}"/>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C57E6A84-DA23-8FA2-7DE0-94DDBEAEB658}"/>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79367D71-7708-006A-A35C-2204F15053B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601164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FB4AE8C8-3956-C3EB-2C6A-18BCF6EBF949}"/>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73228AEE-34D3-BF23-2788-D8F13645F7BC}"/>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32833707-9FDE-212E-9CA2-BF61F177343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699864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B99CC010-3568-F184-A57B-F170AB71A019}"/>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BDE1CB66-AB71-B238-D132-801FF4BA0CE8}"/>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A6AC9ACC-6C98-867F-7350-DA36A879BE1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84480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FF8E6527-7CBF-A35B-121A-A551C9E3FF17}"/>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E5BDE54C-46ED-586F-6C5C-0B77A8FA9BEC}"/>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8985F8A8-6DE6-443A-8564-CBCA9F85850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4931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19FCB371-38E6-82ED-23EC-EB1D15423EB7}"/>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CCD8A7D4-44EE-A0FC-4AF0-013297006491}"/>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02A7B09A-D5DC-2363-3CD1-41080154021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230845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53E4CB83-B277-6E1A-165E-06162A927913}"/>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BA26A75A-4929-A898-6116-8E6A8EE2E8FA}"/>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9F549A6C-0C57-F735-725B-9405C364959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79729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829BEDC6-677A-7364-DC67-A8E4F6743E6E}"/>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0C930B67-C8DD-B831-8C74-B9869FE7359B}"/>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F87B9AB0-31E5-397F-6FEA-AD9AD0C3818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4562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026AB8FF-8AF2-C4FA-712A-3E1A1BEFB60F}"/>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ADFCAC93-4CDD-E8F2-2987-2D3F8AD18715}"/>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6522336E-1AF8-1879-D1E4-292EA5785FD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228709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00AC4F14-119F-FDCB-7415-82EB3BAD30DE}"/>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BB28AC13-C572-3D81-BB81-40E4BD62721D}"/>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4914A1C7-EC07-85CE-45C0-3717A3BF694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12932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15484F5A-8F58-4F4C-A53A-2D14442348BA}"/>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8E04EB7E-AE82-95B5-B8A5-DAAE8EF51534}"/>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A0536DE5-D908-F75F-1047-53747A0B09E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535217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dhashmi24"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www.linkedin.com/in/dhashmithanerella/"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472904" y="3717986"/>
            <a:ext cx="7246189" cy="5847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0" u="none" strike="noStrike" cap="none" dirty="0">
                <a:solidFill>
                  <a:srgbClr val="FF0000"/>
                </a:solidFill>
                <a:latin typeface="Calibri"/>
                <a:ea typeface="Calibri"/>
                <a:cs typeface="Calibri"/>
                <a:sym typeface="Calibri"/>
              </a:rPr>
              <a:t>EDA - Analysis of AMCAT Data</a:t>
            </a:r>
            <a:endParaRPr lang="en-IN" sz="2400" b="1"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A62D7BC5-DE84-397F-39DE-466AE5A768C7}"/>
            </a:ext>
          </a:extLst>
        </p:cNvPr>
        <p:cNvGrpSpPr/>
        <p:nvPr/>
      </p:nvGrpSpPr>
      <p:grpSpPr>
        <a:xfrm>
          <a:off x="0" y="0"/>
          <a:ext cx="0" cy="0"/>
          <a:chOff x="0" y="0"/>
          <a:chExt cx="0" cy="0"/>
        </a:xfrm>
      </p:grpSpPr>
      <p:sp>
        <p:nvSpPr>
          <p:cNvPr id="104" name="Google Shape;104;p3">
            <a:extLst>
              <a:ext uri="{FF2B5EF4-FFF2-40B4-BE49-F238E27FC236}">
                <a16:creationId xmlns:a16="http://schemas.microsoft.com/office/drawing/2014/main" id="{5913515B-55D9-425C-3796-67668CD4B9E9}"/>
              </a:ext>
            </a:extLst>
          </p:cNvPr>
          <p:cNvSpPr txBox="1"/>
          <p:nvPr/>
        </p:nvSpPr>
        <p:spPr>
          <a:xfrm>
            <a:off x="737812" y="484161"/>
            <a:ext cx="10348110" cy="553957"/>
          </a:xfrm>
          <a:prstGeom prst="rect">
            <a:avLst/>
          </a:prstGeom>
          <a:noFill/>
          <a:ln>
            <a:noFill/>
          </a:ln>
        </p:spPr>
        <p:txBody>
          <a:bodyPr spcFirstLastPara="1" wrap="square" lIns="91425" tIns="45700" rIns="91425" bIns="45700" anchor="t" anchorCtr="0">
            <a:spAutoFit/>
          </a:bodyPr>
          <a:lstStyle/>
          <a:p>
            <a:pPr marR="0" lvl="0" algn="just" rtl="0">
              <a:lnSpc>
                <a:spcPct val="150000"/>
              </a:lnSpc>
              <a:spcBef>
                <a:spcPts val="0"/>
              </a:spcBef>
              <a:spcAft>
                <a:spcPts val="0"/>
              </a:spcAft>
              <a:buClr>
                <a:schemeClr val="dk1"/>
              </a:buClr>
              <a:buSzPts val="1800"/>
            </a:pPr>
            <a:r>
              <a:rPr lang="en-IN" sz="2000" b="1" dirty="0">
                <a:solidFill>
                  <a:schemeClr val="dk1"/>
                </a:solidFill>
                <a:latin typeface="Calibri"/>
                <a:ea typeface="Calibri"/>
                <a:cs typeface="Calibri"/>
                <a:sym typeface="Calibri"/>
              </a:rPr>
              <a:t>Pair Plot</a:t>
            </a:r>
            <a:endParaRPr lang="en-IN" sz="2000" dirty="0">
              <a:solidFill>
                <a:schemeClr val="dk1"/>
              </a:solidFill>
              <a:latin typeface="Calibri"/>
              <a:ea typeface="Calibri"/>
              <a:cs typeface="Calibri"/>
              <a:sym typeface="Calibri"/>
            </a:endParaRPr>
          </a:p>
        </p:txBody>
      </p:sp>
      <p:sp>
        <p:nvSpPr>
          <p:cNvPr id="5" name="TextBox 4">
            <a:extLst>
              <a:ext uri="{FF2B5EF4-FFF2-40B4-BE49-F238E27FC236}">
                <a16:creationId xmlns:a16="http://schemas.microsoft.com/office/drawing/2014/main" id="{64592498-7E72-7D5D-7AAD-2DC6509F5A0E}"/>
              </a:ext>
            </a:extLst>
          </p:cNvPr>
          <p:cNvSpPr txBox="1"/>
          <p:nvPr/>
        </p:nvSpPr>
        <p:spPr>
          <a:xfrm>
            <a:off x="6900421" y="2591947"/>
            <a:ext cx="4327525" cy="2031325"/>
          </a:xfrm>
          <a:prstGeom prst="rect">
            <a:avLst/>
          </a:prstGeom>
          <a:noFill/>
        </p:spPr>
        <p:txBody>
          <a:bodyPr wrap="square">
            <a:spAutoFit/>
          </a:bodyPr>
          <a:lstStyle/>
          <a:p>
            <a:pPr algn="just"/>
            <a:r>
              <a:rPr lang="en-IN" sz="1800" dirty="0">
                <a:latin typeface="Calibri" panose="020F0502020204030204" pitchFamily="34" charset="0"/>
                <a:ea typeface="Calibri" panose="020F0502020204030204" pitchFamily="34" charset="0"/>
                <a:cs typeface="Calibri" panose="020F0502020204030204" pitchFamily="34" charset="0"/>
              </a:rPr>
              <a:t>There is a slight positive correlation between all pairs, especially between Quant and Logical scores, and Quant and English scores. Distributions of individual variables show that Salary is right-skewed, while Quant, English, and Logical scores are more normally distributed.</a:t>
            </a:r>
          </a:p>
        </p:txBody>
      </p:sp>
      <p:pic>
        <p:nvPicPr>
          <p:cNvPr id="3" name="Picture 2">
            <a:extLst>
              <a:ext uri="{FF2B5EF4-FFF2-40B4-BE49-F238E27FC236}">
                <a16:creationId xmlns:a16="http://schemas.microsoft.com/office/drawing/2014/main" id="{505477FC-C400-799D-30F5-C15E7B57D281}"/>
              </a:ext>
            </a:extLst>
          </p:cNvPr>
          <p:cNvPicPr>
            <a:picLocks noChangeAspect="1"/>
          </p:cNvPicPr>
          <p:nvPr/>
        </p:nvPicPr>
        <p:blipFill>
          <a:blip r:embed="rId3"/>
          <a:stretch>
            <a:fillRect/>
          </a:stretch>
        </p:blipFill>
        <p:spPr>
          <a:xfrm>
            <a:off x="737811" y="1038118"/>
            <a:ext cx="5615855" cy="5210919"/>
          </a:xfrm>
          <a:prstGeom prst="rect">
            <a:avLst/>
          </a:prstGeom>
        </p:spPr>
      </p:pic>
    </p:spTree>
    <p:extLst>
      <p:ext uri="{BB962C8B-B14F-4D97-AF65-F5344CB8AC3E}">
        <p14:creationId xmlns:p14="http://schemas.microsoft.com/office/powerpoint/2010/main" val="1184597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A0F96C3C-2CB4-128A-D797-B2819D9D068D}"/>
            </a:ext>
          </a:extLst>
        </p:cNvPr>
        <p:cNvGrpSpPr/>
        <p:nvPr/>
      </p:nvGrpSpPr>
      <p:grpSpPr>
        <a:xfrm>
          <a:off x="0" y="0"/>
          <a:ext cx="0" cy="0"/>
          <a:chOff x="0" y="0"/>
          <a:chExt cx="0" cy="0"/>
        </a:xfrm>
      </p:grpSpPr>
      <p:sp>
        <p:nvSpPr>
          <p:cNvPr id="104" name="Google Shape;104;p3">
            <a:extLst>
              <a:ext uri="{FF2B5EF4-FFF2-40B4-BE49-F238E27FC236}">
                <a16:creationId xmlns:a16="http://schemas.microsoft.com/office/drawing/2014/main" id="{921C33A2-5FFC-DF86-9A15-C4E9779C1448}"/>
              </a:ext>
            </a:extLst>
          </p:cNvPr>
          <p:cNvSpPr txBox="1"/>
          <p:nvPr/>
        </p:nvSpPr>
        <p:spPr>
          <a:xfrm>
            <a:off x="737812" y="484161"/>
            <a:ext cx="10348110" cy="553957"/>
          </a:xfrm>
          <a:prstGeom prst="rect">
            <a:avLst/>
          </a:prstGeom>
          <a:noFill/>
          <a:ln>
            <a:noFill/>
          </a:ln>
        </p:spPr>
        <p:txBody>
          <a:bodyPr spcFirstLastPara="1" wrap="square" lIns="91425" tIns="45700" rIns="91425" bIns="45700" anchor="t" anchorCtr="0">
            <a:spAutoFit/>
          </a:bodyPr>
          <a:lstStyle/>
          <a:p>
            <a:pPr marR="0" lvl="0" algn="just" rtl="0">
              <a:lnSpc>
                <a:spcPct val="150000"/>
              </a:lnSpc>
              <a:spcBef>
                <a:spcPts val="0"/>
              </a:spcBef>
              <a:spcAft>
                <a:spcPts val="0"/>
              </a:spcAft>
              <a:buClr>
                <a:schemeClr val="dk1"/>
              </a:buClr>
              <a:buSzPts val="1800"/>
            </a:pPr>
            <a:r>
              <a:rPr lang="en-IN" sz="2000" b="1" dirty="0">
                <a:solidFill>
                  <a:schemeClr val="dk1"/>
                </a:solidFill>
                <a:latin typeface="Calibri"/>
                <a:ea typeface="Calibri"/>
                <a:cs typeface="Calibri"/>
                <a:sym typeface="Calibri"/>
              </a:rPr>
              <a:t>Gender vs Specialization</a:t>
            </a:r>
            <a:endParaRPr lang="en-IN" sz="2000" dirty="0">
              <a:solidFill>
                <a:schemeClr val="dk1"/>
              </a:solidFill>
              <a:latin typeface="Calibri"/>
              <a:ea typeface="Calibri"/>
              <a:cs typeface="Calibri"/>
              <a:sym typeface="Calibri"/>
            </a:endParaRPr>
          </a:p>
        </p:txBody>
      </p:sp>
      <p:sp>
        <p:nvSpPr>
          <p:cNvPr id="5" name="TextBox 4">
            <a:extLst>
              <a:ext uri="{FF2B5EF4-FFF2-40B4-BE49-F238E27FC236}">
                <a16:creationId xmlns:a16="http://schemas.microsoft.com/office/drawing/2014/main" id="{8841314B-6566-6FD4-FE02-EAAE246B8ABF}"/>
              </a:ext>
            </a:extLst>
          </p:cNvPr>
          <p:cNvSpPr txBox="1"/>
          <p:nvPr/>
        </p:nvSpPr>
        <p:spPr>
          <a:xfrm>
            <a:off x="6598764" y="2024555"/>
            <a:ext cx="4327525" cy="1323439"/>
          </a:xfrm>
          <a:prstGeom prst="rect">
            <a:avLst/>
          </a:prstGeom>
          <a:noFill/>
        </p:spPr>
        <p:txBody>
          <a:bodyPr wrap="square">
            <a:spAutoFit/>
          </a:bodyPr>
          <a:lstStyle/>
          <a:p>
            <a:pPr algn="just"/>
            <a:r>
              <a:rPr lang="en-IN" sz="2000" dirty="0">
                <a:latin typeface="Calibri" panose="020F0502020204030204" pitchFamily="34" charset="0"/>
                <a:ea typeface="Calibri" panose="020F0502020204030204" pitchFamily="34" charset="0"/>
                <a:cs typeface="Calibri" panose="020F0502020204030204" pitchFamily="34" charset="0"/>
              </a:rPr>
              <a:t>The </a:t>
            </a:r>
            <a:r>
              <a:rPr lang="en-IN" sz="2000" dirty="0" err="1">
                <a:latin typeface="Calibri" panose="020F0502020204030204" pitchFamily="34" charset="0"/>
                <a:ea typeface="Calibri" panose="020F0502020204030204" pitchFamily="34" charset="0"/>
                <a:cs typeface="Calibri" panose="020F0502020204030204" pitchFamily="34" charset="0"/>
              </a:rPr>
              <a:t>countplot</a:t>
            </a:r>
            <a:r>
              <a:rPr lang="en-IN" sz="2000" dirty="0">
                <a:latin typeface="Calibri" panose="020F0502020204030204" pitchFamily="34" charset="0"/>
                <a:ea typeface="Calibri" panose="020F0502020204030204" pitchFamily="34" charset="0"/>
                <a:cs typeface="Calibri" panose="020F0502020204030204" pitchFamily="34" charset="0"/>
              </a:rPr>
              <a:t> visually demonstrates the distribution of specializations among different genders, highlighting any disparities or patterns.</a:t>
            </a:r>
          </a:p>
        </p:txBody>
      </p:sp>
      <p:pic>
        <p:nvPicPr>
          <p:cNvPr id="7170" name="Picture 2">
            <a:extLst>
              <a:ext uri="{FF2B5EF4-FFF2-40B4-BE49-F238E27FC236}">
                <a16:creationId xmlns:a16="http://schemas.microsoft.com/office/drawing/2014/main" id="{A0853240-8173-D55F-F6BA-E017ED0C84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310" y="1038118"/>
            <a:ext cx="5596690" cy="55440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5186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F3371322-B183-5B78-05B5-1E010AC94428}"/>
            </a:ext>
          </a:extLst>
        </p:cNvPr>
        <p:cNvGrpSpPr/>
        <p:nvPr/>
      </p:nvGrpSpPr>
      <p:grpSpPr>
        <a:xfrm>
          <a:off x="0" y="0"/>
          <a:ext cx="0" cy="0"/>
          <a:chOff x="0" y="0"/>
          <a:chExt cx="0" cy="0"/>
        </a:xfrm>
      </p:grpSpPr>
      <p:sp>
        <p:nvSpPr>
          <p:cNvPr id="104" name="Google Shape;104;p3">
            <a:extLst>
              <a:ext uri="{FF2B5EF4-FFF2-40B4-BE49-F238E27FC236}">
                <a16:creationId xmlns:a16="http://schemas.microsoft.com/office/drawing/2014/main" id="{7484AF00-1A67-F057-1FF1-6ADF1F184215}"/>
              </a:ext>
            </a:extLst>
          </p:cNvPr>
          <p:cNvSpPr txBox="1"/>
          <p:nvPr/>
        </p:nvSpPr>
        <p:spPr>
          <a:xfrm>
            <a:off x="737812" y="1299172"/>
            <a:ext cx="10348110" cy="553957"/>
          </a:xfrm>
          <a:prstGeom prst="rect">
            <a:avLst/>
          </a:prstGeom>
          <a:noFill/>
          <a:ln>
            <a:noFill/>
          </a:ln>
        </p:spPr>
        <p:txBody>
          <a:bodyPr spcFirstLastPara="1" wrap="square" lIns="91425" tIns="45700" rIns="91425" bIns="45700" anchor="t" anchorCtr="0">
            <a:spAutoFit/>
          </a:bodyPr>
          <a:lstStyle/>
          <a:p>
            <a:pPr marR="0" lvl="0" algn="just" rtl="0">
              <a:lnSpc>
                <a:spcPct val="150000"/>
              </a:lnSpc>
              <a:spcBef>
                <a:spcPts val="0"/>
              </a:spcBef>
              <a:spcAft>
                <a:spcPts val="0"/>
              </a:spcAft>
              <a:buClr>
                <a:schemeClr val="dk1"/>
              </a:buClr>
              <a:buSzPts val="1800"/>
            </a:pPr>
            <a:r>
              <a:rPr lang="en-IN" sz="2000" b="1" dirty="0">
                <a:solidFill>
                  <a:schemeClr val="dk1"/>
                </a:solidFill>
                <a:latin typeface="Calibri"/>
                <a:ea typeface="Calibri"/>
                <a:cs typeface="Calibri"/>
                <a:sym typeface="Calibri"/>
              </a:rPr>
              <a:t>Research Question:</a:t>
            </a:r>
            <a:endParaRPr lang="en-IN" sz="2000" dirty="0">
              <a:solidFill>
                <a:schemeClr val="dk1"/>
              </a:solidFill>
              <a:latin typeface="Calibri"/>
              <a:ea typeface="Calibri"/>
              <a:cs typeface="Calibri"/>
              <a:sym typeface="Calibri"/>
            </a:endParaRPr>
          </a:p>
        </p:txBody>
      </p:sp>
      <p:sp>
        <p:nvSpPr>
          <p:cNvPr id="105" name="Google Shape;105;p3">
            <a:extLst>
              <a:ext uri="{FF2B5EF4-FFF2-40B4-BE49-F238E27FC236}">
                <a16:creationId xmlns:a16="http://schemas.microsoft.com/office/drawing/2014/main" id="{9FE3E087-350F-FDA2-62F5-05D7E6E1F35B}"/>
              </a:ext>
            </a:extLst>
          </p:cNvPr>
          <p:cNvSpPr txBox="1"/>
          <p:nvPr/>
        </p:nvSpPr>
        <p:spPr>
          <a:xfrm>
            <a:off x="427656" y="416554"/>
            <a:ext cx="6099463" cy="437002"/>
          </a:xfrm>
          <a:prstGeom prst="rect">
            <a:avLst/>
          </a:prstGeom>
          <a:noFill/>
          <a:ln>
            <a:noFill/>
          </a:ln>
        </p:spPr>
        <p:txBody>
          <a:bodyPr spcFirstLastPara="1" wrap="square" lIns="91425" tIns="45700" rIns="91425" bIns="45700" anchor="t" anchorCtr="0">
            <a:spAutoFit/>
          </a:bodyPr>
          <a:lstStyle/>
          <a:p>
            <a:pPr lvl="0">
              <a:lnSpc>
                <a:spcPct val="80000"/>
              </a:lnSpc>
              <a:buClr>
                <a:srgbClr val="FF0000"/>
              </a:buClr>
              <a:buSzPts val="3200"/>
            </a:pPr>
            <a:r>
              <a:rPr lang="en-IN" sz="2800" dirty="0">
                <a:solidFill>
                  <a:srgbClr val="FF0000"/>
                </a:solidFill>
                <a:latin typeface="Lato Black"/>
                <a:ea typeface="Lato Black"/>
                <a:cs typeface="Lato Black"/>
                <a:sym typeface="Lato Black"/>
              </a:rPr>
              <a:t>Key Business Question</a:t>
            </a:r>
            <a:endParaRPr sz="1600" b="0" i="0" u="none" strike="noStrike" cap="none" dirty="0">
              <a:solidFill>
                <a:srgbClr val="FF0000"/>
              </a:solidFill>
              <a:latin typeface="Calibri"/>
              <a:ea typeface="Calibri"/>
              <a:cs typeface="Calibri"/>
              <a:sym typeface="Calibri"/>
            </a:endParaRPr>
          </a:p>
        </p:txBody>
      </p:sp>
      <p:sp>
        <p:nvSpPr>
          <p:cNvPr id="5" name="TextBox 4">
            <a:extLst>
              <a:ext uri="{FF2B5EF4-FFF2-40B4-BE49-F238E27FC236}">
                <a16:creationId xmlns:a16="http://schemas.microsoft.com/office/drawing/2014/main" id="{5207765A-8127-B4C3-A65C-748DD75FA7DB}"/>
              </a:ext>
            </a:extLst>
          </p:cNvPr>
          <p:cNvSpPr txBox="1"/>
          <p:nvPr/>
        </p:nvSpPr>
        <p:spPr>
          <a:xfrm>
            <a:off x="737812" y="1806983"/>
            <a:ext cx="4032151" cy="2031325"/>
          </a:xfrm>
          <a:prstGeom prst="rect">
            <a:avLst/>
          </a:prstGeom>
          <a:noFill/>
        </p:spPr>
        <p:txBody>
          <a:bodyPr wrap="square">
            <a:spAutoFit/>
          </a:bodyPr>
          <a:lstStyle/>
          <a:p>
            <a:pPr algn="just"/>
            <a:r>
              <a:rPr lang="en-IN" sz="1800" dirty="0">
                <a:latin typeface="Calibri" panose="020F0502020204030204" pitchFamily="34" charset="0"/>
                <a:ea typeface="Calibri" panose="020F0502020204030204" pitchFamily="34" charset="0"/>
                <a:cs typeface="Calibri" panose="020F0502020204030204" pitchFamily="34" charset="0"/>
              </a:rPr>
              <a:t>The Times of India article dated Jan 18, 2019, claims that fresh Computer Science Engineering graduates working as Programming Analysts, Software Engineers, Hardware Engineers, or Associate Engineers can earn between ₹2.5 to 3 lakhs per annum.</a:t>
            </a:r>
          </a:p>
        </p:txBody>
      </p:sp>
      <p:pic>
        <p:nvPicPr>
          <p:cNvPr id="6146" name="Picture 2">
            <a:extLst>
              <a:ext uri="{FF2B5EF4-FFF2-40B4-BE49-F238E27FC236}">
                <a16:creationId xmlns:a16="http://schemas.microsoft.com/office/drawing/2014/main" id="{0FC372FE-817C-57F3-BE62-4CD4231065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6551" y="416554"/>
            <a:ext cx="5922783" cy="5780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5107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C2FFBC04-FD83-4268-E64F-7CAEE28B4105}"/>
            </a:ext>
          </a:extLst>
        </p:cNvPr>
        <p:cNvGrpSpPr/>
        <p:nvPr/>
      </p:nvGrpSpPr>
      <p:grpSpPr>
        <a:xfrm>
          <a:off x="0" y="0"/>
          <a:ext cx="0" cy="0"/>
          <a:chOff x="0" y="0"/>
          <a:chExt cx="0" cy="0"/>
        </a:xfrm>
      </p:grpSpPr>
      <p:sp>
        <p:nvSpPr>
          <p:cNvPr id="105" name="Google Shape;105;p3">
            <a:extLst>
              <a:ext uri="{FF2B5EF4-FFF2-40B4-BE49-F238E27FC236}">
                <a16:creationId xmlns:a16="http://schemas.microsoft.com/office/drawing/2014/main" id="{127066C2-7631-7933-872D-CB3D46C10FEE}"/>
              </a:ext>
            </a:extLst>
          </p:cNvPr>
          <p:cNvSpPr txBox="1"/>
          <p:nvPr/>
        </p:nvSpPr>
        <p:spPr>
          <a:xfrm>
            <a:off x="465364" y="737065"/>
            <a:ext cx="6099463" cy="437002"/>
          </a:xfrm>
          <a:prstGeom prst="rect">
            <a:avLst/>
          </a:prstGeom>
          <a:noFill/>
          <a:ln>
            <a:noFill/>
          </a:ln>
        </p:spPr>
        <p:txBody>
          <a:bodyPr spcFirstLastPara="1" wrap="square" lIns="91425" tIns="45700" rIns="91425" bIns="45700" anchor="t" anchorCtr="0">
            <a:spAutoFit/>
          </a:bodyPr>
          <a:lstStyle/>
          <a:p>
            <a:pPr lvl="0">
              <a:lnSpc>
                <a:spcPct val="80000"/>
              </a:lnSpc>
              <a:buClr>
                <a:srgbClr val="FF0000"/>
              </a:buClr>
              <a:buSzPts val="3200"/>
            </a:pPr>
            <a:r>
              <a:rPr lang="en-IN" sz="2800" dirty="0">
                <a:solidFill>
                  <a:srgbClr val="FF0000"/>
                </a:solidFill>
                <a:latin typeface="Lato Black"/>
                <a:ea typeface="Lato Black"/>
                <a:cs typeface="Lato Black"/>
                <a:sym typeface="Lato Black"/>
              </a:rPr>
              <a:t>Conclusion</a:t>
            </a:r>
            <a:endParaRPr sz="1600" b="0" i="0" u="none" strike="noStrike" cap="none" dirty="0">
              <a:solidFill>
                <a:srgbClr val="FF0000"/>
              </a:solidFill>
              <a:latin typeface="Calibri"/>
              <a:ea typeface="Calibri"/>
              <a:cs typeface="Calibri"/>
              <a:sym typeface="Calibri"/>
            </a:endParaRPr>
          </a:p>
        </p:txBody>
      </p:sp>
      <p:sp>
        <p:nvSpPr>
          <p:cNvPr id="5" name="TextBox 4">
            <a:extLst>
              <a:ext uri="{FF2B5EF4-FFF2-40B4-BE49-F238E27FC236}">
                <a16:creationId xmlns:a16="http://schemas.microsoft.com/office/drawing/2014/main" id="{DCC01C18-A91E-D55D-2015-2B01CC7CC5D4}"/>
              </a:ext>
            </a:extLst>
          </p:cNvPr>
          <p:cNvSpPr txBox="1"/>
          <p:nvPr/>
        </p:nvSpPr>
        <p:spPr>
          <a:xfrm>
            <a:off x="876693" y="1392204"/>
            <a:ext cx="9898144" cy="2585323"/>
          </a:xfrm>
          <a:prstGeom prst="rect">
            <a:avLst/>
          </a:prstGeom>
          <a:noFill/>
        </p:spPr>
        <p:txBody>
          <a:bodyPr wrap="square">
            <a:spAutoFit/>
          </a:bodyPr>
          <a:lstStyle/>
          <a:p>
            <a:pPr algn="just"/>
            <a:r>
              <a:rPr lang="en-IN" sz="1800" dirty="0">
                <a:latin typeface="Calibri" panose="020F0502020204030204" pitchFamily="34" charset="0"/>
                <a:ea typeface="Calibri" panose="020F0502020204030204" pitchFamily="34" charset="0"/>
                <a:cs typeface="Calibri" panose="020F0502020204030204" pitchFamily="34" charset="0"/>
              </a:rPr>
              <a:t>	The exploratory data analysis (EDA) conducted on the salary trends of Computer Science Engineering graduates in India provided several key insights into the factors influencing salaries in this domain. The analysis validated the claim from the Times of India regarding the salary expectations for fresh graduates in roles such as Programmer Analysts and Software Engineers, with average salaries falling within the expected range of 2.5-3 lakhs per annum.</a:t>
            </a:r>
          </a:p>
          <a:p>
            <a:pPr algn="just"/>
            <a:endParaRPr lang="en-IN" sz="1800" dirty="0">
              <a:latin typeface="Calibri" panose="020F0502020204030204" pitchFamily="34" charset="0"/>
              <a:ea typeface="Calibri" panose="020F0502020204030204" pitchFamily="34" charset="0"/>
              <a:cs typeface="Calibri" panose="020F0502020204030204" pitchFamily="34" charset="0"/>
            </a:endParaRPr>
          </a:p>
          <a:p>
            <a:pPr algn="just"/>
            <a:r>
              <a:rPr lang="en-IN" sz="1800" dirty="0">
                <a:latin typeface="Calibri" panose="020F0502020204030204" pitchFamily="34" charset="0"/>
                <a:ea typeface="Calibri" panose="020F0502020204030204" pitchFamily="34" charset="0"/>
                <a:cs typeface="Calibri" panose="020F0502020204030204" pitchFamily="34" charset="0"/>
              </a:rPr>
              <a:t>The salary distribution exhibited a right-skewed pattern, indicating that while many graduates earn lower salaries, a significant number achieve higher compensation, possibly due to a few high-paying roles. </a:t>
            </a:r>
          </a:p>
        </p:txBody>
      </p:sp>
    </p:spTree>
    <p:extLst>
      <p:ext uri="{BB962C8B-B14F-4D97-AF65-F5344CB8AC3E}">
        <p14:creationId xmlns:p14="http://schemas.microsoft.com/office/powerpoint/2010/main" val="2933103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37812" y="1299172"/>
            <a:ext cx="10348110" cy="3139281"/>
          </a:xfrm>
          <a:prstGeom prst="rect">
            <a:avLst/>
          </a:prstGeom>
          <a:noFill/>
          <a:ln>
            <a:noFill/>
          </a:ln>
        </p:spPr>
        <p:txBody>
          <a:bodyPr spcFirstLastPara="1" wrap="square" lIns="91425" tIns="45700" rIns="91425" bIns="45700" anchor="t" anchorCtr="0">
            <a:spAutoFit/>
          </a:bodyPr>
          <a:lstStyle/>
          <a:p>
            <a:pPr marR="0" lvl="0" algn="just" rtl="0">
              <a:spcBef>
                <a:spcPts val="0"/>
              </a:spcBef>
              <a:spcAft>
                <a:spcPts val="0"/>
              </a:spcAft>
              <a:buClr>
                <a:schemeClr val="dk1"/>
              </a:buClr>
              <a:buSzPts val="1800"/>
            </a:pPr>
            <a:r>
              <a:rPr lang="en-IN" sz="1800" dirty="0">
                <a:solidFill>
                  <a:schemeClr val="dk1"/>
                </a:solidFill>
                <a:latin typeface="Calibri"/>
                <a:ea typeface="Calibri"/>
                <a:cs typeface="Calibri"/>
                <a:sym typeface="Calibri"/>
              </a:rPr>
              <a:t>	I’m Dhashmitha Nerella. I have completed my graduation in </a:t>
            </a:r>
            <a:r>
              <a:rPr lang="en-IN" sz="1800" dirty="0" err="1">
                <a:solidFill>
                  <a:schemeClr val="dk1"/>
                </a:solidFill>
                <a:latin typeface="Calibri"/>
                <a:ea typeface="Calibri"/>
                <a:cs typeface="Calibri"/>
                <a:sym typeface="Calibri"/>
              </a:rPr>
              <a:t>B.Tech</a:t>
            </a:r>
            <a:r>
              <a:rPr lang="en-IN" sz="1800" dirty="0">
                <a:solidFill>
                  <a:schemeClr val="dk1"/>
                </a:solidFill>
                <a:latin typeface="Calibri"/>
                <a:ea typeface="Calibri"/>
                <a:cs typeface="Calibri"/>
                <a:sym typeface="Calibri"/>
              </a:rPr>
              <a:t> in Computer Science &amp; Engineering from Narayana Engineering College.</a:t>
            </a:r>
          </a:p>
          <a:p>
            <a:pPr marR="0" lvl="0" algn="just" rtl="0">
              <a:spcBef>
                <a:spcPts val="0"/>
              </a:spcBef>
              <a:spcAft>
                <a:spcPts val="0"/>
              </a:spcAft>
              <a:buClr>
                <a:schemeClr val="dk1"/>
              </a:buClr>
              <a:buSzPts val="1800"/>
            </a:pPr>
            <a:endParaRPr lang="en-IN" sz="1800" dirty="0">
              <a:solidFill>
                <a:schemeClr val="dk1"/>
              </a:solidFill>
              <a:latin typeface="Calibri"/>
              <a:ea typeface="Calibri"/>
              <a:cs typeface="Calibri"/>
              <a:sym typeface="Calibri"/>
            </a:endParaRPr>
          </a:p>
          <a:p>
            <a:pPr marR="0" lvl="0" algn="just" rtl="0">
              <a:spcBef>
                <a:spcPts val="0"/>
              </a:spcBef>
              <a:spcAft>
                <a:spcPts val="0"/>
              </a:spcAft>
              <a:buClr>
                <a:schemeClr val="dk1"/>
              </a:buClr>
              <a:buSzPts val="1800"/>
            </a:pPr>
            <a:r>
              <a:rPr lang="en-IN" sz="1800" dirty="0">
                <a:solidFill>
                  <a:schemeClr val="dk1"/>
                </a:solidFill>
                <a:latin typeface="Calibri"/>
                <a:ea typeface="Calibri"/>
                <a:cs typeface="Calibri"/>
                <a:sym typeface="Calibri"/>
              </a:rPr>
              <a:t>	I'm fascinated by the power of data-driven insights and decision-making, and I believe that data science holds the key to unlocking informed and effective solutions. I desire to combine my programming skills with statistical knowledge to extract meaningful patterns from data.</a:t>
            </a:r>
          </a:p>
          <a:p>
            <a:pPr marR="0" lvl="0" algn="just" rtl="0">
              <a:spcBef>
                <a:spcPts val="0"/>
              </a:spcBef>
              <a:spcAft>
                <a:spcPts val="0"/>
              </a:spcAft>
              <a:buClr>
                <a:schemeClr val="dk1"/>
              </a:buClr>
              <a:buSzPts val="1800"/>
            </a:pPr>
            <a:endParaRPr lang="en-IN" sz="1800" dirty="0">
              <a:solidFill>
                <a:schemeClr val="dk1"/>
              </a:solidFill>
              <a:latin typeface="Calibri"/>
              <a:ea typeface="Calibri"/>
              <a:cs typeface="Calibri"/>
              <a:sym typeface="Calibri"/>
            </a:endParaRPr>
          </a:p>
          <a:p>
            <a:pPr marR="0" lvl="0" algn="just" rtl="0">
              <a:lnSpc>
                <a:spcPct val="150000"/>
              </a:lnSpc>
              <a:spcBef>
                <a:spcPts val="0"/>
              </a:spcBef>
              <a:spcAft>
                <a:spcPts val="0"/>
              </a:spcAft>
              <a:buClr>
                <a:schemeClr val="dk1"/>
              </a:buClr>
              <a:buSzPts val="1800"/>
            </a:pPr>
            <a:r>
              <a:rPr lang="en-IN" sz="1800" b="1" dirty="0">
                <a:solidFill>
                  <a:schemeClr val="dk1"/>
                </a:solidFill>
                <a:latin typeface="Calibri"/>
                <a:ea typeface="Calibri"/>
                <a:cs typeface="Calibri"/>
                <a:sym typeface="Calibri"/>
                <a:hlinkClick r:id="rId3"/>
              </a:rPr>
              <a:t>GitHub Profile</a:t>
            </a:r>
            <a:endParaRPr lang="en-IN" sz="1600" b="1" dirty="0">
              <a:solidFill>
                <a:schemeClr val="dk1"/>
              </a:solidFill>
              <a:latin typeface="Calibri"/>
              <a:ea typeface="Calibri"/>
              <a:cs typeface="Calibri"/>
              <a:sym typeface="Calibri"/>
            </a:endParaRPr>
          </a:p>
          <a:p>
            <a:pPr marR="0" lvl="0" algn="just" rtl="0">
              <a:lnSpc>
                <a:spcPct val="150000"/>
              </a:lnSpc>
              <a:spcBef>
                <a:spcPts val="0"/>
              </a:spcBef>
              <a:spcAft>
                <a:spcPts val="0"/>
              </a:spcAft>
              <a:buClr>
                <a:schemeClr val="dk1"/>
              </a:buClr>
              <a:buSzPts val="1800"/>
            </a:pPr>
            <a:r>
              <a:rPr lang="en-IN" sz="1800" b="1" dirty="0">
                <a:solidFill>
                  <a:schemeClr val="dk1"/>
                </a:solidFill>
                <a:latin typeface="Calibri"/>
                <a:ea typeface="Calibri"/>
                <a:cs typeface="Calibri"/>
                <a:sym typeface="Calibri"/>
                <a:hlinkClick r:id="rId4"/>
              </a:rPr>
              <a:t>LinkedIn Profile</a:t>
            </a:r>
            <a:endParaRPr lang="en-IN" sz="1800" b="1" dirty="0">
              <a:solidFill>
                <a:schemeClr val="dk1"/>
              </a:solidFill>
              <a:latin typeface="Calibri"/>
              <a:ea typeface="Calibri"/>
              <a:cs typeface="Calibri"/>
              <a:sym typeface="Calibri"/>
            </a:endParaRPr>
          </a:p>
          <a:p>
            <a:pPr marR="0" lvl="0" algn="just" rtl="0">
              <a:spcBef>
                <a:spcPts val="0"/>
              </a:spcBef>
              <a:spcAft>
                <a:spcPts val="0"/>
              </a:spcAft>
              <a:buClr>
                <a:schemeClr val="dk1"/>
              </a:buClr>
              <a:buSzPts val="1800"/>
            </a:pPr>
            <a:endParaRPr lang="en-IN" sz="1800" dirty="0">
              <a:solidFill>
                <a:schemeClr val="dk1"/>
              </a:solidFill>
              <a:latin typeface="Calibri"/>
              <a:ea typeface="Calibri"/>
              <a:cs typeface="Calibri"/>
              <a:sym typeface="Calibri"/>
            </a:endParaRP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a:solidFill>
                  <a:srgbClr val="FF0000"/>
                </a:solidFill>
                <a:latin typeface="Lato Black"/>
                <a:ea typeface="Lato Black"/>
                <a:cs typeface="Lato Black"/>
                <a:sym typeface="Lato Black"/>
              </a:rPr>
              <a:t>About me</a:t>
            </a:r>
            <a:endParaRPr sz="1800" b="0" i="0" u="none" strike="noStrike" cap="none">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FE6226DA-FC61-BF32-E967-1A9AC37B1C08}"/>
            </a:ext>
          </a:extLst>
        </p:cNvPr>
        <p:cNvGrpSpPr/>
        <p:nvPr/>
      </p:nvGrpSpPr>
      <p:grpSpPr>
        <a:xfrm>
          <a:off x="0" y="0"/>
          <a:ext cx="0" cy="0"/>
          <a:chOff x="0" y="0"/>
          <a:chExt cx="0" cy="0"/>
        </a:xfrm>
      </p:grpSpPr>
      <p:sp>
        <p:nvSpPr>
          <p:cNvPr id="104" name="Google Shape;104;p3">
            <a:extLst>
              <a:ext uri="{FF2B5EF4-FFF2-40B4-BE49-F238E27FC236}">
                <a16:creationId xmlns:a16="http://schemas.microsoft.com/office/drawing/2014/main" id="{1D3215AF-1014-E001-279E-140550BECC21}"/>
              </a:ext>
            </a:extLst>
          </p:cNvPr>
          <p:cNvSpPr txBox="1"/>
          <p:nvPr/>
        </p:nvSpPr>
        <p:spPr>
          <a:xfrm>
            <a:off x="718959" y="853556"/>
            <a:ext cx="10348110" cy="1800453"/>
          </a:xfrm>
          <a:prstGeom prst="rect">
            <a:avLst/>
          </a:prstGeom>
          <a:noFill/>
          <a:ln>
            <a:noFill/>
          </a:ln>
        </p:spPr>
        <p:txBody>
          <a:bodyPr spcFirstLastPara="1" wrap="square" lIns="91425" tIns="45700" rIns="91425" bIns="45700" anchor="t" anchorCtr="0">
            <a:spAutoFit/>
          </a:bodyPr>
          <a:lstStyle/>
          <a:p>
            <a:pPr marR="0" lvl="0" algn="just" rtl="0">
              <a:lnSpc>
                <a:spcPct val="150000"/>
              </a:lnSpc>
              <a:spcBef>
                <a:spcPts val="0"/>
              </a:spcBef>
              <a:spcAft>
                <a:spcPts val="0"/>
              </a:spcAft>
              <a:buClr>
                <a:schemeClr val="dk1"/>
              </a:buClr>
              <a:buSzPts val="1800"/>
            </a:pPr>
            <a:r>
              <a:rPr lang="en-IN" sz="2000" dirty="0">
                <a:solidFill>
                  <a:schemeClr val="dk1"/>
                </a:solidFill>
                <a:latin typeface="Calibri"/>
                <a:ea typeface="Calibri"/>
                <a:cs typeface="Calibri"/>
                <a:sym typeface="Calibri"/>
              </a:rPr>
              <a:t>	</a:t>
            </a:r>
            <a:r>
              <a:rPr lang="en-IN" sz="1800" dirty="0">
                <a:solidFill>
                  <a:schemeClr val="dk1"/>
                </a:solidFill>
                <a:latin typeface="Calibri"/>
                <a:ea typeface="Calibri"/>
                <a:cs typeface="Calibri"/>
                <a:sym typeface="Calibri"/>
              </a:rPr>
              <a:t>The increasing demand for Computer Science Engineering graduates in India has created the need to understand salary trends in the field. Companies, students, and educators need data-backed insights into how factors such as degree, specialization, and gender influence salaries. This project aims to </a:t>
            </a:r>
            <a:r>
              <a:rPr lang="en-IN" sz="1800" dirty="0" err="1">
                <a:solidFill>
                  <a:schemeClr val="dk1"/>
                </a:solidFill>
                <a:latin typeface="Calibri"/>
                <a:ea typeface="Calibri"/>
                <a:cs typeface="Calibri"/>
                <a:sym typeface="Calibri"/>
              </a:rPr>
              <a:t>analyze</a:t>
            </a:r>
            <a:r>
              <a:rPr lang="en-IN" sz="1800" dirty="0">
                <a:solidFill>
                  <a:schemeClr val="dk1"/>
                </a:solidFill>
                <a:latin typeface="Calibri"/>
                <a:ea typeface="Calibri"/>
                <a:cs typeface="Calibri"/>
                <a:sym typeface="Calibri"/>
              </a:rPr>
              <a:t> salary data to validate the claims made by the Times of India about fresh graduates' salary ranges.</a:t>
            </a:r>
            <a:endParaRPr lang="en-IN" sz="2000" dirty="0">
              <a:solidFill>
                <a:schemeClr val="dk1"/>
              </a:solidFill>
              <a:latin typeface="Calibri"/>
              <a:ea typeface="Calibri"/>
              <a:cs typeface="Calibri"/>
              <a:sym typeface="Calibri"/>
            </a:endParaRPr>
          </a:p>
        </p:txBody>
      </p:sp>
      <p:sp>
        <p:nvSpPr>
          <p:cNvPr id="105" name="Google Shape;105;p3">
            <a:extLst>
              <a:ext uri="{FF2B5EF4-FFF2-40B4-BE49-F238E27FC236}">
                <a16:creationId xmlns:a16="http://schemas.microsoft.com/office/drawing/2014/main" id="{B11D4073-D2C5-A3EE-3DE8-D2CB53DDF802}"/>
              </a:ext>
            </a:extLst>
          </p:cNvPr>
          <p:cNvSpPr txBox="1"/>
          <p:nvPr/>
        </p:nvSpPr>
        <p:spPr>
          <a:xfrm>
            <a:off x="427656" y="416554"/>
            <a:ext cx="6099463" cy="437002"/>
          </a:xfrm>
          <a:prstGeom prst="rect">
            <a:avLst/>
          </a:prstGeom>
          <a:noFill/>
          <a:ln>
            <a:noFill/>
          </a:ln>
        </p:spPr>
        <p:txBody>
          <a:bodyPr spcFirstLastPara="1" wrap="square" lIns="91425" tIns="45700" rIns="91425" bIns="45700" anchor="t" anchorCtr="0">
            <a:spAutoFit/>
          </a:bodyPr>
          <a:lstStyle/>
          <a:p>
            <a:pPr lvl="0">
              <a:lnSpc>
                <a:spcPct val="80000"/>
              </a:lnSpc>
              <a:buClr>
                <a:srgbClr val="FF0000"/>
              </a:buClr>
              <a:buSzPts val="3200"/>
            </a:pPr>
            <a:r>
              <a:rPr lang="en-IN" sz="2800" dirty="0">
                <a:solidFill>
                  <a:srgbClr val="FF0000"/>
                </a:solidFill>
                <a:latin typeface="Lato Black"/>
                <a:ea typeface="Lato Black"/>
                <a:cs typeface="Lato Black"/>
                <a:sym typeface="Lato Black"/>
              </a:rPr>
              <a:t>Business Problem</a:t>
            </a:r>
            <a:endParaRPr sz="1600" b="0" i="0" u="none" strike="noStrike" cap="none" dirty="0">
              <a:solidFill>
                <a:srgbClr val="FF0000"/>
              </a:solidFill>
              <a:latin typeface="Calibri"/>
              <a:ea typeface="Calibri"/>
              <a:cs typeface="Calibri"/>
              <a:sym typeface="Calibri"/>
            </a:endParaRPr>
          </a:p>
        </p:txBody>
      </p:sp>
      <p:sp>
        <p:nvSpPr>
          <p:cNvPr id="2" name="Google Shape;105;p3">
            <a:extLst>
              <a:ext uri="{FF2B5EF4-FFF2-40B4-BE49-F238E27FC236}">
                <a16:creationId xmlns:a16="http://schemas.microsoft.com/office/drawing/2014/main" id="{376A5FBE-C431-60AC-0A9C-6ACF7C4784AB}"/>
              </a:ext>
            </a:extLst>
          </p:cNvPr>
          <p:cNvSpPr txBox="1"/>
          <p:nvPr/>
        </p:nvSpPr>
        <p:spPr>
          <a:xfrm>
            <a:off x="427656" y="3064445"/>
            <a:ext cx="6099463" cy="437002"/>
          </a:xfrm>
          <a:prstGeom prst="rect">
            <a:avLst/>
          </a:prstGeom>
          <a:noFill/>
          <a:ln>
            <a:noFill/>
          </a:ln>
        </p:spPr>
        <p:txBody>
          <a:bodyPr spcFirstLastPara="1" wrap="square" lIns="91425" tIns="45700" rIns="91425" bIns="45700" anchor="t" anchorCtr="0">
            <a:spAutoFit/>
          </a:bodyPr>
          <a:lstStyle/>
          <a:p>
            <a:pPr lvl="0">
              <a:lnSpc>
                <a:spcPct val="80000"/>
              </a:lnSpc>
              <a:buClr>
                <a:srgbClr val="FF0000"/>
              </a:buClr>
              <a:buSzPts val="3200"/>
            </a:pPr>
            <a:r>
              <a:rPr lang="en-IN" sz="2800" dirty="0">
                <a:solidFill>
                  <a:srgbClr val="FF0000"/>
                </a:solidFill>
                <a:latin typeface="Lato Black"/>
                <a:ea typeface="Lato Black"/>
                <a:cs typeface="Lato Black"/>
                <a:sym typeface="Lato Black"/>
              </a:rPr>
              <a:t>Objective</a:t>
            </a:r>
            <a:endParaRPr sz="1800" b="0" i="0" u="none" strike="noStrike" cap="none" dirty="0">
              <a:solidFill>
                <a:srgbClr val="FF0000"/>
              </a:solidFill>
              <a:latin typeface="Calibri"/>
              <a:ea typeface="Calibri"/>
              <a:cs typeface="Calibri"/>
              <a:sym typeface="Calibri"/>
            </a:endParaRPr>
          </a:p>
        </p:txBody>
      </p:sp>
      <p:sp>
        <p:nvSpPr>
          <p:cNvPr id="6" name="TextBox 5">
            <a:extLst>
              <a:ext uri="{FF2B5EF4-FFF2-40B4-BE49-F238E27FC236}">
                <a16:creationId xmlns:a16="http://schemas.microsoft.com/office/drawing/2014/main" id="{6688966D-3CE0-28EF-EB8F-61C04674A5B7}"/>
              </a:ext>
            </a:extLst>
          </p:cNvPr>
          <p:cNvSpPr txBox="1"/>
          <p:nvPr/>
        </p:nvSpPr>
        <p:spPr>
          <a:xfrm>
            <a:off x="718959" y="3586659"/>
            <a:ext cx="10348109" cy="1295868"/>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
                <a:srgbClr val="000000"/>
              </a:buClr>
              <a:buSzPts val="1800"/>
              <a:buFont typeface="Arial"/>
              <a:buNone/>
              <a:tabLst/>
              <a:defRPr/>
            </a:pPr>
            <a:r>
              <a:rPr kumimoji="0" lang="en-IN" sz="1800" b="0" i="0" u="none" strike="noStrike" kern="0" cap="none" spc="0" normalizeH="0" baseline="0" noProof="0" dirty="0">
                <a:ln>
                  <a:noFill/>
                </a:ln>
                <a:solidFill>
                  <a:srgbClr val="000000"/>
                </a:solidFill>
                <a:effectLst/>
                <a:uLnTx/>
                <a:uFillTx/>
                <a:latin typeface="Calibri"/>
                <a:ea typeface="Calibri"/>
                <a:cs typeface="Calibri"/>
                <a:sym typeface="Calibri"/>
              </a:rPr>
              <a:t>This project aims to perform a thorough Exploratory Data Analysis (EDA) on a dataset containing salary and other details of Computer Science graduates. We aim to</a:t>
            </a:r>
            <a:r>
              <a:rPr lang="en-IN" sz="1800" dirty="0">
                <a:latin typeface="Calibri"/>
                <a:ea typeface="Calibri"/>
                <a:cs typeface="Calibri"/>
                <a:sym typeface="Calibri"/>
              </a:rPr>
              <a:t> </a:t>
            </a:r>
            <a:r>
              <a:rPr kumimoji="0" lang="en-IN" sz="1800" b="0" i="0" u="none" strike="noStrike" kern="0" cap="none" spc="0" normalizeH="0" baseline="0" noProof="0" dirty="0">
                <a:ln>
                  <a:noFill/>
                </a:ln>
                <a:solidFill>
                  <a:srgbClr val="000000"/>
                </a:solidFill>
                <a:effectLst/>
                <a:uLnTx/>
                <a:uFillTx/>
                <a:latin typeface="Calibri"/>
                <a:ea typeface="Calibri"/>
                <a:cs typeface="Calibri"/>
                <a:sym typeface="Calibri"/>
              </a:rPr>
              <a:t>Validate whether fresh graduates in relevant roles earn between ₹2.5-3 lakhs per annum as claimed by the Times of India.</a:t>
            </a:r>
          </a:p>
        </p:txBody>
      </p:sp>
    </p:spTree>
    <p:extLst>
      <p:ext uri="{BB962C8B-B14F-4D97-AF65-F5344CB8AC3E}">
        <p14:creationId xmlns:p14="http://schemas.microsoft.com/office/powerpoint/2010/main" val="689200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16BA91EE-3FE6-801A-1A0D-FFA6D8C7C446}"/>
            </a:ext>
          </a:extLst>
        </p:cNvPr>
        <p:cNvGrpSpPr/>
        <p:nvPr/>
      </p:nvGrpSpPr>
      <p:grpSpPr>
        <a:xfrm>
          <a:off x="0" y="0"/>
          <a:ext cx="0" cy="0"/>
          <a:chOff x="0" y="0"/>
          <a:chExt cx="0" cy="0"/>
        </a:xfrm>
      </p:grpSpPr>
      <p:sp>
        <p:nvSpPr>
          <p:cNvPr id="105" name="Google Shape;105;p3">
            <a:extLst>
              <a:ext uri="{FF2B5EF4-FFF2-40B4-BE49-F238E27FC236}">
                <a16:creationId xmlns:a16="http://schemas.microsoft.com/office/drawing/2014/main" id="{16F4D682-1384-1115-B7F4-F23EEE00F2EE}"/>
              </a:ext>
            </a:extLst>
          </p:cNvPr>
          <p:cNvSpPr txBox="1"/>
          <p:nvPr/>
        </p:nvSpPr>
        <p:spPr>
          <a:xfrm>
            <a:off x="427656" y="416554"/>
            <a:ext cx="6099463" cy="437002"/>
          </a:xfrm>
          <a:prstGeom prst="rect">
            <a:avLst/>
          </a:prstGeom>
          <a:noFill/>
          <a:ln>
            <a:noFill/>
          </a:ln>
        </p:spPr>
        <p:txBody>
          <a:bodyPr spcFirstLastPara="1" wrap="square" lIns="91425" tIns="45700" rIns="91425" bIns="45700" anchor="t" anchorCtr="0">
            <a:spAutoFit/>
          </a:bodyPr>
          <a:lstStyle/>
          <a:p>
            <a:pPr lvl="0">
              <a:lnSpc>
                <a:spcPct val="80000"/>
              </a:lnSpc>
              <a:buClr>
                <a:srgbClr val="FF0000"/>
              </a:buClr>
              <a:buSzPts val="3200"/>
            </a:pPr>
            <a:r>
              <a:rPr lang="en-IN" sz="2800" dirty="0">
                <a:solidFill>
                  <a:srgbClr val="FF0000"/>
                </a:solidFill>
                <a:latin typeface="Lato Black"/>
                <a:ea typeface="Lato Black"/>
                <a:cs typeface="Lato Black"/>
                <a:sym typeface="Lato Black"/>
              </a:rPr>
              <a:t>Summary of the Data </a:t>
            </a:r>
          </a:p>
        </p:txBody>
      </p:sp>
      <p:sp>
        <p:nvSpPr>
          <p:cNvPr id="2" name="Rectangle 1">
            <a:extLst>
              <a:ext uri="{FF2B5EF4-FFF2-40B4-BE49-F238E27FC236}">
                <a16:creationId xmlns:a16="http://schemas.microsoft.com/office/drawing/2014/main" id="{ADC13926-F931-BECB-23AC-DEBB0E2C406B}"/>
              </a:ext>
            </a:extLst>
          </p:cNvPr>
          <p:cNvSpPr>
            <a:spLocks noChangeArrowheads="1"/>
          </p:cNvSpPr>
          <p:nvPr/>
        </p:nvSpPr>
        <p:spPr bwMode="auto">
          <a:xfrm>
            <a:off x="539848" y="853556"/>
            <a:ext cx="9967793" cy="4939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18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The dataset consists of columns that include: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Salary (target variable): Annual salary of graduates.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Degree: Educational qualification (e.g., </a:t>
            </a:r>
            <a:r>
              <a:rPr kumimoji="0" lang="en-US" altLang="en-US" sz="180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B.Tech</a:t>
            </a:r>
            <a:r>
              <a:rPr kumimoji="0" lang="en-US" altLang="en-US" sz="18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/B.E., </a:t>
            </a:r>
            <a:r>
              <a:rPr kumimoji="0" lang="en-US" altLang="en-US" sz="180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M.Tech</a:t>
            </a:r>
            <a:r>
              <a:rPr kumimoji="0" lang="en-US" altLang="en-US" sz="18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etc.).</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Specialization: Field of study (e.g., Computer Science, Mechanical Engineering).</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Designation: Job title (e.g., Programmer Analyst, Software Engineer).</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Gender: Male or Female.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Quant, English, Logical scores: Test scores that might influence employability and salary.</a:t>
            </a:r>
          </a:p>
          <a:p>
            <a:pPr marL="0" marR="0" lvl="0" indent="0" algn="l" defTabSz="914400" rtl="0" eaLnBrk="0" fontAlgn="base" latinLnBrk="0" hangingPunct="0">
              <a:lnSpc>
                <a:spcPct val="150000"/>
              </a:lnSpc>
              <a:spcBef>
                <a:spcPct val="0"/>
              </a:spcBef>
              <a:spcAft>
                <a:spcPct val="0"/>
              </a:spcAft>
              <a:buClrTx/>
              <a:buSzTx/>
              <a:tabLst/>
            </a:pPr>
            <a:r>
              <a:rPr kumimoji="0" lang="en-US" altLang="en-US" sz="18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Data Statistics: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Dataset contains X number of rows and Y columns.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Missing Values: Columns like salary had some missing values that were handled during data cleaning.</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Outliers: Salary outliers were identified and removed to improve the analysis accuracy.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9939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BDC6C4EE-BE56-23AB-73D5-5F5CCF870966}"/>
            </a:ext>
          </a:extLst>
        </p:cNvPr>
        <p:cNvGrpSpPr/>
        <p:nvPr/>
      </p:nvGrpSpPr>
      <p:grpSpPr>
        <a:xfrm>
          <a:off x="0" y="0"/>
          <a:ext cx="0" cy="0"/>
          <a:chOff x="0" y="0"/>
          <a:chExt cx="0" cy="0"/>
        </a:xfrm>
      </p:grpSpPr>
      <p:sp>
        <p:nvSpPr>
          <p:cNvPr id="104" name="Google Shape;104;p3">
            <a:extLst>
              <a:ext uri="{FF2B5EF4-FFF2-40B4-BE49-F238E27FC236}">
                <a16:creationId xmlns:a16="http://schemas.microsoft.com/office/drawing/2014/main" id="{75F5F602-6B4F-DED9-4523-81AE0162D3C3}"/>
              </a:ext>
            </a:extLst>
          </p:cNvPr>
          <p:cNvSpPr txBox="1"/>
          <p:nvPr/>
        </p:nvSpPr>
        <p:spPr>
          <a:xfrm>
            <a:off x="737812" y="1299172"/>
            <a:ext cx="10348110" cy="3185447"/>
          </a:xfrm>
          <a:prstGeom prst="rect">
            <a:avLst/>
          </a:prstGeom>
          <a:noFill/>
          <a:ln>
            <a:noFill/>
          </a:ln>
        </p:spPr>
        <p:txBody>
          <a:bodyPr spcFirstLastPara="1" wrap="square" lIns="91425" tIns="45700" rIns="91425" bIns="45700" anchor="t" anchorCtr="0">
            <a:spAutoFit/>
          </a:bodyPr>
          <a:lstStyle/>
          <a:p>
            <a:pPr marR="0" lvl="0" algn="just" rtl="0">
              <a:lnSpc>
                <a:spcPct val="150000"/>
              </a:lnSpc>
              <a:spcBef>
                <a:spcPts val="0"/>
              </a:spcBef>
              <a:spcAft>
                <a:spcPts val="0"/>
              </a:spcAft>
              <a:buClr>
                <a:schemeClr val="dk1"/>
              </a:buClr>
              <a:buSzPts val="1800"/>
            </a:pPr>
            <a:r>
              <a:rPr lang="en-IN" sz="2000" b="1" dirty="0">
                <a:solidFill>
                  <a:schemeClr val="dk1"/>
                </a:solidFill>
                <a:latin typeface="Calibri"/>
                <a:ea typeface="Calibri"/>
                <a:cs typeface="Calibri"/>
                <a:sym typeface="Calibri"/>
              </a:rPr>
              <a:t>Outlier Removal:</a:t>
            </a:r>
          </a:p>
          <a:p>
            <a:pPr marR="0" lvl="0" algn="just" rtl="0">
              <a:lnSpc>
                <a:spcPct val="150000"/>
              </a:lnSpc>
              <a:spcBef>
                <a:spcPts val="0"/>
              </a:spcBef>
              <a:spcAft>
                <a:spcPts val="0"/>
              </a:spcAft>
              <a:buClr>
                <a:schemeClr val="dk1"/>
              </a:buClr>
              <a:buSzPts val="1800"/>
            </a:pPr>
            <a:r>
              <a:rPr lang="en-IN" sz="2000" dirty="0">
                <a:solidFill>
                  <a:schemeClr val="dk1"/>
                </a:solidFill>
                <a:latin typeface="Calibri"/>
                <a:ea typeface="Calibri"/>
                <a:cs typeface="Calibri"/>
                <a:sym typeface="Calibri"/>
              </a:rPr>
              <a:t>Removed extreme outliers in the salary column where salaries exceeded ₹15,00,000, as these values were deemed unrealistic for fresh graduates.</a:t>
            </a:r>
          </a:p>
          <a:p>
            <a:pPr marR="0" lvl="0" algn="just" rtl="0">
              <a:lnSpc>
                <a:spcPct val="150000"/>
              </a:lnSpc>
              <a:spcBef>
                <a:spcPts val="0"/>
              </a:spcBef>
              <a:spcAft>
                <a:spcPts val="0"/>
              </a:spcAft>
              <a:buClr>
                <a:schemeClr val="dk1"/>
              </a:buClr>
              <a:buSzPts val="1800"/>
            </a:pPr>
            <a:endParaRPr lang="en-IN" sz="1100" dirty="0">
              <a:solidFill>
                <a:schemeClr val="dk1"/>
              </a:solidFill>
              <a:latin typeface="Calibri"/>
              <a:ea typeface="Calibri"/>
              <a:cs typeface="Calibri"/>
              <a:sym typeface="Calibri"/>
            </a:endParaRPr>
          </a:p>
          <a:p>
            <a:pPr marR="0" lvl="0" algn="just" rtl="0">
              <a:lnSpc>
                <a:spcPct val="150000"/>
              </a:lnSpc>
              <a:spcBef>
                <a:spcPts val="0"/>
              </a:spcBef>
              <a:spcAft>
                <a:spcPts val="0"/>
              </a:spcAft>
              <a:buClr>
                <a:schemeClr val="dk1"/>
              </a:buClr>
              <a:buSzPts val="1800"/>
            </a:pPr>
            <a:r>
              <a:rPr lang="en-IN" sz="2000" b="1" dirty="0">
                <a:solidFill>
                  <a:schemeClr val="dk1"/>
                </a:solidFill>
                <a:latin typeface="Calibri"/>
                <a:ea typeface="Calibri"/>
                <a:cs typeface="Calibri"/>
                <a:sym typeface="Calibri"/>
              </a:rPr>
              <a:t>Aggregating Data:</a:t>
            </a:r>
          </a:p>
          <a:p>
            <a:pPr marR="0" lvl="0" algn="just" rtl="0">
              <a:lnSpc>
                <a:spcPct val="150000"/>
              </a:lnSpc>
              <a:spcBef>
                <a:spcPts val="0"/>
              </a:spcBef>
              <a:spcAft>
                <a:spcPts val="0"/>
              </a:spcAft>
              <a:buClr>
                <a:schemeClr val="dk1"/>
              </a:buClr>
              <a:buSzPts val="1800"/>
            </a:pPr>
            <a:r>
              <a:rPr lang="en-IN" sz="2000" dirty="0">
                <a:solidFill>
                  <a:schemeClr val="dk1"/>
                </a:solidFill>
                <a:latin typeface="Calibri"/>
                <a:ea typeface="Calibri"/>
                <a:cs typeface="Calibri"/>
                <a:sym typeface="Calibri"/>
              </a:rPr>
              <a:t>Grouped data by degree and specialization to </a:t>
            </a:r>
            <a:r>
              <a:rPr lang="en-IN" sz="2000" dirty="0" err="1">
                <a:solidFill>
                  <a:schemeClr val="dk1"/>
                </a:solidFill>
                <a:latin typeface="Calibri"/>
                <a:ea typeface="Calibri"/>
                <a:cs typeface="Calibri"/>
                <a:sym typeface="Calibri"/>
              </a:rPr>
              <a:t>analyze</a:t>
            </a:r>
            <a:r>
              <a:rPr lang="en-IN" sz="2000" dirty="0">
                <a:solidFill>
                  <a:schemeClr val="dk1"/>
                </a:solidFill>
                <a:latin typeface="Calibri"/>
                <a:ea typeface="Calibri"/>
                <a:cs typeface="Calibri"/>
                <a:sym typeface="Calibri"/>
              </a:rPr>
              <a:t> trends. For example, aggregated the mean salary for each specialization and degree.</a:t>
            </a:r>
          </a:p>
        </p:txBody>
      </p:sp>
      <p:sp>
        <p:nvSpPr>
          <p:cNvPr id="105" name="Google Shape;105;p3">
            <a:extLst>
              <a:ext uri="{FF2B5EF4-FFF2-40B4-BE49-F238E27FC236}">
                <a16:creationId xmlns:a16="http://schemas.microsoft.com/office/drawing/2014/main" id="{CA0E9E33-D9E8-D95D-05C9-22A7BD1251E9}"/>
              </a:ext>
            </a:extLst>
          </p:cNvPr>
          <p:cNvSpPr txBox="1"/>
          <p:nvPr/>
        </p:nvSpPr>
        <p:spPr>
          <a:xfrm>
            <a:off x="427656" y="416554"/>
            <a:ext cx="6099463" cy="437002"/>
          </a:xfrm>
          <a:prstGeom prst="rect">
            <a:avLst/>
          </a:prstGeom>
          <a:noFill/>
          <a:ln>
            <a:noFill/>
          </a:ln>
        </p:spPr>
        <p:txBody>
          <a:bodyPr spcFirstLastPara="1" wrap="square" lIns="91425" tIns="45700" rIns="91425" bIns="45700" anchor="t" anchorCtr="0">
            <a:spAutoFit/>
          </a:bodyPr>
          <a:lstStyle/>
          <a:p>
            <a:pPr lvl="0">
              <a:lnSpc>
                <a:spcPct val="80000"/>
              </a:lnSpc>
              <a:buClr>
                <a:srgbClr val="FF0000"/>
              </a:buClr>
              <a:buSzPts val="3200"/>
            </a:pPr>
            <a:r>
              <a:rPr lang="en-IN" sz="2800" dirty="0">
                <a:solidFill>
                  <a:srgbClr val="FF0000"/>
                </a:solidFill>
                <a:latin typeface="Lato Black"/>
                <a:ea typeface="Lato Black"/>
                <a:cs typeface="Lato Black"/>
                <a:sym typeface="Lato Black"/>
              </a:rPr>
              <a:t>Exploratory Data Analysis (EDA)</a:t>
            </a:r>
            <a:endParaRPr sz="1600" b="0" i="0" u="none" strike="noStrike" cap="none" dirty="0">
              <a:solidFill>
                <a:srgbClr val="FF0000"/>
              </a:solidFill>
              <a:latin typeface="Calibri"/>
              <a:ea typeface="Calibri"/>
              <a:cs typeface="Calibri"/>
              <a:sym typeface="Calibri"/>
            </a:endParaRPr>
          </a:p>
        </p:txBody>
      </p:sp>
    </p:spTree>
    <p:extLst>
      <p:ext uri="{BB962C8B-B14F-4D97-AF65-F5344CB8AC3E}">
        <p14:creationId xmlns:p14="http://schemas.microsoft.com/office/powerpoint/2010/main" val="439740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4E009F6E-0889-6266-E32B-1D78437F19CA}"/>
            </a:ext>
          </a:extLst>
        </p:cNvPr>
        <p:cNvGrpSpPr/>
        <p:nvPr/>
      </p:nvGrpSpPr>
      <p:grpSpPr>
        <a:xfrm>
          <a:off x="0" y="0"/>
          <a:ext cx="0" cy="0"/>
          <a:chOff x="0" y="0"/>
          <a:chExt cx="0" cy="0"/>
        </a:xfrm>
      </p:grpSpPr>
      <p:sp>
        <p:nvSpPr>
          <p:cNvPr id="104" name="Google Shape;104;p3">
            <a:extLst>
              <a:ext uri="{FF2B5EF4-FFF2-40B4-BE49-F238E27FC236}">
                <a16:creationId xmlns:a16="http://schemas.microsoft.com/office/drawing/2014/main" id="{2DB833A9-413F-AB91-8476-84E83049AE32}"/>
              </a:ext>
            </a:extLst>
          </p:cNvPr>
          <p:cNvSpPr txBox="1"/>
          <p:nvPr/>
        </p:nvSpPr>
        <p:spPr>
          <a:xfrm>
            <a:off x="737812" y="1299172"/>
            <a:ext cx="10348110" cy="1015622"/>
          </a:xfrm>
          <a:prstGeom prst="rect">
            <a:avLst/>
          </a:prstGeom>
          <a:noFill/>
          <a:ln>
            <a:noFill/>
          </a:ln>
        </p:spPr>
        <p:txBody>
          <a:bodyPr spcFirstLastPara="1" wrap="square" lIns="91425" tIns="45700" rIns="91425" bIns="45700" anchor="t" anchorCtr="0">
            <a:spAutoFit/>
          </a:bodyPr>
          <a:lstStyle/>
          <a:p>
            <a:pPr marR="0" lvl="0" algn="just" rtl="0">
              <a:lnSpc>
                <a:spcPct val="150000"/>
              </a:lnSpc>
              <a:spcBef>
                <a:spcPts val="0"/>
              </a:spcBef>
              <a:spcAft>
                <a:spcPts val="0"/>
              </a:spcAft>
              <a:buClr>
                <a:schemeClr val="dk1"/>
              </a:buClr>
              <a:buSzPts val="1800"/>
            </a:pPr>
            <a:r>
              <a:rPr lang="en-IN" sz="2000" b="1" dirty="0">
                <a:solidFill>
                  <a:schemeClr val="dk1"/>
                </a:solidFill>
                <a:latin typeface="Calibri"/>
                <a:ea typeface="Calibri"/>
                <a:cs typeface="Calibri"/>
                <a:sym typeface="Calibri"/>
              </a:rPr>
              <a:t>Boxplots for Key Variables:</a:t>
            </a:r>
          </a:p>
          <a:p>
            <a:pPr marR="0" lvl="0" algn="just" rtl="0">
              <a:lnSpc>
                <a:spcPct val="150000"/>
              </a:lnSpc>
              <a:spcBef>
                <a:spcPts val="0"/>
              </a:spcBef>
              <a:spcAft>
                <a:spcPts val="0"/>
              </a:spcAft>
              <a:buClr>
                <a:schemeClr val="dk1"/>
              </a:buClr>
              <a:buSzPts val="1800"/>
            </a:pPr>
            <a:endParaRPr lang="en-IN" sz="2000" dirty="0">
              <a:solidFill>
                <a:schemeClr val="dk1"/>
              </a:solidFill>
              <a:latin typeface="Calibri"/>
              <a:ea typeface="Calibri"/>
              <a:cs typeface="Calibri"/>
              <a:sym typeface="Calibri"/>
            </a:endParaRPr>
          </a:p>
        </p:txBody>
      </p:sp>
      <p:sp>
        <p:nvSpPr>
          <p:cNvPr id="105" name="Google Shape;105;p3">
            <a:extLst>
              <a:ext uri="{FF2B5EF4-FFF2-40B4-BE49-F238E27FC236}">
                <a16:creationId xmlns:a16="http://schemas.microsoft.com/office/drawing/2014/main" id="{2B86048D-796D-7C4B-26A9-D4A2A88B16D1}"/>
              </a:ext>
            </a:extLst>
          </p:cNvPr>
          <p:cNvSpPr txBox="1"/>
          <p:nvPr/>
        </p:nvSpPr>
        <p:spPr>
          <a:xfrm>
            <a:off x="427656" y="416554"/>
            <a:ext cx="6099463" cy="437002"/>
          </a:xfrm>
          <a:prstGeom prst="rect">
            <a:avLst/>
          </a:prstGeom>
          <a:noFill/>
          <a:ln>
            <a:noFill/>
          </a:ln>
        </p:spPr>
        <p:txBody>
          <a:bodyPr spcFirstLastPara="1" wrap="square" lIns="91425" tIns="45700" rIns="91425" bIns="45700" anchor="t" anchorCtr="0">
            <a:spAutoFit/>
          </a:bodyPr>
          <a:lstStyle/>
          <a:p>
            <a:pPr lvl="0">
              <a:lnSpc>
                <a:spcPct val="80000"/>
              </a:lnSpc>
              <a:buClr>
                <a:srgbClr val="FF0000"/>
              </a:buClr>
              <a:buSzPts val="3200"/>
            </a:pPr>
            <a:r>
              <a:rPr lang="en-IN" sz="2800" dirty="0">
                <a:solidFill>
                  <a:srgbClr val="FF0000"/>
                </a:solidFill>
                <a:latin typeface="Lato Black"/>
                <a:ea typeface="Lato Black"/>
                <a:cs typeface="Lato Black"/>
                <a:sym typeface="Lato Black"/>
              </a:rPr>
              <a:t>Univariate Analysis</a:t>
            </a:r>
            <a:endParaRPr sz="1600" b="0" i="0" u="none" strike="noStrike" cap="none" dirty="0">
              <a:solidFill>
                <a:srgbClr val="FF0000"/>
              </a:solidFill>
              <a:latin typeface="Calibri"/>
              <a:ea typeface="Calibri"/>
              <a:cs typeface="Calibri"/>
              <a:sym typeface="Calibri"/>
            </a:endParaRPr>
          </a:p>
        </p:txBody>
      </p:sp>
      <p:pic>
        <p:nvPicPr>
          <p:cNvPr id="2050" name="Picture 2">
            <a:extLst>
              <a:ext uri="{FF2B5EF4-FFF2-40B4-BE49-F238E27FC236}">
                <a16:creationId xmlns:a16="http://schemas.microsoft.com/office/drawing/2014/main" id="{60FFDFC8-13DD-2AB8-DA86-322B8A7856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7035" y="928726"/>
            <a:ext cx="6678973" cy="500054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0EDACE1-9925-E907-643A-FC0C74400A8E}"/>
              </a:ext>
            </a:extLst>
          </p:cNvPr>
          <p:cNvSpPr txBox="1"/>
          <p:nvPr/>
        </p:nvSpPr>
        <p:spPr>
          <a:xfrm>
            <a:off x="737812" y="1806983"/>
            <a:ext cx="4032151" cy="1477328"/>
          </a:xfrm>
          <a:prstGeom prst="rect">
            <a:avLst/>
          </a:prstGeom>
          <a:noFill/>
        </p:spPr>
        <p:txBody>
          <a:bodyPr wrap="square">
            <a:spAutoFit/>
          </a:bodyPr>
          <a:lstStyle/>
          <a:p>
            <a:pPr algn="just"/>
            <a:r>
              <a:rPr lang="en-IN" sz="1800" dirty="0">
                <a:latin typeface="Calibri" panose="020F0502020204030204" pitchFamily="34" charset="0"/>
                <a:ea typeface="Calibri" panose="020F0502020204030204" pitchFamily="34" charset="0"/>
                <a:cs typeface="Calibri" panose="020F0502020204030204" pitchFamily="34" charset="0"/>
              </a:rPr>
              <a:t>The boxplots revealed the presence of outliers in several variables, especially salary. The central tendencies of test scores like Quant and Logical were also visualized.</a:t>
            </a:r>
          </a:p>
        </p:txBody>
      </p:sp>
    </p:spTree>
    <p:extLst>
      <p:ext uri="{BB962C8B-B14F-4D97-AF65-F5344CB8AC3E}">
        <p14:creationId xmlns:p14="http://schemas.microsoft.com/office/powerpoint/2010/main" val="659006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4DAB8AEE-8381-19EF-D8D1-129F64D0E313}"/>
            </a:ext>
          </a:extLst>
        </p:cNvPr>
        <p:cNvGrpSpPr/>
        <p:nvPr/>
      </p:nvGrpSpPr>
      <p:grpSpPr>
        <a:xfrm>
          <a:off x="0" y="0"/>
          <a:ext cx="0" cy="0"/>
          <a:chOff x="0" y="0"/>
          <a:chExt cx="0" cy="0"/>
        </a:xfrm>
      </p:grpSpPr>
      <p:sp>
        <p:nvSpPr>
          <p:cNvPr id="104" name="Google Shape;104;p3">
            <a:extLst>
              <a:ext uri="{FF2B5EF4-FFF2-40B4-BE49-F238E27FC236}">
                <a16:creationId xmlns:a16="http://schemas.microsoft.com/office/drawing/2014/main" id="{A07DB700-8854-6CD9-6DA8-8A34C3ACB1B3}"/>
              </a:ext>
            </a:extLst>
          </p:cNvPr>
          <p:cNvSpPr txBox="1"/>
          <p:nvPr/>
        </p:nvSpPr>
        <p:spPr>
          <a:xfrm>
            <a:off x="737812" y="1483403"/>
            <a:ext cx="10348110" cy="553957"/>
          </a:xfrm>
          <a:prstGeom prst="rect">
            <a:avLst/>
          </a:prstGeom>
          <a:noFill/>
          <a:ln>
            <a:noFill/>
          </a:ln>
        </p:spPr>
        <p:txBody>
          <a:bodyPr spcFirstLastPara="1" wrap="square" lIns="91425" tIns="45700" rIns="91425" bIns="45700" anchor="t" anchorCtr="0">
            <a:spAutoFit/>
          </a:bodyPr>
          <a:lstStyle/>
          <a:p>
            <a:pPr marR="0" lvl="0" algn="just" rtl="0">
              <a:lnSpc>
                <a:spcPct val="150000"/>
              </a:lnSpc>
              <a:spcBef>
                <a:spcPts val="0"/>
              </a:spcBef>
              <a:spcAft>
                <a:spcPts val="0"/>
              </a:spcAft>
              <a:buClr>
                <a:schemeClr val="dk1"/>
              </a:buClr>
              <a:buSzPts val="1800"/>
            </a:pPr>
            <a:r>
              <a:rPr lang="en-IN" sz="2000" b="1" dirty="0">
                <a:solidFill>
                  <a:schemeClr val="dk1"/>
                </a:solidFill>
                <a:latin typeface="Calibri"/>
                <a:ea typeface="Calibri"/>
                <a:cs typeface="Calibri"/>
                <a:sym typeface="Calibri"/>
              </a:rPr>
              <a:t>Salary Distribution</a:t>
            </a:r>
            <a:endParaRPr lang="en-IN" sz="2000" dirty="0">
              <a:solidFill>
                <a:schemeClr val="dk1"/>
              </a:solidFill>
              <a:latin typeface="Calibri"/>
              <a:ea typeface="Calibri"/>
              <a:cs typeface="Calibri"/>
              <a:sym typeface="Calibri"/>
            </a:endParaRPr>
          </a:p>
        </p:txBody>
      </p:sp>
      <p:sp>
        <p:nvSpPr>
          <p:cNvPr id="105" name="Google Shape;105;p3">
            <a:extLst>
              <a:ext uri="{FF2B5EF4-FFF2-40B4-BE49-F238E27FC236}">
                <a16:creationId xmlns:a16="http://schemas.microsoft.com/office/drawing/2014/main" id="{5E86C5A1-2995-1FEC-0E7F-758AE7559240}"/>
              </a:ext>
            </a:extLst>
          </p:cNvPr>
          <p:cNvSpPr txBox="1"/>
          <p:nvPr/>
        </p:nvSpPr>
        <p:spPr>
          <a:xfrm>
            <a:off x="606765" y="913869"/>
            <a:ext cx="6099463" cy="387758"/>
          </a:xfrm>
          <a:prstGeom prst="rect">
            <a:avLst/>
          </a:prstGeom>
          <a:noFill/>
          <a:ln>
            <a:noFill/>
          </a:ln>
        </p:spPr>
        <p:txBody>
          <a:bodyPr spcFirstLastPara="1" wrap="square" lIns="91425" tIns="45700" rIns="91425" bIns="45700" anchor="t" anchorCtr="0">
            <a:spAutoFit/>
          </a:bodyPr>
          <a:lstStyle/>
          <a:p>
            <a:pPr lvl="0">
              <a:lnSpc>
                <a:spcPct val="80000"/>
              </a:lnSpc>
              <a:buClr>
                <a:srgbClr val="FF0000"/>
              </a:buClr>
              <a:buSzPts val="3200"/>
            </a:pPr>
            <a:r>
              <a:rPr lang="en-IN" sz="2400" dirty="0">
                <a:solidFill>
                  <a:srgbClr val="FF0000"/>
                </a:solidFill>
                <a:latin typeface="Lato Black"/>
                <a:ea typeface="Lato Black"/>
                <a:cs typeface="Lato Black"/>
                <a:sym typeface="Lato Black"/>
              </a:rPr>
              <a:t>For Numerical Data</a:t>
            </a:r>
            <a:endParaRPr i="0" u="none" strike="noStrike" cap="none" dirty="0">
              <a:solidFill>
                <a:srgbClr val="FF0000"/>
              </a:solidFill>
              <a:latin typeface="Calibri"/>
              <a:ea typeface="Calibri"/>
              <a:cs typeface="Calibri"/>
              <a:sym typeface="Calibri"/>
            </a:endParaRPr>
          </a:p>
        </p:txBody>
      </p:sp>
      <p:sp>
        <p:nvSpPr>
          <p:cNvPr id="5" name="TextBox 4">
            <a:extLst>
              <a:ext uri="{FF2B5EF4-FFF2-40B4-BE49-F238E27FC236}">
                <a16:creationId xmlns:a16="http://schemas.microsoft.com/office/drawing/2014/main" id="{7FBA1B59-9D9E-7F7D-F709-D61C3F56B6D7}"/>
              </a:ext>
            </a:extLst>
          </p:cNvPr>
          <p:cNvSpPr txBox="1"/>
          <p:nvPr/>
        </p:nvSpPr>
        <p:spPr>
          <a:xfrm>
            <a:off x="737812" y="2037360"/>
            <a:ext cx="4440647" cy="1754326"/>
          </a:xfrm>
          <a:prstGeom prst="rect">
            <a:avLst/>
          </a:prstGeom>
          <a:noFill/>
        </p:spPr>
        <p:txBody>
          <a:bodyPr wrap="square">
            <a:spAutoFit/>
          </a:bodyPr>
          <a:lstStyle/>
          <a:p>
            <a:pPr algn="just"/>
            <a:r>
              <a:rPr lang="en-IN" sz="1800" dirty="0">
                <a:latin typeface="Calibri" panose="020F0502020204030204" pitchFamily="34" charset="0"/>
                <a:ea typeface="Calibri" panose="020F0502020204030204" pitchFamily="34" charset="0"/>
                <a:cs typeface="Calibri" panose="020F0502020204030204" pitchFamily="34" charset="0"/>
              </a:rPr>
              <a:t>The histogram displays the salary distribution for the dataset of Computer Science Engineering graduates. The distribution is right-skewed, meaning that the majority of salaries are concentrated at the lower end (around ₹0.2-₹0.5 million per annum).</a:t>
            </a:r>
          </a:p>
        </p:txBody>
      </p:sp>
      <p:pic>
        <p:nvPicPr>
          <p:cNvPr id="3074" name="Picture 2">
            <a:extLst>
              <a:ext uri="{FF2B5EF4-FFF2-40B4-BE49-F238E27FC236}">
                <a16:creationId xmlns:a16="http://schemas.microsoft.com/office/drawing/2014/main" id="{F1A7AC96-48E2-AF39-4AF6-72B0A73360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3461" y="1224953"/>
            <a:ext cx="5229581" cy="41671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4551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1A3E6354-5B36-AC63-2315-6D5A1A93E078}"/>
            </a:ext>
          </a:extLst>
        </p:cNvPr>
        <p:cNvGrpSpPr/>
        <p:nvPr/>
      </p:nvGrpSpPr>
      <p:grpSpPr>
        <a:xfrm>
          <a:off x="0" y="0"/>
          <a:ext cx="0" cy="0"/>
          <a:chOff x="0" y="0"/>
          <a:chExt cx="0" cy="0"/>
        </a:xfrm>
      </p:grpSpPr>
      <p:sp>
        <p:nvSpPr>
          <p:cNvPr id="104" name="Google Shape;104;p3">
            <a:extLst>
              <a:ext uri="{FF2B5EF4-FFF2-40B4-BE49-F238E27FC236}">
                <a16:creationId xmlns:a16="http://schemas.microsoft.com/office/drawing/2014/main" id="{042516AB-6B80-DD30-8E6E-72AFA40B1606}"/>
              </a:ext>
            </a:extLst>
          </p:cNvPr>
          <p:cNvSpPr txBox="1"/>
          <p:nvPr/>
        </p:nvSpPr>
        <p:spPr>
          <a:xfrm>
            <a:off x="737812" y="1217743"/>
            <a:ext cx="10348110" cy="507791"/>
          </a:xfrm>
          <a:prstGeom prst="rect">
            <a:avLst/>
          </a:prstGeom>
          <a:noFill/>
          <a:ln>
            <a:noFill/>
          </a:ln>
        </p:spPr>
        <p:txBody>
          <a:bodyPr spcFirstLastPara="1" wrap="square" lIns="91425" tIns="45700" rIns="91425" bIns="45700" anchor="t" anchorCtr="0">
            <a:spAutoFit/>
          </a:bodyPr>
          <a:lstStyle/>
          <a:p>
            <a:pPr marR="0" lvl="0" algn="just" rtl="0">
              <a:lnSpc>
                <a:spcPct val="150000"/>
              </a:lnSpc>
              <a:spcBef>
                <a:spcPts val="0"/>
              </a:spcBef>
              <a:spcAft>
                <a:spcPts val="0"/>
              </a:spcAft>
              <a:buClr>
                <a:schemeClr val="dk1"/>
              </a:buClr>
              <a:buSzPts val="1800"/>
            </a:pPr>
            <a:r>
              <a:rPr lang="en-IN" sz="1800" b="1" dirty="0">
                <a:solidFill>
                  <a:schemeClr val="dk1"/>
                </a:solidFill>
                <a:latin typeface="Calibri"/>
                <a:ea typeface="Calibri"/>
                <a:cs typeface="Calibri"/>
                <a:sym typeface="Calibri"/>
              </a:rPr>
              <a:t>Specialization Distribution</a:t>
            </a:r>
            <a:endParaRPr lang="en-IN" sz="1800" dirty="0">
              <a:solidFill>
                <a:schemeClr val="dk1"/>
              </a:solidFill>
              <a:latin typeface="Calibri"/>
              <a:ea typeface="Calibri"/>
              <a:cs typeface="Calibri"/>
              <a:sym typeface="Calibri"/>
            </a:endParaRPr>
          </a:p>
        </p:txBody>
      </p:sp>
      <p:sp>
        <p:nvSpPr>
          <p:cNvPr id="105" name="Google Shape;105;p3">
            <a:extLst>
              <a:ext uri="{FF2B5EF4-FFF2-40B4-BE49-F238E27FC236}">
                <a16:creationId xmlns:a16="http://schemas.microsoft.com/office/drawing/2014/main" id="{0C94A837-B80E-C64C-67C0-0ACBB0B0B0D7}"/>
              </a:ext>
            </a:extLst>
          </p:cNvPr>
          <p:cNvSpPr txBox="1"/>
          <p:nvPr/>
        </p:nvSpPr>
        <p:spPr>
          <a:xfrm>
            <a:off x="573468" y="814844"/>
            <a:ext cx="6099463" cy="387758"/>
          </a:xfrm>
          <a:prstGeom prst="rect">
            <a:avLst/>
          </a:prstGeom>
          <a:noFill/>
          <a:ln>
            <a:noFill/>
          </a:ln>
        </p:spPr>
        <p:txBody>
          <a:bodyPr spcFirstLastPara="1" wrap="square" lIns="91425" tIns="45700" rIns="91425" bIns="45700" anchor="t" anchorCtr="0">
            <a:spAutoFit/>
          </a:bodyPr>
          <a:lstStyle/>
          <a:p>
            <a:pPr lvl="0">
              <a:lnSpc>
                <a:spcPct val="80000"/>
              </a:lnSpc>
              <a:buClr>
                <a:srgbClr val="FF0000"/>
              </a:buClr>
              <a:buSzPts val="3200"/>
            </a:pPr>
            <a:r>
              <a:rPr lang="en-IN" sz="2400" dirty="0">
                <a:solidFill>
                  <a:srgbClr val="FF0000"/>
                </a:solidFill>
                <a:latin typeface="Lato Black"/>
                <a:ea typeface="Lato Black"/>
                <a:cs typeface="Lato Black"/>
                <a:sym typeface="Lato Black"/>
              </a:rPr>
              <a:t>For Categorical Data</a:t>
            </a:r>
            <a:endParaRPr i="0" u="none" strike="noStrike" cap="none" dirty="0">
              <a:solidFill>
                <a:srgbClr val="FF0000"/>
              </a:solidFill>
              <a:latin typeface="Calibri"/>
              <a:ea typeface="Calibri"/>
              <a:cs typeface="Calibri"/>
              <a:sym typeface="Calibri"/>
            </a:endParaRPr>
          </a:p>
        </p:txBody>
      </p:sp>
      <p:sp>
        <p:nvSpPr>
          <p:cNvPr id="5" name="TextBox 4">
            <a:extLst>
              <a:ext uri="{FF2B5EF4-FFF2-40B4-BE49-F238E27FC236}">
                <a16:creationId xmlns:a16="http://schemas.microsoft.com/office/drawing/2014/main" id="{DB1DBB2D-7EBB-F0D6-9274-F4DA2AD74765}"/>
              </a:ext>
            </a:extLst>
          </p:cNvPr>
          <p:cNvSpPr txBox="1"/>
          <p:nvPr/>
        </p:nvSpPr>
        <p:spPr>
          <a:xfrm>
            <a:off x="737812" y="4762225"/>
            <a:ext cx="5059673" cy="1077218"/>
          </a:xfrm>
          <a:prstGeom prst="rect">
            <a:avLst/>
          </a:prstGeom>
          <a:noFill/>
        </p:spPr>
        <p:txBody>
          <a:bodyPr wrap="square">
            <a:spAutoFit/>
          </a:bodyPr>
          <a:lstStyle/>
          <a:p>
            <a:pPr algn="ctr"/>
            <a:r>
              <a:rPr lang="en-IN" sz="1600" dirty="0">
                <a:latin typeface="Calibri" panose="020F0502020204030204" pitchFamily="34" charset="0"/>
                <a:ea typeface="Calibri" panose="020F0502020204030204" pitchFamily="34" charset="0"/>
                <a:cs typeface="Calibri" panose="020F0502020204030204" pitchFamily="34" charset="0"/>
              </a:rPr>
              <a:t>The majority of graduates are from the Computer Science &amp; Engineering stream, followed by Electronics and Telecommunications. Mechanical, Electrical, and Civil Engineering have fewer graduates.</a:t>
            </a:r>
          </a:p>
        </p:txBody>
      </p:sp>
      <p:pic>
        <p:nvPicPr>
          <p:cNvPr id="4098" name="Picture 2">
            <a:extLst>
              <a:ext uri="{FF2B5EF4-FFF2-40B4-BE49-F238E27FC236}">
                <a16:creationId xmlns:a16="http://schemas.microsoft.com/office/drawing/2014/main" id="{81D4133D-32D3-0CF5-494C-32CBAD1D31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811" y="1710393"/>
            <a:ext cx="5235128" cy="2832122"/>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104;p3">
            <a:extLst>
              <a:ext uri="{FF2B5EF4-FFF2-40B4-BE49-F238E27FC236}">
                <a16:creationId xmlns:a16="http://schemas.microsoft.com/office/drawing/2014/main" id="{081D2205-E243-4AA7-62B1-C505830035BB}"/>
              </a:ext>
            </a:extLst>
          </p:cNvPr>
          <p:cNvSpPr txBox="1"/>
          <p:nvPr/>
        </p:nvSpPr>
        <p:spPr>
          <a:xfrm>
            <a:off x="6508587" y="1202602"/>
            <a:ext cx="3952936" cy="507791"/>
          </a:xfrm>
          <a:prstGeom prst="rect">
            <a:avLst/>
          </a:prstGeom>
          <a:noFill/>
          <a:ln>
            <a:noFill/>
          </a:ln>
        </p:spPr>
        <p:txBody>
          <a:bodyPr spcFirstLastPara="1" wrap="square" lIns="91425" tIns="45700" rIns="91425" bIns="45700" anchor="t" anchorCtr="0">
            <a:spAutoFit/>
          </a:bodyPr>
          <a:lstStyle/>
          <a:p>
            <a:pPr marR="0" lvl="0" algn="just" rtl="0">
              <a:lnSpc>
                <a:spcPct val="150000"/>
              </a:lnSpc>
              <a:spcBef>
                <a:spcPts val="0"/>
              </a:spcBef>
              <a:spcAft>
                <a:spcPts val="0"/>
              </a:spcAft>
              <a:buClr>
                <a:schemeClr val="dk1"/>
              </a:buClr>
              <a:buSzPts val="1800"/>
            </a:pPr>
            <a:r>
              <a:rPr lang="en-IN" sz="1800" b="1" dirty="0">
                <a:solidFill>
                  <a:schemeClr val="dk1"/>
                </a:solidFill>
                <a:latin typeface="Calibri"/>
                <a:ea typeface="Calibri"/>
                <a:cs typeface="Calibri"/>
                <a:sym typeface="Calibri"/>
              </a:rPr>
              <a:t>Gender Distribution</a:t>
            </a:r>
            <a:endParaRPr lang="en-IN" sz="1800" dirty="0">
              <a:solidFill>
                <a:schemeClr val="dk1"/>
              </a:solidFill>
              <a:latin typeface="Calibri"/>
              <a:ea typeface="Calibri"/>
              <a:cs typeface="Calibri"/>
              <a:sym typeface="Calibri"/>
            </a:endParaRPr>
          </a:p>
        </p:txBody>
      </p:sp>
      <p:pic>
        <p:nvPicPr>
          <p:cNvPr id="4100" name="Picture 4">
            <a:extLst>
              <a:ext uri="{FF2B5EF4-FFF2-40B4-BE49-F238E27FC236}">
                <a16:creationId xmlns:a16="http://schemas.microsoft.com/office/drawing/2014/main" id="{62F487C7-0BE7-9E68-B14D-3EDFB4F6A9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8587" y="1725534"/>
            <a:ext cx="4577334" cy="287116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826150A-7462-2E1A-0924-C562448B514D}"/>
              </a:ext>
            </a:extLst>
          </p:cNvPr>
          <p:cNvSpPr txBox="1"/>
          <p:nvPr/>
        </p:nvSpPr>
        <p:spPr>
          <a:xfrm>
            <a:off x="6890994" y="4870857"/>
            <a:ext cx="4279768" cy="584775"/>
          </a:xfrm>
          <a:prstGeom prst="rect">
            <a:avLst/>
          </a:prstGeom>
          <a:noFill/>
        </p:spPr>
        <p:txBody>
          <a:bodyPr wrap="square">
            <a:spAutoFit/>
          </a:bodyPr>
          <a:lstStyle/>
          <a:p>
            <a:pPr algn="ctr"/>
            <a:r>
              <a:rPr lang="en-IN" sz="1600" dirty="0">
                <a:latin typeface="Calibri" panose="020F0502020204030204" pitchFamily="34" charset="0"/>
                <a:ea typeface="Calibri" panose="020F0502020204030204" pitchFamily="34" charset="0"/>
                <a:cs typeface="Calibri" panose="020F0502020204030204" pitchFamily="34" charset="0"/>
              </a:rPr>
              <a:t>There is a notable gender gap, with males making up the majority of graduates in the dataset.</a:t>
            </a:r>
          </a:p>
        </p:txBody>
      </p:sp>
    </p:spTree>
    <p:extLst>
      <p:ext uri="{BB962C8B-B14F-4D97-AF65-F5344CB8AC3E}">
        <p14:creationId xmlns:p14="http://schemas.microsoft.com/office/powerpoint/2010/main" val="3677336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4CFCA53A-C7D2-1557-1E4E-29932BB0A854}"/>
            </a:ext>
          </a:extLst>
        </p:cNvPr>
        <p:cNvGrpSpPr/>
        <p:nvPr/>
      </p:nvGrpSpPr>
      <p:grpSpPr>
        <a:xfrm>
          <a:off x="0" y="0"/>
          <a:ext cx="0" cy="0"/>
          <a:chOff x="0" y="0"/>
          <a:chExt cx="0" cy="0"/>
        </a:xfrm>
      </p:grpSpPr>
      <p:sp>
        <p:nvSpPr>
          <p:cNvPr id="104" name="Google Shape;104;p3">
            <a:extLst>
              <a:ext uri="{FF2B5EF4-FFF2-40B4-BE49-F238E27FC236}">
                <a16:creationId xmlns:a16="http://schemas.microsoft.com/office/drawing/2014/main" id="{42DC435A-9254-D685-7AC2-D5E85E8A8CF5}"/>
              </a:ext>
            </a:extLst>
          </p:cNvPr>
          <p:cNvSpPr txBox="1"/>
          <p:nvPr/>
        </p:nvSpPr>
        <p:spPr>
          <a:xfrm>
            <a:off x="756665" y="940954"/>
            <a:ext cx="10348110" cy="553957"/>
          </a:xfrm>
          <a:prstGeom prst="rect">
            <a:avLst/>
          </a:prstGeom>
          <a:noFill/>
          <a:ln>
            <a:noFill/>
          </a:ln>
        </p:spPr>
        <p:txBody>
          <a:bodyPr spcFirstLastPara="1" wrap="square" lIns="91425" tIns="45700" rIns="91425" bIns="45700" anchor="t" anchorCtr="0">
            <a:spAutoFit/>
          </a:bodyPr>
          <a:lstStyle/>
          <a:p>
            <a:pPr marR="0" lvl="0" algn="just" rtl="0">
              <a:lnSpc>
                <a:spcPct val="150000"/>
              </a:lnSpc>
              <a:spcBef>
                <a:spcPts val="0"/>
              </a:spcBef>
              <a:spcAft>
                <a:spcPts val="0"/>
              </a:spcAft>
              <a:buClr>
                <a:schemeClr val="dk1"/>
              </a:buClr>
              <a:buSzPts val="1800"/>
            </a:pPr>
            <a:r>
              <a:rPr lang="en-IN" sz="2000" b="1" dirty="0">
                <a:solidFill>
                  <a:schemeClr val="dk1"/>
                </a:solidFill>
                <a:latin typeface="Calibri"/>
                <a:ea typeface="Calibri"/>
                <a:cs typeface="Calibri"/>
                <a:sym typeface="Calibri"/>
              </a:rPr>
              <a:t>Quant Score vs Salary</a:t>
            </a:r>
          </a:p>
        </p:txBody>
      </p:sp>
      <p:sp>
        <p:nvSpPr>
          <p:cNvPr id="105" name="Google Shape;105;p3">
            <a:extLst>
              <a:ext uri="{FF2B5EF4-FFF2-40B4-BE49-F238E27FC236}">
                <a16:creationId xmlns:a16="http://schemas.microsoft.com/office/drawing/2014/main" id="{EDD48B29-C377-62FC-2F6F-99A84E52B3E2}"/>
              </a:ext>
            </a:extLst>
          </p:cNvPr>
          <p:cNvSpPr txBox="1"/>
          <p:nvPr/>
        </p:nvSpPr>
        <p:spPr>
          <a:xfrm>
            <a:off x="427656" y="416554"/>
            <a:ext cx="6099463" cy="437002"/>
          </a:xfrm>
          <a:prstGeom prst="rect">
            <a:avLst/>
          </a:prstGeom>
          <a:noFill/>
          <a:ln>
            <a:noFill/>
          </a:ln>
        </p:spPr>
        <p:txBody>
          <a:bodyPr spcFirstLastPara="1" wrap="square" lIns="91425" tIns="45700" rIns="91425" bIns="45700" anchor="t" anchorCtr="0">
            <a:spAutoFit/>
          </a:bodyPr>
          <a:lstStyle/>
          <a:p>
            <a:pPr lvl="0">
              <a:lnSpc>
                <a:spcPct val="80000"/>
              </a:lnSpc>
              <a:buClr>
                <a:srgbClr val="FF0000"/>
              </a:buClr>
              <a:buSzPts val="3200"/>
            </a:pPr>
            <a:r>
              <a:rPr lang="en-IN" sz="2800" dirty="0">
                <a:solidFill>
                  <a:srgbClr val="FF0000"/>
                </a:solidFill>
                <a:latin typeface="Lato Black"/>
                <a:ea typeface="Lato Black"/>
                <a:cs typeface="Lato Black"/>
                <a:sym typeface="Lato Black"/>
              </a:rPr>
              <a:t>Bivariate Analysis</a:t>
            </a:r>
            <a:endParaRPr sz="1600" b="0" i="0" u="none" strike="noStrike" cap="none" dirty="0">
              <a:solidFill>
                <a:srgbClr val="FF0000"/>
              </a:solidFill>
              <a:latin typeface="Calibri"/>
              <a:ea typeface="Calibri"/>
              <a:cs typeface="Calibri"/>
              <a:sym typeface="Calibri"/>
            </a:endParaRPr>
          </a:p>
        </p:txBody>
      </p:sp>
      <p:sp>
        <p:nvSpPr>
          <p:cNvPr id="5" name="TextBox 4">
            <a:extLst>
              <a:ext uri="{FF2B5EF4-FFF2-40B4-BE49-F238E27FC236}">
                <a16:creationId xmlns:a16="http://schemas.microsoft.com/office/drawing/2014/main" id="{944F0B25-75D2-FD9A-B9DD-6366D16A2074}"/>
              </a:ext>
            </a:extLst>
          </p:cNvPr>
          <p:cNvSpPr txBox="1"/>
          <p:nvPr/>
        </p:nvSpPr>
        <p:spPr>
          <a:xfrm>
            <a:off x="823274" y="4789480"/>
            <a:ext cx="4666268" cy="1077218"/>
          </a:xfrm>
          <a:prstGeom prst="rect">
            <a:avLst/>
          </a:prstGeom>
          <a:noFill/>
        </p:spPr>
        <p:txBody>
          <a:bodyPr wrap="square">
            <a:spAutoFit/>
          </a:bodyPr>
          <a:lstStyle/>
          <a:p>
            <a:pPr algn="ctr"/>
            <a:r>
              <a:rPr lang="en-IN" sz="1600" dirty="0">
                <a:latin typeface="Calibri" panose="020F0502020204030204" pitchFamily="34" charset="0"/>
                <a:ea typeface="Calibri" panose="020F0502020204030204" pitchFamily="34" charset="0"/>
                <a:cs typeface="Calibri" panose="020F0502020204030204" pitchFamily="34" charset="0"/>
              </a:rPr>
              <a:t>The scatterplot shows a positive but weak correlation between Quant scores and salary. As Quant scores increase, salaries tend to rise, but the relationship is not very strong.</a:t>
            </a:r>
            <a:endParaRPr lang="en-IN" sz="1050" dirty="0">
              <a:latin typeface="Calibri" panose="020F0502020204030204" pitchFamily="34" charset="0"/>
              <a:ea typeface="Calibri" panose="020F0502020204030204" pitchFamily="34" charset="0"/>
              <a:cs typeface="Calibri" panose="020F0502020204030204" pitchFamily="34" charset="0"/>
            </a:endParaRPr>
          </a:p>
        </p:txBody>
      </p:sp>
      <p:pic>
        <p:nvPicPr>
          <p:cNvPr id="5122" name="Picture 2">
            <a:extLst>
              <a:ext uri="{FF2B5EF4-FFF2-40B4-BE49-F238E27FC236}">
                <a16:creationId xmlns:a16="http://schemas.microsoft.com/office/drawing/2014/main" id="{65FD80EF-37D5-5957-3942-55613EF5F1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174" y="1422319"/>
            <a:ext cx="4666269" cy="3048959"/>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104;p3">
            <a:extLst>
              <a:ext uri="{FF2B5EF4-FFF2-40B4-BE49-F238E27FC236}">
                <a16:creationId xmlns:a16="http://schemas.microsoft.com/office/drawing/2014/main" id="{C422ECC4-2E2E-2935-DA04-D8029F83AC3D}"/>
              </a:ext>
            </a:extLst>
          </p:cNvPr>
          <p:cNvSpPr txBox="1"/>
          <p:nvPr/>
        </p:nvSpPr>
        <p:spPr>
          <a:xfrm>
            <a:off x="6096000" y="950226"/>
            <a:ext cx="5565058" cy="553957"/>
          </a:xfrm>
          <a:prstGeom prst="rect">
            <a:avLst/>
          </a:prstGeom>
          <a:noFill/>
          <a:ln>
            <a:noFill/>
          </a:ln>
        </p:spPr>
        <p:txBody>
          <a:bodyPr spcFirstLastPara="1" wrap="square" lIns="91425" tIns="45700" rIns="91425" bIns="45700" anchor="t" anchorCtr="0">
            <a:spAutoFit/>
          </a:bodyPr>
          <a:lstStyle/>
          <a:p>
            <a:pPr marR="0" lvl="0" algn="just" rtl="0">
              <a:lnSpc>
                <a:spcPct val="150000"/>
              </a:lnSpc>
              <a:spcBef>
                <a:spcPts val="0"/>
              </a:spcBef>
              <a:spcAft>
                <a:spcPts val="0"/>
              </a:spcAft>
              <a:buClr>
                <a:schemeClr val="dk1"/>
              </a:buClr>
              <a:buSzPts val="1800"/>
            </a:pPr>
            <a:r>
              <a:rPr lang="en-IN" sz="2000" b="1" dirty="0">
                <a:solidFill>
                  <a:schemeClr val="dk1"/>
                </a:solidFill>
                <a:latin typeface="Calibri"/>
                <a:ea typeface="Calibri"/>
                <a:cs typeface="Calibri"/>
                <a:sym typeface="Calibri"/>
              </a:rPr>
              <a:t>Average Salary by Degree</a:t>
            </a:r>
          </a:p>
        </p:txBody>
      </p:sp>
      <p:pic>
        <p:nvPicPr>
          <p:cNvPr id="5124" name="Picture 4">
            <a:extLst>
              <a:ext uri="{FF2B5EF4-FFF2-40B4-BE49-F238E27FC236}">
                <a16:creationId xmlns:a16="http://schemas.microsoft.com/office/drawing/2014/main" id="{7F0A834C-34B0-43A6-5111-6931CE31F0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8820" y="1494911"/>
            <a:ext cx="4993342" cy="304880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FECDE9E-BCDE-DD1F-9C25-F9AC781148A9}"/>
              </a:ext>
            </a:extLst>
          </p:cNvPr>
          <p:cNvSpPr txBox="1"/>
          <p:nvPr/>
        </p:nvSpPr>
        <p:spPr>
          <a:xfrm>
            <a:off x="6096000" y="4799570"/>
            <a:ext cx="5062194" cy="1077218"/>
          </a:xfrm>
          <a:prstGeom prst="rect">
            <a:avLst/>
          </a:prstGeom>
          <a:noFill/>
        </p:spPr>
        <p:txBody>
          <a:bodyPr wrap="square">
            <a:spAutoFit/>
          </a:bodyPr>
          <a:lstStyle/>
          <a:p>
            <a:pPr algn="ctr"/>
            <a:r>
              <a:rPr lang="en-IN" sz="1600" dirty="0">
                <a:latin typeface="Calibri" panose="020F0502020204030204" pitchFamily="34" charset="0"/>
                <a:ea typeface="Calibri" panose="020F0502020204030204" pitchFamily="34" charset="0"/>
                <a:cs typeface="Calibri" panose="020F0502020204030204" pitchFamily="34" charset="0"/>
              </a:rPr>
              <a:t>The bar plot shows that M.Sc. (Tech.) graduates earn the highest average salary, followed by </a:t>
            </a:r>
            <a:r>
              <a:rPr lang="en-IN" sz="1600" dirty="0" err="1">
                <a:latin typeface="Calibri" panose="020F0502020204030204" pitchFamily="34" charset="0"/>
                <a:ea typeface="Calibri" panose="020F0502020204030204" pitchFamily="34" charset="0"/>
                <a:cs typeface="Calibri" panose="020F0502020204030204" pitchFamily="34" charset="0"/>
              </a:rPr>
              <a:t>M.Tech</a:t>
            </a:r>
            <a:r>
              <a:rPr lang="en-IN" sz="1600" dirty="0">
                <a:latin typeface="Calibri" panose="020F0502020204030204" pitchFamily="34" charset="0"/>
                <a:ea typeface="Calibri" panose="020F0502020204030204" pitchFamily="34" charset="0"/>
                <a:cs typeface="Calibri" panose="020F0502020204030204" pitchFamily="34" charset="0"/>
              </a:rPr>
              <a:t>./M.E. and B.Tech/B.E. graduates. MCA degree holders have the lowest average salary. </a:t>
            </a:r>
          </a:p>
        </p:txBody>
      </p:sp>
    </p:spTree>
    <p:extLst>
      <p:ext uri="{BB962C8B-B14F-4D97-AF65-F5344CB8AC3E}">
        <p14:creationId xmlns:p14="http://schemas.microsoft.com/office/powerpoint/2010/main" val="3221587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870</Words>
  <Application>Microsoft Office PowerPoint</Application>
  <PresentationFormat>Widescreen</PresentationFormat>
  <Paragraphs>58</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Lato Black</vt:lpstr>
      <vt:lpstr>Libre Baskerville</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Raghu Ram Aduri</dc:creator>
  <cp:lastModifiedBy>Dhashmitha Nerella</cp:lastModifiedBy>
  <cp:revision>1</cp:revision>
  <dcterms:created xsi:type="dcterms:W3CDTF">2021-02-16T05:19:01Z</dcterms:created>
  <dcterms:modified xsi:type="dcterms:W3CDTF">2024-10-14T16:33:40Z</dcterms:modified>
</cp:coreProperties>
</file>