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3.xml" ContentType="application/vnd.openxmlformats-officedocument.customXmlProperties+xml"/>
  <Override PartName="/customXml/itemProps1.xml" ContentType="application/vnd.openxmlformats-officedocument.customXmlProperties+xml"/>
  <Override PartName="/customXml/item2.xml" ContentType="application/xml"/>
  <Override PartName="/customXml/itemProps2.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14C57E7-C80A-49A1-AAD7-AE360BCADB38}"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8337BB8-D069-4227-8E26-238D486075C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599F691-96E5-4D1E-966A-DD8596562BF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83E35EC-779C-4602-A81A-F9C88DA3FD6C}"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B69AEC2-B849-4B46-BB7F-2C5C4FC3559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EDBB49A-0B7E-4AD5-A8E9-9B6DD557917B}"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C791138-5771-45D6-8917-67423A4ADA37}"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ED0099A-C1A0-48EA-B681-31EB924AE715}"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BD04E3C7-B77E-4D19-B53A-62C11BB1170A}"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07A3974-BC6A-4314-8B88-8453E9E85064}"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02271D3-914F-42BA-93EE-F1AA9347600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9F05F21-F36A-411C-BFB0-19374453075D}"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7D0EFAA-9E3F-4071-AA3E-D3FAA22FED67}"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B654D67-B193-4566-B4D9-18758C5F780A}"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FF122F3-CADF-43E5-9D73-273FB36326F1}"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9AAC370-C31B-4545-957D-7E65C723499D}"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D88CCF8-13C5-46BE-A67B-0337AAF47B15}"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F06833C-5A86-4798-9A66-E29F1C371964}"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2C72C77-54B6-4901-91F4-2230C23C0BAA}"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49CE6D1-89D5-4EFF-A418-64DFB90E9A6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3C4840F-78A8-421D-AC6D-9E100385BCB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D88DBAB-3F82-43F6-BC3F-218048AD0D0E}"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0150DED-2DAA-4181-BA6D-B738EB4399E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927BF25-4B7B-4CCA-97BA-624FAD3BC829}"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0000" rIns="90000" tIns="45000" bIns="4500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06A29AF8-64CE-47B3-A5B7-DB19485628E2}" type="slidenum">
              <a:rPr b="0" lang="en-US" sz="900" spc="-1" strike="noStrike">
                <a:solidFill>
                  <a:schemeClr val="dk1">
                    <a:lumMod val="75000"/>
                    <a:lumOff val="25000"/>
                  </a:schemeClr>
                </a:solidFill>
                <a:latin typeface="Franklin Gothic Book"/>
              </a:rPr>
              <a:t>8</a:t>
            </a:fld>
            <a:endParaRPr b="0" lang="en-IN" sz="900" spc="-1" strike="noStrike">
              <a:solidFill>
                <a:srgbClr val="000000"/>
              </a:solidFill>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 </a:t>
            </a:r>
            <a:endParaRPr b="0" lang="en-IN" sz="14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0000" rIns="90000" tIns="45000" bIns="45000" anchor="ctr">
            <a:noAutofit/>
          </a:bodyPr>
          <a:lstStyle>
            <a:lvl1pPr indent="0" algn="r" defTabSz="914400">
              <a:lnSpc>
                <a:spcPct val="100000"/>
              </a:lnSpc>
              <a:buNone/>
              <a:tabLst>
                <a:tab algn="l" pos="0"/>
              </a:tabLst>
              <a:defRPr b="0" lang="en-US" sz="900" spc="-1" strike="noStrike">
                <a:solidFill>
                  <a:schemeClr val="dk1">
                    <a:lumMod val="75000"/>
                    <a:lumOff val="25000"/>
                  </a:schemeClr>
                </a:solidFill>
                <a:latin typeface="Franklin Gothic Book"/>
              </a:defRPr>
            </a:lvl1pPr>
          </a:lstStyle>
          <a:p>
            <a:pPr indent="0" algn="r" defTabSz="914400">
              <a:lnSpc>
                <a:spcPct val="100000"/>
              </a:lnSpc>
              <a:buNone/>
              <a:tabLst>
                <a:tab algn="l" pos="0"/>
              </a:tabLst>
            </a:pPr>
            <a:fld id="{84D31E70-A031-479A-93D3-FF9C7A928E04}" type="slidenum">
              <a:rPr b="0" lang="en-US" sz="900" spc="-1" strike="noStrike">
                <a:solidFill>
                  <a:schemeClr val="dk1">
                    <a:lumMod val="75000"/>
                    <a:lumOff val="25000"/>
                  </a:schemeClr>
                </a:solidFill>
                <a:latin typeface="Franklin Gothic Book"/>
              </a:rPr>
              <a:t>&lt;number&gt;</a:t>
            </a:fld>
            <a:endParaRPr b="0" lang="en-IN" sz="900" spc="-1" strike="noStrike">
              <a:solidFill>
                <a:srgbClr val="000000"/>
              </a:solidFill>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0" rIns="0" tIns="0" bIns="0" anchor="b">
            <a:noAutofit/>
          </a:bodyPr>
          <a:p>
            <a:pPr indent="0" algn="ctr" defTabSz="457200">
              <a:lnSpc>
                <a:spcPct val="100000"/>
              </a:lnSpc>
              <a:buNone/>
              <a:tabLst>
                <a:tab algn="l" pos="0"/>
              </a:tabLst>
            </a:pPr>
            <a:br>
              <a:rPr sz="3600"/>
            </a:br>
            <a:br>
              <a:rPr sz="3600"/>
            </a:br>
            <a:br>
              <a:rPr sz="3600"/>
            </a:br>
            <a:r>
              <a:rPr b="1" lang="en-US" sz="3600" spc="-1" strike="noStrike" cap="all">
                <a:solidFill>
                  <a:schemeClr val="accent1"/>
                </a:solidFill>
                <a:latin typeface="Arial"/>
              </a:rPr>
              <a:t>capstone project</a:t>
            </a:r>
            <a:br>
              <a:rPr sz="3600"/>
            </a:br>
            <a:br>
              <a:rPr sz="3600"/>
            </a:br>
            <a:r>
              <a:rPr b="1" lang="en-US" sz="3600" spc="-1" strike="noStrike" cap="all">
                <a:solidFill>
                  <a:schemeClr val="accent1"/>
                </a:solidFill>
                <a:latin typeface="Arial"/>
              </a:rPr>
              <a:t>Secure Data Hiding in Images Using Steganography</a:t>
            </a:r>
            <a:endParaRPr b="0" lang="en-IN" sz="3600" spc="-1" strike="noStrike">
              <a:solidFill>
                <a:srgbClr val="000000"/>
              </a:solidFill>
              <a:latin typeface="Arial"/>
            </a:endParaRPr>
          </a:p>
        </p:txBody>
      </p:sp>
      <p:sp>
        <p:nvSpPr>
          <p:cNvPr id="135" name="TextBox 2"/>
          <p:cNvSpPr/>
          <p:nvPr/>
        </p:nvSpPr>
        <p:spPr>
          <a:xfrm>
            <a:off x="-329760" y="1034280"/>
            <a:ext cx="12726000" cy="578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endParaRPr b="0" lang="en-IN" sz="1800" spc="-1" strike="noStrike">
              <a:solidFill>
                <a:srgbClr val="000000"/>
              </a:solidFill>
              <a:latin typeface="Arial"/>
            </a:endParaRPr>
          </a:p>
        </p:txBody>
      </p:sp>
      <p:sp>
        <p:nvSpPr>
          <p:cNvPr id="136" name="TextBox 3"/>
          <p:cNvSpPr/>
          <p:nvPr/>
        </p:nvSpPr>
        <p:spPr>
          <a:xfrm>
            <a:off x="3117600" y="4586400"/>
            <a:ext cx="7979400" cy="1614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pc="-1" strike="noStrike">
                <a:solidFill>
                  <a:schemeClr val="accent1">
                    <a:lumMod val="75000"/>
                  </a:schemeClr>
                </a:solidFill>
                <a:latin typeface="Arial"/>
              </a:rPr>
              <a:t>Presented By: DHASWINI V</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Student Name : DHASWINI V</a:t>
            </a:r>
            <a:endParaRPr b="0" lang="en-IN"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College Name &amp; Department :SRM Institute of Science and Technology &amp; B.Tech computer science.</a:t>
            </a:r>
            <a:endParaRPr b="0" lang="en-IN" sz="2000" spc="-1" strike="noStrike">
              <a:solidFill>
                <a:srgbClr val="000000"/>
              </a:solidFill>
              <a:latin typeface="Arial"/>
            </a:endParaRPr>
          </a:p>
          <a:p>
            <a:pPr defTabSz="914400">
              <a:lnSpc>
                <a:spcPct val="100000"/>
              </a:lnSpc>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AI-Powered Steganography – Implement deep learning models to optimize data hiding and enhance steganalysis resistance.</a:t>
            </a:r>
            <a:endParaRPr b="0" lang="en-IN" sz="1700" spc="-1" strike="noStrike">
              <a:solidFill>
                <a:srgbClr val="000000"/>
              </a:solidFill>
              <a:latin typeface="Arial"/>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Quantum-Secure Steganography – Explore quantum cryptography techniques to future-proof data security.</a:t>
            </a:r>
            <a:endParaRPr b="0" lang="en-IN" sz="1700" spc="-1" strike="noStrike">
              <a:solidFill>
                <a:srgbClr val="000000"/>
              </a:solidFill>
              <a:latin typeface="Arial"/>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Real-Time Steganography – Develop live video and streaming-based steganographic techniques for secure communication.</a:t>
            </a:r>
            <a:endParaRPr b="0" lang="en-IN" sz="1700" spc="-1" strike="noStrike">
              <a:solidFill>
                <a:srgbClr val="000000"/>
              </a:solidFill>
              <a:latin typeface="Arial"/>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Cloud &amp; IoT Integration – Enable secure data hiding and retrieval in cloud storage and IoT devices.</a:t>
            </a:r>
            <a:endParaRPr b="0" lang="en-IN" sz="1700" spc="-1" strike="noStrike">
              <a:solidFill>
                <a:srgbClr val="000000"/>
              </a:solidFill>
              <a:latin typeface="Arial"/>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Blockchain for Enhanced Security – Utilize decentralized blockchain networks for secure tracking and authentication of hidden data.</a:t>
            </a:r>
            <a:endParaRPr b="0" lang="en-IN" sz="1700" spc="-1" strike="noStrike">
              <a:solidFill>
                <a:srgbClr val="000000"/>
              </a:solidFill>
              <a:latin typeface="Arial"/>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Multi-Media Steganography – Expand to audio, video, and 3D image steganography for broader applications.</a:t>
            </a:r>
            <a:endParaRPr b="0" lang="en-IN" sz="1700" spc="-1" strike="noStrike">
              <a:solidFill>
                <a:srgbClr val="000000"/>
              </a:solidFill>
              <a:latin typeface="Arial"/>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Mobile &amp; Web Applications – Develop cross-platform apps for easy steganographic communication on mobile and web.</a:t>
            </a:r>
            <a:endParaRPr b="0" lang="en-IN" sz="1700" spc="-1" strike="noStrike">
              <a:solidFill>
                <a:srgbClr val="000000"/>
              </a:solidFill>
              <a:latin typeface="Arial"/>
            </a:endParaRPr>
          </a:p>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Advanced Anti-Steganalysis Mechanisms – Implement stronger resistance against AI-based detection tools.</a:t>
            </a:r>
            <a:endParaRPr b="0" lang="en-IN" sz="1700" spc="-1" strike="noStrike">
              <a:solidFill>
                <a:srgbClr val="000000"/>
              </a:solidFill>
              <a:latin typeface="Arial"/>
            </a:endParaRPr>
          </a:p>
        </p:txBody>
      </p:sp>
      <p:sp>
        <p:nvSpPr>
          <p:cNvPr id="157"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8333"/>
          </a:bodyPr>
          <a:p>
            <a:pPr defTabSz="457200">
              <a:lnSpc>
                <a:spcPct val="100000"/>
              </a:lnSpc>
            </a:pPr>
            <a:r>
              <a:rPr b="1" lang="en-US" sz="4400" spc="-1" strike="noStrike" cap="all">
                <a:solidFill>
                  <a:schemeClr val="accent1"/>
                </a:solidFill>
                <a:latin typeface="Arial"/>
              </a:rPr>
              <a:t>Future scope(optional)</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463040" y="2766240"/>
            <a:ext cx="9298080" cy="1324800"/>
          </a:xfrm>
          <a:prstGeom prst="rect">
            <a:avLst/>
          </a:prstGeom>
          <a:noFill/>
          <a:ln w="0">
            <a:noFill/>
          </a:ln>
        </p:spPr>
        <p:txBody>
          <a:bodyPr lIns="0" rIns="0" tIns="0" bIns="0" anchor="b">
            <a:noAutofit/>
          </a:bodyPr>
          <a:p>
            <a:pPr indent="0" algn="ctr" defTabSz="457200">
              <a:lnSpc>
                <a:spcPct val="100000"/>
              </a:lnSpc>
              <a:buNone/>
              <a:tabLst>
                <a:tab algn="l" pos="0"/>
              </a:tabLst>
            </a:pPr>
            <a:r>
              <a:rPr b="1" lang="en-US" sz="2800" spc="-1" strike="noStrike" cap="all">
                <a:solidFill>
                  <a:srgbClr val="002060"/>
                </a:solidFill>
                <a:latin typeface="Arial"/>
              </a:rPr>
              <a:t>THANK YOU</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0000" rIns="90000" tIns="45000" bIns="45000" anchor="b">
            <a:noAutofit/>
          </a:bodyPr>
          <a:p>
            <a:pPr indent="0" defTabSz="457200">
              <a:lnSpc>
                <a:spcPct val="100000"/>
              </a:lnSpc>
              <a:buNone/>
              <a:tabLst>
                <a:tab algn="l" pos="0"/>
              </a:tabLst>
            </a:pPr>
            <a:r>
              <a:rPr b="1" lang="en-US" sz="2800" spc="-1" strike="noStrike" cap="all">
                <a:solidFill>
                  <a:srgbClr val="002060"/>
                </a:solidFill>
                <a:latin typeface="Arial"/>
              </a:rPr>
              <a:t>OUTLINE</a:t>
            </a:r>
            <a:endParaRPr b="0" lang="en-IN" sz="2800" spc="-1" strike="noStrike">
              <a:solidFill>
                <a:srgbClr val="000000"/>
              </a:solidFill>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0000" rIns="90000" tIns="45000" bIns="4500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Technology used</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Wow factor </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End users</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Git-hub Link</a:t>
            </a:r>
            <a:endParaRPr b="0" lang="en-IN" sz="2000" spc="-1" strike="noStrike">
              <a:solidFill>
                <a:srgbClr val="000000"/>
              </a:solidFill>
              <a:latin typeface="Arial"/>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IN" sz="2000" spc="-1" strike="noStrike">
              <a:solidFill>
                <a:srgbClr val="000000"/>
              </a:solidFill>
              <a:latin typeface="Arial"/>
            </a:endParaRPr>
          </a:p>
          <a:p>
            <a:pPr indent="0" defTabSz="457200">
              <a:lnSpc>
                <a:spcPct val="110000"/>
              </a:lnSpc>
              <a:spcBef>
                <a:spcPts val="400"/>
              </a:spcBef>
              <a:spcAft>
                <a:spcPts val="601"/>
              </a:spcAft>
              <a:buNone/>
              <a:tabLst>
                <a:tab algn="l" pos="0"/>
              </a:tabLst>
            </a:pPr>
            <a:endParaRPr b="0" lang="en-IN" sz="2000" spc="-1" strike="noStrike">
              <a:solidFill>
                <a:srgbClr val="000000"/>
              </a:solidFill>
              <a:latin typeface="Arial"/>
            </a:endParaRPr>
          </a:p>
          <a:p>
            <a:pPr indent="0" defTabSz="457200">
              <a:lnSpc>
                <a:spcPct val="110000"/>
              </a:lnSpc>
              <a:spcBef>
                <a:spcPts val="400"/>
              </a:spcBef>
              <a:spcAft>
                <a:spcPts val="601"/>
              </a:spcAft>
              <a:buNone/>
              <a:tabLst>
                <a:tab algn="l" pos="0"/>
              </a:tabLst>
            </a:pPr>
            <a:endParaRPr b="0" lang="en-IN" sz="2000" spc="-1" strike="noStrike">
              <a:solidFill>
                <a:srgbClr val="000000"/>
              </a:solidFill>
              <a:latin typeface="Arial"/>
            </a:endParaRPr>
          </a:p>
          <a:p>
            <a:pPr indent="0" defTabSz="457200">
              <a:lnSpc>
                <a:spcPct val="110000"/>
              </a:lnSpc>
              <a:spcBef>
                <a:spcPts val="340"/>
              </a:spcBef>
              <a:spcAft>
                <a:spcPts val="601"/>
              </a:spcAft>
              <a:buNone/>
              <a:tabLst>
                <a:tab algn="l" pos="0"/>
              </a:tabLst>
            </a:pP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8333"/>
          </a:bodyPr>
          <a:p>
            <a:pPr indent="0" defTabSz="457200">
              <a:lnSpc>
                <a:spcPct val="100000"/>
              </a:lnSpc>
              <a:buNone/>
              <a:tabLst>
                <a:tab algn="l" pos="0"/>
              </a:tabLst>
            </a:pPr>
            <a:r>
              <a:rPr b="1" lang="en-US" sz="4400" spc="-1" strike="noStrike" cap="all">
                <a:solidFill>
                  <a:schemeClr val="accent1"/>
                </a:solidFill>
                <a:latin typeface="Arial"/>
              </a:rPr>
              <a:t>Problem Statement</a:t>
            </a:r>
            <a:endParaRPr b="0" lang="en-IN" sz="4400" spc="-1" strike="noStrike">
              <a:solidFill>
                <a:srgbClr val="000000"/>
              </a:solidFill>
              <a:latin typeface="Arial"/>
            </a:endParaRPr>
          </a:p>
        </p:txBody>
      </p:sp>
      <p:sp>
        <p:nvSpPr>
          <p:cNvPr id="140" name="PlaceHolder 2"/>
          <p:cNvSpPr>
            <a:spLocks noGrp="1"/>
          </p:cNvSpPr>
          <p:nvPr>
            <p:ph/>
          </p:nvPr>
        </p:nvSpPr>
        <p:spPr>
          <a:xfrm rot="7800">
            <a:off x="122400" y="1685880"/>
            <a:ext cx="11028960" cy="4672440"/>
          </a:xfrm>
          <a:prstGeom prst="rect">
            <a:avLst/>
          </a:prstGeom>
          <a:noFill/>
          <a:ln w="0">
            <a:noFill/>
          </a:ln>
        </p:spPr>
        <p:txBody>
          <a:bodyPr lIns="90000" rIns="90000" tIns="45000" bIns="45000" anchor="ctr">
            <a:noAutofit/>
          </a:bodyPr>
          <a:p>
            <a:pPr indent="0" defTabSz="457200">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Traditional cryptographic methods protect data but fail to conceal its existence, making it vulnerable to interception. Image steganography offers a solution by embedding secret data within images, but existing techniques face challenges such as detectability, vulnerability to compression, and limited payload capacity. There is a need for a more secure and robust steganographic method that ensures high imperceptibility while resisting steganalysis and attacks. This study aims to develop an improved approach for secure data hiding in images, enhancing both security and efficiency in digital communication.</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109440"/>
            <a:ext cx="11028960" cy="529560"/>
          </a:xfrm>
          <a:prstGeom prst="rect">
            <a:avLst/>
          </a:prstGeom>
          <a:noFill/>
          <a:ln w="0">
            <a:noFill/>
          </a:ln>
        </p:spPr>
        <p:txBody>
          <a:bodyPr lIns="90000" rIns="90000" tIns="45000" bIns="45000" anchor="b">
            <a:normAutofit fontScale="68333"/>
          </a:bodyPr>
          <a:p>
            <a:pPr indent="0" defTabSz="457200">
              <a:lnSpc>
                <a:spcPct val="100000"/>
              </a:lnSpc>
              <a:buNone/>
              <a:tabLst>
                <a:tab algn="l" pos="0"/>
              </a:tabLst>
            </a:pPr>
            <a:r>
              <a:rPr b="1" lang="en-US" sz="4400" spc="-1" strike="noStrike" cap="all">
                <a:solidFill>
                  <a:schemeClr val="accent1"/>
                </a:solidFill>
                <a:latin typeface="Arial"/>
              </a:rPr>
              <a:t>Technology  used</a:t>
            </a:r>
            <a:endParaRPr b="0" lang="en-IN" sz="4400" spc="-1" strike="noStrike">
              <a:solidFill>
                <a:srgbClr val="000000"/>
              </a:solidFill>
              <a:latin typeface="Arial"/>
            </a:endParaRPr>
          </a:p>
        </p:txBody>
      </p:sp>
      <p:sp>
        <p:nvSpPr>
          <p:cNvPr id="142" name="PlaceHolder 2"/>
          <p:cNvSpPr>
            <a:spLocks noGrp="1"/>
          </p:cNvSpPr>
          <p:nvPr>
            <p:ph/>
          </p:nvPr>
        </p:nvSpPr>
        <p:spPr>
          <a:xfrm>
            <a:off x="219960" y="787680"/>
            <a:ext cx="11834640" cy="5997960"/>
          </a:xfrm>
          <a:prstGeom prst="rect">
            <a:avLst/>
          </a:prstGeom>
          <a:noFill/>
          <a:ln w="0">
            <a:noFill/>
          </a:ln>
        </p:spPr>
        <p:txBody>
          <a:bodyPr lIns="90000" rIns="90000" tIns="45000" bIns="45000" anchor="ctr">
            <a:noAutofit/>
          </a:bodyPr>
          <a:p>
            <a:pPr marL="432000" indent="0">
              <a:lnSpc>
                <a:spcPct val="110000"/>
              </a:lnSpc>
              <a:spcBef>
                <a:spcPts val="1417"/>
              </a:spcBef>
              <a:buNone/>
              <a:tabLst>
                <a:tab algn="l" pos="0"/>
              </a:tabLst>
            </a:pPr>
            <a:r>
              <a:rPr b="0" lang="en-US" sz="1700" spc="-1" strike="noStrike">
                <a:solidFill>
                  <a:schemeClr val="dk1">
                    <a:lumMod val="75000"/>
                    <a:lumOff val="25000"/>
                  </a:schemeClr>
                </a:solidFill>
                <a:latin typeface="Franklin Gothic Book"/>
              </a:rPr>
              <a:t>Several libraries are commonly used for implementing image steganography in Python:</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OpenCV (cv2) – Used for image processing and manipulation.</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Pillow (PIL) – Helps in handling image formats and pixel modifications.</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NumPy (numpy) – Useful for numerical operations on image matrices.</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Stegano – A dedicated Python library for LSB-based steganography.</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PyCryptodome – Provides encryption features for added security.</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Matplotlib (matplotlib.pyplot) – Used for visualizing images before and after steganography.</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Several technologies are used for implementing secure data hiding in images using steganography, including:</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Image Processing – Utilized for modifying and analyzing images (e.g., OpenCV, PIL).</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Machine Learning &amp; AI – Used for steganalysis (detecting hidden messages) and optimizing embedding techniques.</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Cryptography – Enhances security by encrypting the hidden data before embedding (e.g., AES encryption using PyCryptodome).</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tabLst>
                <a:tab algn="l" pos="0"/>
              </a:tabLst>
            </a:pPr>
            <a:r>
              <a:rPr b="0" lang="en-US" sz="1700" spc="-1" strike="noStrike">
                <a:solidFill>
                  <a:schemeClr val="dk1">
                    <a:lumMod val="75000"/>
                    <a:lumOff val="25000"/>
                  </a:schemeClr>
                </a:solidFill>
                <a:latin typeface="Franklin Gothic Book"/>
              </a:rPr>
              <a:t>Digital Signal Processing (DSP) – Used in transform-based methods like DCT and DWT for frequency-domain steganography.</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7184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1" lang="en-US" sz="3200" spc="-1" strike="noStrike" cap="all">
                <a:solidFill>
                  <a:schemeClr val="accent1"/>
                </a:solidFill>
                <a:latin typeface="Arial"/>
                <a:ea typeface="Franklin Gothic Demi"/>
              </a:rPr>
              <a:t>Wow factors</a:t>
            </a:r>
            <a:endParaRPr b="0" lang="en-IN" sz="3200" spc="-1" strike="noStrike">
              <a:solidFill>
                <a:srgbClr val="000000"/>
              </a:solidFill>
              <a:latin typeface="Arial"/>
            </a:endParaRPr>
          </a:p>
        </p:txBody>
      </p:sp>
      <p:sp>
        <p:nvSpPr>
          <p:cNvPr id="14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Hybrid Steganography – Combines LSB with DCT/DWT for enhanced security and compression resistance.</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Encryption Before Embedding – Uses AES/RSA encryption for double-layer protection.</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AI-Based Adaptive Embedding – Machine learning selects optimal hiding spots to evade detection.</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Steganalysis-Resistant Design – Randomized embedding to bypass modern detection tools.</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Robust Against Compression &amp; Noise – Ensures data remains intact after JPEG/PNG compression.</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User-Friendly GUI – Real-time image quality analysis with PSNR/SSIM.</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Blockchain for Verification – Secures hidden data using blockchain authentication.</a:t>
            </a:r>
            <a:endParaRPr b="0" lang="en-IN" sz="1700" spc="-1" strike="noStrike">
              <a:solidFill>
                <a:srgbClr val="000000"/>
              </a:solidFill>
              <a:latin typeface="Arial"/>
            </a:endParaRPr>
          </a:p>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Cloud &amp; Cross-Platform Support – Web-based interface for secure data hiding anywhere.</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End users</a:t>
            </a:r>
            <a:endParaRPr b="0" lang="en-IN" sz="2800" spc="-1" strike="noStrike">
              <a:solidFill>
                <a:srgbClr val="000000"/>
              </a:solidFill>
              <a:latin typeface="Arial"/>
            </a:endParaRPr>
          </a:p>
        </p:txBody>
      </p:sp>
      <p:sp>
        <p:nvSpPr>
          <p:cNvPr id="146" name=""/>
          <p:cNvSpPr/>
          <p:nvPr/>
        </p:nvSpPr>
        <p:spPr>
          <a:xfrm>
            <a:off x="720000" y="1440000"/>
            <a:ext cx="10634040" cy="3929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rPr>
              <a:t>Cybersecurity Experts – Use steganography for secure data transmission and digital forensics.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Law Enforcement &amp; Intelligence Agencies – Covert communication for surveillance and investigations.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Journalists &amp; Whistleblowers – Securely share sensitive information without detection.</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Military &amp; Government Organizations – Protect classified communications from adversaries.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Data Privacy Enthusiasts – Individuals safeguarding personal or confidential data.</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Healthcare &amp; Medical Industry – Secure transmission of sensitive patient records via medical images.</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Content Creators &amp; Copyright Holders – Digital watermarking to prevent content piracy.</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Arial"/>
              </a:rPr>
              <a:t>Corporate &amp; Financial Sectors – Protect confidential business data from cyber threats.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58356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Results</a:t>
            </a:r>
            <a:endParaRPr b="0" lang="en-IN" sz="2800" spc="-1" strike="noStrike">
              <a:solidFill>
                <a:srgbClr val="000000"/>
              </a:solidFill>
              <a:latin typeface="Arial"/>
            </a:endParaRPr>
          </a:p>
        </p:txBody>
      </p:sp>
      <p:pic>
        <p:nvPicPr>
          <p:cNvPr id="148" name="" descr=""/>
          <p:cNvPicPr/>
          <p:nvPr/>
        </p:nvPicPr>
        <p:blipFill>
          <a:blip r:embed="rId1"/>
          <a:stretch/>
        </p:blipFill>
        <p:spPr>
          <a:xfrm>
            <a:off x="266760" y="1388520"/>
            <a:ext cx="4813200" cy="1956240"/>
          </a:xfrm>
          <a:prstGeom prst="rect">
            <a:avLst/>
          </a:prstGeom>
          <a:ln w="0">
            <a:noFill/>
          </a:ln>
        </p:spPr>
      </p:pic>
      <p:pic>
        <p:nvPicPr>
          <p:cNvPr id="149" name="" descr=""/>
          <p:cNvPicPr/>
          <p:nvPr/>
        </p:nvPicPr>
        <p:blipFill>
          <a:blip r:embed="rId2"/>
          <a:stretch/>
        </p:blipFill>
        <p:spPr>
          <a:xfrm>
            <a:off x="6837120" y="1718640"/>
            <a:ext cx="3340080" cy="1725840"/>
          </a:xfrm>
          <a:prstGeom prst="rect">
            <a:avLst/>
          </a:prstGeom>
          <a:ln w="0">
            <a:noFill/>
          </a:ln>
        </p:spPr>
      </p:pic>
      <p:pic>
        <p:nvPicPr>
          <p:cNvPr id="150" name="" descr=""/>
          <p:cNvPicPr/>
          <p:nvPr/>
        </p:nvPicPr>
        <p:blipFill>
          <a:blip r:embed="rId3"/>
          <a:stretch/>
        </p:blipFill>
        <p:spPr>
          <a:xfrm>
            <a:off x="541800" y="4131720"/>
            <a:ext cx="4845600" cy="1965600"/>
          </a:xfrm>
          <a:prstGeom prst="rect">
            <a:avLst/>
          </a:prstGeom>
          <a:ln w="0">
            <a:noFill/>
          </a:ln>
        </p:spPr>
      </p:pic>
      <p:pic>
        <p:nvPicPr>
          <p:cNvPr id="151" name="" descr=""/>
          <p:cNvPicPr/>
          <p:nvPr/>
        </p:nvPicPr>
        <p:blipFill>
          <a:blip r:embed="rId4"/>
          <a:stretch/>
        </p:blipFill>
        <p:spPr>
          <a:xfrm>
            <a:off x="6329520" y="3733920"/>
            <a:ext cx="5277240" cy="2137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Conclusion</a:t>
            </a:r>
            <a:endParaRPr b="0" lang="en-IN" sz="2800" spc="-1" strike="noStrike">
              <a:solidFill>
                <a:srgbClr val="000000"/>
              </a:solidFill>
              <a:latin typeface="Arial"/>
            </a:endParaRPr>
          </a:p>
        </p:txBody>
      </p:sp>
      <p:sp>
        <p:nvSpPr>
          <p:cNvPr id="153"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IN" sz="1700" spc="-1" strike="noStrike">
                <a:solidFill>
                  <a:schemeClr val="dk1">
                    <a:lumMod val="75000"/>
                    <a:lumOff val="25000"/>
                  </a:schemeClr>
                </a:solidFill>
                <a:latin typeface="Franklin Gothic Book"/>
              </a:rPr>
              <a:t>This project addresses the limitations of traditional data security methods by implementing a secure, robust, and adaptive image steganography system. By integrating hybrid steganographic techniques (LSB, DCT, DWT), encryption (AES/RSA), and AI-based embedding, the proposed solution enhances imperceptibility, security, and resistance to steganalysis and compression. The system ensures secure data transmission for cybersecurity, intelligence, healthcare, and corporate applications. With its user-friendly interface, blockchain verification, and cross-platform support, this project stands out as a powerful tool for covert communication and digital privacy.</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indent="0" defTabSz="457200">
              <a:lnSpc>
                <a:spcPct val="100000"/>
              </a:lnSpc>
              <a:buNone/>
              <a:tabLst>
                <a:tab algn="l" pos="0"/>
              </a:tabLst>
            </a:pPr>
            <a:r>
              <a:rPr b="0" lang="en-IN" sz="2800" spc="-1" strike="noStrike" cap="all">
                <a:solidFill>
                  <a:schemeClr val="accent1"/>
                </a:solidFill>
                <a:latin typeface="Franklin Gothic Demi"/>
              </a:rPr>
              <a:t>GitHub Link</a:t>
            </a:r>
            <a:endParaRPr b="0" lang="en-IN" sz="2800" spc="-1" strike="noStrike">
              <a:solidFill>
                <a:srgbClr val="000000"/>
              </a:solidFill>
              <a:latin typeface="Arial"/>
            </a:endParaRPr>
          </a:p>
        </p:txBody>
      </p:sp>
      <p:sp>
        <p:nvSpPr>
          <p:cNvPr id="155"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https://github.com/dhaswini06/AICTE.git</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Application>LibreOffice/7.6.0.3$Windows_X86_64 LibreOffice_project/69edd8b8ebc41d00b4de3915dc82f8f0fc3b6265</Application>
  <AppVersion>15.0000</AppVersion>
  <Words>88</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2025-02-22T12:12:36Z</dcterms:modified>
  <cp:revision>27</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Custom</vt:lpwstr>
  </property>
  <property fmtid="{D5CDD505-2E9C-101B-9397-08002B2CF9AE}" pid="4" name="Slides">
    <vt:i4>11</vt:i4>
  </property>
</Properties>
</file>