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4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84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3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1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9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8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0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897585-375C-4D45-8710-15F303F21A0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5120-66E0-454A-AA97-11F5D4A01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84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7000">
              <a:srgbClr val="92D050"/>
            </a:gs>
            <a:gs pos="0">
              <a:schemeClr val="tx1"/>
            </a:gs>
            <a:gs pos="89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E37217-AE93-BFE2-0F7E-F396280D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5FD10-2D2D-F190-9C6C-93D58E37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502" y="226142"/>
            <a:ext cx="10128097" cy="2920181"/>
          </a:xfrm>
        </p:spPr>
        <p:txBody>
          <a:bodyPr>
            <a:scene3d>
              <a:camera prst="orthographicFront"/>
              <a:lightRig rig="threePt" dir="t"/>
            </a:scene3d>
            <a:sp3d extrusionH="57150" prstMaterial="matte">
              <a:bevelT h="25400" prst="softRound"/>
            </a:sp3d>
          </a:bodyPr>
          <a:lstStyle/>
          <a:p>
            <a:r>
              <a:rPr lang="en-GB" sz="6000" b="1" dirty="0">
                <a:solidFill>
                  <a:srgbClr val="FFC000"/>
                </a:solidFill>
                <a:effectLst>
                  <a:glow rad="63500">
                    <a:schemeClr val="tx1">
                      <a:alpha val="74000"/>
                    </a:schemeClr>
                  </a:glow>
                  <a:outerShdw blurRad="60007" dist="393700" dir="546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Algerian" panose="04020705040A02060702" pitchFamily="82" charset="0"/>
              </a:rPr>
              <a:t>movies report analysis   </a:t>
            </a:r>
            <a:br>
              <a:rPr lang="en-GB" sz="6000" b="1" dirty="0">
                <a:solidFill>
                  <a:srgbClr val="FFC000"/>
                </a:solidFill>
                <a:effectLst>
                  <a:glow rad="63500">
                    <a:schemeClr val="tx1">
                      <a:alpha val="74000"/>
                    </a:schemeClr>
                  </a:glow>
                  <a:outerShdw blurRad="60007" dist="393700" dir="546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GB" sz="6000" b="1" dirty="0">
                <a:solidFill>
                  <a:srgbClr val="FFC000"/>
                </a:solidFill>
                <a:effectLst>
                  <a:glow rad="63500">
                    <a:schemeClr val="tx1">
                      <a:alpha val="74000"/>
                    </a:schemeClr>
                  </a:glow>
                  <a:outerShdw blurRad="60007" dist="393700" dir="546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Algerian" panose="04020705040A02060702" pitchFamily="82" charset="0"/>
              </a:rPr>
              <a:t>                in </a:t>
            </a:r>
            <a:r>
              <a:rPr lang="en-GB" sz="6000" b="1" dirty="0" err="1">
                <a:solidFill>
                  <a:srgbClr val="FFC000"/>
                </a:solidFill>
                <a:effectLst>
                  <a:glow rad="63500">
                    <a:schemeClr val="tx1">
                      <a:alpha val="74000"/>
                    </a:schemeClr>
                  </a:glow>
                  <a:outerShdw blurRad="60007" dist="393700" dir="546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Algerian" panose="04020705040A02060702" pitchFamily="82" charset="0"/>
              </a:rPr>
              <a:t>Mysql</a:t>
            </a:r>
            <a:br>
              <a:rPr lang="en-IN" sz="7200" b="1" dirty="0">
                <a:gradFill>
                  <a:gsLst>
                    <a:gs pos="89000">
                      <a:schemeClr val="bg1">
                        <a:lumMod val="95000"/>
                        <a:lumOff val="5000"/>
                      </a:schemeClr>
                    </a:gs>
                    <a:gs pos="35000">
                      <a:srgbClr val="FF0000"/>
                    </a:gs>
                  </a:gsLst>
                  <a:lin ang="5400000" scaled="1"/>
                </a:gradFill>
                <a:effectLst>
                  <a:outerShdw blurRad="60007" dist="393700" dir="546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</a:br>
            <a:endParaRPr lang="en-IN" dirty="0">
              <a:effectLst>
                <a:outerShdw blurRad="60007" dist="393700" dir="546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800F5-CBDF-8DE8-AA13-B8B278B5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58" y="2592475"/>
            <a:ext cx="6027173" cy="3686678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 fontScale="92500"/>
            <a:scene3d>
              <a:camera prst="orthographicFront"/>
              <a:lightRig rig="threePt" dir="t"/>
            </a:scene3d>
            <a:sp3d extrusionH="38100" prstMaterial="matte"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C000"/>
                </a:solidFill>
                <a:effectLst>
                  <a:glow rad="228600">
                    <a:schemeClr val="tx1">
                      <a:lumMod val="95000"/>
                      <a:alpha val="40000"/>
                    </a:schemeClr>
                  </a:glow>
                  <a:outerShdw blurRad="60007" dist="139700" dir="18240000" sy="30000" kx="-1800000" algn="bl" rotWithShape="0">
                    <a:schemeClr val="bg1">
                      <a:alpha val="32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: DHATCHANAMOORTHI SR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C000"/>
                </a:solidFill>
                <a:effectLst>
                  <a:glow rad="228600">
                    <a:schemeClr val="tx1">
                      <a:lumMod val="95000"/>
                      <a:alpha val="40000"/>
                    </a:schemeClr>
                  </a:glow>
                  <a:outerShdw blurRad="60007" dist="139700" dir="18240000" sy="30000" kx="-1800000" algn="bl" rotWithShape="0">
                    <a:schemeClr val="bg1">
                      <a:alpha val="32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    : KAVI BHARATHI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C000"/>
                </a:solidFill>
                <a:effectLst>
                  <a:glow rad="228600">
                    <a:schemeClr val="tx1">
                      <a:lumMod val="95000"/>
                      <a:alpha val="40000"/>
                    </a:schemeClr>
                  </a:glow>
                  <a:outerShdw blurRad="60007" dist="139700" dir="18240000" sy="30000" kx="-1800000" algn="bl" rotWithShape="0">
                    <a:schemeClr val="bg1">
                      <a:alpha val="32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: BESANT TECH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C000"/>
                </a:solidFill>
                <a:effectLst>
                  <a:glow rad="228600">
                    <a:schemeClr val="tx1">
                      <a:lumMod val="95000"/>
                      <a:alpha val="40000"/>
                    </a:schemeClr>
                  </a:glow>
                  <a:outerShdw blurRad="60007" dist="139700" dir="18240000" sy="30000" kx="-1800000" algn="bl" rotWithShape="0">
                    <a:schemeClr val="bg1">
                      <a:alpha val="32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 : BTM LAYOUT-1</a:t>
            </a:r>
          </a:p>
          <a:p>
            <a:endParaRPr lang="en-IN" dirty="0">
              <a:effectLst>
                <a:glow rad="228600">
                  <a:schemeClr val="tx1">
                    <a:lumMod val="95000"/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FFDDDF-562B-4BFD-5C49-2849BB869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14" y="1487156"/>
            <a:ext cx="7650478" cy="53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6A58D-764B-8015-C10C-08435E6627CD}"/>
              </a:ext>
            </a:extLst>
          </p:cNvPr>
          <p:cNvSpPr txBox="1"/>
          <p:nvPr/>
        </p:nvSpPr>
        <p:spPr>
          <a:xfrm>
            <a:off x="456991" y="3168578"/>
            <a:ext cx="6818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/>
              <a:t>SELECT COUNT(*)  </a:t>
            </a:r>
          </a:p>
          <a:p>
            <a:r>
              <a:rPr lang="en-US" sz="2800" b="1" dirty="0"/>
              <a:t>FROM tmdb_5000_movies  </a:t>
            </a:r>
          </a:p>
          <a:p>
            <a:r>
              <a:rPr lang="en-US" sz="2800" b="1" dirty="0"/>
              <a:t>WHERE </a:t>
            </a:r>
            <a:r>
              <a:rPr lang="en-US" sz="2800" b="1" dirty="0" err="1"/>
              <a:t>original_language</a:t>
            </a:r>
            <a:r>
              <a:rPr lang="en-US" sz="2800" b="1" dirty="0"/>
              <a:t> = '</a:t>
            </a:r>
            <a:r>
              <a:rPr lang="en-US" sz="2800" b="1" dirty="0" err="1"/>
              <a:t>en</a:t>
            </a:r>
            <a:r>
              <a:rPr lang="en-US" sz="2800" b="1" dirty="0"/>
              <a:t>';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2607E-4DEF-729E-3D6F-4EAE8856A8A8}"/>
              </a:ext>
            </a:extLst>
          </p:cNvPr>
          <p:cNvSpPr txBox="1"/>
          <p:nvPr/>
        </p:nvSpPr>
        <p:spPr>
          <a:xfrm>
            <a:off x="456991" y="1516115"/>
            <a:ext cx="8736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 -- 7.Count how many movies    are in the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 English language --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8F913F-67C5-3CAC-C367-9A51AA003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28097"/>
              </p:ext>
            </p:extLst>
          </p:nvPr>
        </p:nvGraphicFramePr>
        <p:xfrm>
          <a:off x="7266039" y="2914677"/>
          <a:ext cx="2576051" cy="10772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76051">
                  <a:extLst>
                    <a:ext uri="{9D8B030D-6E8A-4147-A177-3AD203B41FA5}">
                      <a16:colId xmlns:a16="http://schemas.microsoft.com/office/drawing/2014/main" val="501313555"/>
                    </a:ext>
                  </a:extLst>
                </a:gridCol>
              </a:tblGrid>
              <a:tr h="1077219">
                <a:tc>
                  <a:txBody>
                    <a:bodyPr/>
                    <a:lstStyle/>
                    <a:p>
                      <a:r>
                        <a:rPr lang="en-IN" sz="2800" b="1" dirty="0"/>
                        <a:t>         221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433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F5BC4E-0A59-5E64-11D5-A2126854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19683"/>
              </p:ext>
            </p:extLst>
          </p:nvPr>
        </p:nvGraphicFramePr>
        <p:xfrm>
          <a:off x="7275007" y="2401112"/>
          <a:ext cx="2567083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67083">
                  <a:extLst>
                    <a:ext uri="{9D8B030D-6E8A-4147-A177-3AD203B41FA5}">
                      <a16:colId xmlns:a16="http://schemas.microsoft.com/office/drawing/2014/main" val="377587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84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E33A0-474F-91B2-2B49-676413CC61D8}"/>
              </a:ext>
            </a:extLst>
          </p:cNvPr>
          <p:cNvSpPr txBox="1"/>
          <p:nvPr/>
        </p:nvSpPr>
        <p:spPr>
          <a:xfrm>
            <a:off x="1081549" y="179071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-- 8.List the top 5 most 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popular movies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59302-B001-910E-2433-40DED5FAB74A}"/>
              </a:ext>
            </a:extLst>
          </p:cNvPr>
          <p:cNvSpPr txBox="1"/>
          <p:nvPr/>
        </p:nvSpPr>
        <p:spPr>
          <a:xfrm>
            <a:off x="1081549" y="342900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title, popularity </a:t>
            </a:r>
          </a:p>
          <a:p>
            <a:r>
              <a:rPr lang="en-IN" sz="2400" b="1" dirty="0"/>
              <a:t>FROM tmdb_5000_</a:t>
            </a:r>
          </a:p>
          <a:p>
            <a:r>
              <a:rPr lang="en-IN" sz="2400" b="1" dirty="0"/>
              <a:t>ORDER BY popularity DESC </a:t>
            </a:r>
          </a:p>
          <a:p>
            <a:r>
              <a:rPr lang="en-IN" sz="2400" b="1" dirty="0"/>
              <a:t>LIMIT 5;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4FD4EE-84A3-18F0-8F50-B1753B039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08471"/>
              </p:ext>
            </p:extLst>
          </p:nvPr>
        </p:nvGraphicFramePr>
        <p:xfrm>
          <a:off x="6096000" y="2172910"/>
          <a:ext cx="4522838" cy="3306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61419">
                  <a:extLst>
                    <a:ext uri="{9D8B030D-6E8A-4147-A177-3AD203B41FA5}">
                      <a16:colId xmlns:a16="http://schemas.microsoft.com/office/drawing/2014/main" val="3123781078"/>
                    </a:ext>
                  </a:extLst>
                </a:gridCol>
                <a:gridCol w="2261419">
                  <a:extLst>
                    <a:ext uri="{9D8B030D-6E8A-4147-A177-3AD203B41FA5}">
                      <a16:colId xmlns:a16="http://schemas.microsoft.com/office/drawing/2014/main" val="2320439814"/>
                    </a:ext>
                  </a:extLst>
                </a:gridCol>
              </a:tblGrid>
              <a:tr h="418735">
                <a:tc>
                  <a:txBody>
                    <a:bodyPr/>
                    <a:lstStyle/>
                    <a:p>
                      <a:r>
                        <a:rPr lang="en-IN" b="1" dirty="0"/>
                        <a:t>Interstellar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724.247784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970084"/>
                  </a:ext>
                </a:extLst>
              </a:tr>
              <a:tr h="418735">
                <a:tc>
                  <a:txBody>
                    <a:bodyPr/>
                    <a:lstStyle/>
                    <a:p>
                      <a:r>
                        <a:rPr lang="en-IN" b="1"/>
                        <a:t>Guardians of the Galaxy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481.098624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188333"/>
                  </a:ext>
                </a:extLst>
              </a:tr>
              <a:tr h="418735">
                <a:tc>
                  <a:txBody>
                    <a:bodyPr/>
                    <a:lstStyle/>
                    <a:p>
                      <a:r>
                        <a:rPr lang="en-IN" b="1"/>
                        <a:t>Mad Max: Fury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434.278564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106395"/>
                  </a:ext>
                </a:extLst>
              </a:tr>
              <a:tr h="418735">
                <a:tc>
                  <a:txBody>
                    <a:bodyPr/>
                    <a:lstStyle/>
                    <a:p>
                      <a:r>
                        <a:rPr lang="en-IN" b="1"/>
                        <a:t>Jurassic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418.708552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55449"/>
                  </a:ext>
                </a:extLst>
              </a:tr>
              <a:tr h="740115">
                <a:tc>
                  <a:txBody>
                    <a:bodyPr/>
                    <a:lstStyle/>
                    <a:p>
                      <a:r>
                        <a:rPr lang="en-US" b="1"/>
                        <a:t>Pirates of the Caribbean: The Curse of the Black Pearl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271.972889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5481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94BC8E-3FB7-78ED-F22A-CA150782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9542"/>
              </p:ext>
            </p:extLst>
          </p:nvPr>
        </p:nvGraphicFramePr>
        <p:xfrm>
          <a:off x="6095998" y="1718186"/>
          <a:ext cx="4522840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61420">
                  <a:extLst>
                    <a:ext uri="{9D8B030D-6E8A-4147-A177-3AD203B41FA5}">
                      <a16:colId xmlns:a16="http://schemas.microsoft.com/office/drawing/2014/main" val="2512635964"/>
                    </a:ext>
                  </a:extLst>
                </a:gridCol>
                <a:gridCol w="2261420">
                  <a:extLst>
                    <a:ext uri="{9D8B030D-6E8A-4147-A177-3AD203B41FA5}">
                      <a16:colId xmlns:a16="http://schemas.microsoft.com/office/drawing/2014/main" val="137886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23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8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FB73C5-630C-4973-1EB5-B4CB23DE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5816"/>
              </p:ext>
            </p:extLst>
          </p:nvPr>
        </p:nvGraphicFramePr>
        <p:xfrm>
          <a:off x="7110942" y="963562"/>
          <a:ext cx="2760645" cy="56786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60645">
                  <a:extLst>
                    <a:ext uri="{9D8B030D-6E8A-4147-A177-3AD203B41FA5}">
                      <a16:colId xmlns:a16="http://schemas.microsoft.com/office/drawing/2014/main" val="2673009479"/>
                    </a:ext>
                  </a:extLst>
                </a:gridCol>
              </a:tblGrid>
              <a:tr h="174777">
                <a:tc>
                  <a:txBody>
                    <a:bodyPr/>
                    <a:lstStyle/>
                    <a:p>
                      <a:r>
                        <a:rPr lang="en-US" sz="1000" b="1"/>
                        <a:t>Pirates of the Caribbean: At World's End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130069750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John Carter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201298648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 dirty="0"/>
                        <a:t>Tangled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115880446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US" sz="1000" b="1"/>
                        <a:t>Pirates of the Caribbean: Dead Man's Chest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744206699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The Lone Ranger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1574002641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US" sz="1000" b="1"/>
                        <a:t>Pirates of the Caribbean: On Stranger Tides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649217405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Alice in Wonderland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3026238617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Monsters University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774517157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US" sz="1000" b="1"/>
                        <a:t>Oz: The Great and Powerful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274488230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TRON: Legacy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096943202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Cars 2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873125136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Toy Story 3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3015679730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US" sz="1000" b="1"/>
                        <a:t>Prince of Persia: The Sands of Time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1895598423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The Good Dinosaur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69499075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Brave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3681086278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WALLÂ·E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340065299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Inside Out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771975881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The Jungle Book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299532094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Maleficent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3693182305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Tomorrowland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3845923286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Big Hero 6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312155015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The Sorcerer's Apprentice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169020461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US" sz="1000" b="1"/>
                        <a:t>Alice Through the Looking Glass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028206260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Ratatouille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1466788417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Frozen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196982313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G-Force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1640346338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IN" sz="1000" b="1"/>
                        <a:t>The BFG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2440769414"/>
                  </a:ext>
                </a:extLst>
              </a:tr>
              <a:tr h="246310">
                <a:tc>
                  <a:txBody>
                    <a:bodyPr/>
                    <a:lstStyle/>
                    <a:p>
                      <a:r>
                        <a:rPr lang="en-IN" sz="1000" b="1" dirty="0"/>
                        <a:t>Dinosaur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097268631"/>
                  </a:ext>
                </a:extLst>
              </a:tr>
              <a:tr h="174777">
                <a:tc>
                  <a:txBody>
                    <a:bodyPr/>
                    <a:lstStyle/>
                    <a:p>
                      <a:r>
                        <a:rPr lang="en-US" sz="1000" b="1" dirty="0"/>
                        <a:t>Pirates of the Caribbean: The Curse of the Black Pearl</a:t>
                      </a:r>
                    </a:p>
                  </a:txBody>
                  <a:tcPr marL="36170" marR="36170" marT="18085" marB="18085" anchor="ctr"/>
                </a:tc>
                <a:extLst>
                  <a:ext uri="{0D108BD9-81ED-4DB2-BD59-A6C34878D82A}">
                    <a16:rowId xmlns:a16="http://schemas.microsoft.com/office/drawing/2014/main" val="40717717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A2B6DA-D170-6338-278E-AEE5C9FBC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47953"/>
              </p:ext>
            </p:extLst>
          </p:nvPr>
        </p:nvGraphicFramePr>
        <p:xfrm>
          <a:off x="7110941" y="493524"/>
          <a:ext cx="2760645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0645">
                  <a:extLst>
                    <a:ext uri="{9D8B030D-6E8A-4147-A177-3AD203B41FA5}">
                      <a16:colId xmlns:a16="http://schemas.microsoft.com/office/drawing/2014/main" val="691654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0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36976B-1321-EA60-430A-9F13957799E7}"/>
              </a:ext>
            </a:extLst>
          </p:cNvPr>
          <p:cNvSpPr txBox="1"/>
          <p:nvPr/>
        </p:nvSpPr>
        <p:spPr>
          <a:xfrm>
            <a:off x="926451" y="120849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--9.alterFind all movies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produced by 'Walt Disney 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pictures’--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98C5C-A40A-76A3-0D27-14494A426DFC}"/>
              </a:ext>
            </a:extLst>
          </p:cNvPr>
          <p:cNvSpPr txBox="1"/>
          <p:nvPr/>
        </p:nvSpPr>
        <p:spPr>
          <a:xfrm>
            <a:off x="926451" y="360598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SELECT title</a:t>
            </a:r>
          </a:p>
          <a:p>
            <a:r>
              <a:rPr lang="en-IN" sz="2800" b="1" dirty="0"/>
              <a:t>FROM tmdb_5000_movies</a:t>
            </a:r>
          </a:p>
          <a:p>
            <a:r>
              <a:rPr lang="en-IN" sz="2800" b="1" dirty="0"/>
              <a:t>WHERE </a:t>
            </a:r>
            <a:r>
              <a:rPr lang="en-IN" sz="2800" b="1" dirty="0" err="1"/>
              <a:t>production_companies</a:t>
            </a:r>
            <a:r>
              <a:rPr lang="en-IN" sz="2800" b="1" dirty="0"/>
              <a:t> LIKE '%Walt Disney Pictures%';</a:t>
            </a:r>
          </a:p>
        </p:txBody>
      </p:sp>
    </p:spTree>
    <p:extLst>
      <p:ext uri="{BB962C8B-B14F-4D97-AF65-F5344CB8AC3E}">
        <p14:creationId xmlns:p14="http://schemas.microsoft.com/office/powerpoint/2010/main" val="14131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E57E1-C1A0-B5C4-1833-17B490B55AE7}"/>
              </a:ext>
            </a:extLst>
          </p:cNvPr>
          <p:cNvSpPr txBox="1"/>
          <p:nvPr/>
        </p:nvSpPr>
        <p:spPr>
          <a:xfrm>
            <a:off x="1120877" y="131862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--10 . SELECT title, runtime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FROM movies WHERE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runtime &gt; 150 --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6FD75-E101-7BF9-AC0B-3801D39BB8A6}"/>
              </a:ext>
            </a:extLst>
          </p:cNvPr>
          <p:cNvSpPr txBox="1"/>
          <p:nvPr/>
        </p:nvSpPr>
        <p:spPr>
          <a:xfrm>
            <a:off x="1120877" y="39377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title, runtime</a:t>
            </a:r>
          </a:p>
          <a:p>
            <a:r>
              <a:rPr lang="en-IN" sz="2400" b="1" dirty="0"/>
              <a:t>FROM tmdb_5000_movies  </a:t>
            </a:r>
          </a:p>
          <a:p>
            <a:r>
              <a:rPr lang="en-IN" sz="2400" b="1" dirty="0"/>
              <a:t>WHERE runtime &gt; 150;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DAD055-3945-F8CC-50E1-6DA7D2A5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42958"/>
              </p:ext>
            </p:extLst>
          </p:nvPr>
        </p:nvGraphicFramePr>
        <p:xfrm>
          <a:off x="6390967" y="538470"/>
          <a:ext cx="3508920" cy="618035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4460">
                  <a:extLst>
                    <a:ext uri="{9D8B030D-6E8A-4147-A177-3AD203B41FA5}">
                      <a16:colId xmlns:a16="http://schemas.microsoft.com/office/drawing/2014/main" val="2165478636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397635586"/>
                    </a:ext>
                  </a:extLst>
                </a:gridCol>
              </a:tblGrid>
              <a:tr h="143445">
                <a:tc>
                  <a:txBody>
                    <a:bodyPr/>
                    <a:lstStyle/>
                    <a:p>
                      <a:r>
                        <a:rPr lang="en-IN" sz="900" b="1" dirty="0"/>
                        <a:t>Avatar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162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29408652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900" b="1" dirty="0"/>
                        <a:t>Pirates of the Caribbean: At World's End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169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524025254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The Dark Knight Rises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165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066806002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Harry Potter and the Half-Blood Prince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153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4098180259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Batman v Superman: Dawn of Justice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151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229873575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Superman Returns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154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70525776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900" b="1"/>
                        <a:t>Pirates of the Caribbean: Dead Man's Chest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151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2282945677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The Hobbit: The Desolation of Smaug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161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063452166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King Kong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187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2696065884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Titanic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194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867178707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Transformers: Age of Extinction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165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442521212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Transformers: Dark of the Moon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154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4163509331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2012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158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460941860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The Dark Knight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152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62951590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Interstellar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169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442781193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The Hobbit: An Unexpected Journey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169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662458538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The Curious Case of Benjamin Button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166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320904111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Pearl Harbor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183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958765077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Alexander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175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20064744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US" sz="900" b="1"/>
                        <a:t>Harry Potter and the Goblet of Fire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157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2558900529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Troy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163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624177572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Armageddon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151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125502255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The Last Samurai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154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3113253662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Watchmen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163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2197761605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The Revenant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156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1658267279"/>
                  </a:ext>
                </a:extLst>
              </a:tr>
              <a:tr h="143445">
                <a:tc>
                  <a:txBody>
                    <a:bodyPr/>
                    <a:lstStyle/>
                    <a:p>
                      <a:r>
                        <a:rPr lang="en-IN" sz="900" b="1"/>
                        <a:t>Australia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165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49334345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900" b="1"/>
                        <a:t>Harry Potter and the Philosopher's Stone</a:t>
                      </a:r>
                    </a:p>
                  </a:txBody>
                  <a:tcPr marL="35861" marR="35861" marT="17931" marB="17931" anchor="ctr"/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152</a:t>
                      </a:r>
                    </a:p>
                  </a:txBody>
                  <a:tcPr marL="35861" marR="35861" marT="17931" marB="17931" anchor="ctr"/>
                </a:tc>
                <a:extLst>
                  <a:ext uri="{0D108BD9-81ED-4DB2-BD59-A6C34878D82A}">
                    <a16:rowId xmlns:a16="http://schemas.microsoft.com/office/drawing/2014/main" val="2445667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59C7D-3580-B39C-96E5-2618655E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35502"/>
              </p:ext>
            </p:extLst>
          </p:nvPr>
        </p:nvGraphicFramePr>
        <p:xfrm>
          <a:off x="6390967" y="120807"/>
          <a:ext cx="350892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4460">
                  <a:extLst>
                    <a:ext uri="{9D8B030D-6E8A-4147-A177-3AD203B41FA5}">
                      <a16:colId xmlns:a16="http://schemas.microsoft.com/office/drawing/2014/main" val="337593154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838985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4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8CFF4-9110-21DE-0C12-0295ECDF0E29}"/>
              </a:ext>
            </a:extLst>
          </p:cNvPr>
          <p:cNvSpPr txBox="1"/>
          <p:nvPr/>
        </p:nvSpPr>
        <p:spPr>
          <a:xfrm>
            <a:off x="855406" y="165311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--11. SELECT SUM(revenue)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AS </a:t>
            </a:r>
            <a:r>
              <a:rPr lang="en-IN" sz="3200" b="1" dirty="0" err="1">
                <a:solidFill>
                  <a:srgbClr val="FFFF00"/>
                </a:solidFill>
              </a:rPr>
              <a:t>total_revenue</a:t>
            </a:r>
            <a:r>
              <a:rPr lang="en-IN" sz="3200" b="1" dirty="0">
                <a:solidFill>
                  <a:srgbClr val="FFFF00"/>
                </a:solidFill>
              </a:rPr>
              <a:t> FROM   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movies--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F9346-D7CC-453F-4CE8-3C4D6B235891}"/>
              </a:ext>
            </a:extLst>
          </p:cNvPr>
          <p:cNvSpPr txBox="1"/>
          <p:nvPr/>
        </p:nvSpPr>
        <p:spPr>
          <a:xfrm>
            <a:off x="1130710" y="363522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SELECT SUM(revenue) AS </a:t>
            </a:r>
            <a:r>
              <a:rPr lang="en-IN" sz="2800" b="1" dirty="0" err="1"/>
              <a:t>total_revenue</a:t>
            </a:r>
            <a:r>
              <a:rPr lang="en-IN" sz="2800" b="1" dirty="0"/>
              <a:t> </a:t>
            </a:r>
          </a:p>
          <a:p>
            <a:r>
              <a:rPr lang="en-IN" sz="2800" b="1" dirty="0"/>
              <a:t>FROM tmdb_5000_movies 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EF7BD3-1D39-55F7-3E75-369A85430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46234"/>
              </p:ext>
            </p:extLst>
          </p:nvPr>
        </p:nvGraphicFramePr>
        <p:xfrm>
          <a:off x="7570836" y="2927810"/>
          <a:ext cx="2261419" cy="11995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61419">
                  <a:extLst>
                    <a:ext uri="{9D8B030D-6E8A-4147-A177-3AD203B41FA5}">
                      <a16:colId xmlns:a16="http://schemas.microsoft.com/office/drawing/2014/main" val="1482764666"/>
                    </a:ext>
                  </a:extLst>
                </a:gridCol>
              </a:tblGrid>
              <a:tr h="1199536">
                <a:tc>
                  <a:txBody>
                    <a:bodyPr/>
                    <a:lstStyle/>
                    <a:p>
                      <a:r>
                        <a:rPr lang="en-IN" sz="2000" b="1" dirty="0"/>
                        <a:t>  116190686430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366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DA4D3C-AE47-CAA8-F3AA-2494077A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67238"/>
              </p:ext>
            </p:extLst>
          </p:nvPr>
        </p:nvGraphicFramePr>
        <p:xfrm>
          <a:off x="7570837" y="2437948"/>
          <a:ext cx="22614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419">
                  <a:extLst>
                    <a:ext uri="{9D8B030D-6E8A-4147-A177-3AD203B41FA5}">
                      <a16:colId xmlns:a16="http://schemas.microsoft.com/office/drawing/2014/main" val="81792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Total_Revenue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5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9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C4794C-5231-7523-93BE-4DDB3D1C9D9A}"/>
              </a:ext>
            </a:extLst>
          </p:cNvPr>
          <p:cNvSpPr txBox="1"/>
          <p:nvPr/>
        </p:nvSpPr>
        <p:spPr>
          <a:xfrm>
            <a:off x="934065" y="1505634"/>
            <a:ext cx="56437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--12. Find movies with the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word 'Adventure' in their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genres--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417A2-A853-6BD7-2119-DA1FEED2C24E}"/>
              </a:ext>
            </a:extLst>
          </p:cNvPr>
          <p:cNvSpPr txBox="1"/>
          <p:nvPr/>
        </p:nvSpPr>
        <p:spPr>
          <a:xfrm>
            <a:off x="934065" y="364895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 </a:t>
            </a:r>
          </a:p>
          <a:p>
            <a:r>
              <a:rPr lang="en-IN" sz="2400" b="1" dirty="0"/>
              <a:t>FROM tmdb_5000_movies  </a:t>
            </a:r>
          </a:p>
          <a:p>
            <a:r>
              <a:rPr lang="en-IN" sz="2400" b="1" dirty="0"/>
              <a:t>WHERE genres </a:t>
            </a:r>
          </a:p>
          <a:p>
            <a:r>
              <a:rPr lang="en-IN" sz="2400" b="1" dirty="0"/>
              <a:t>LIKE '%Adventure%’</a:t>
            </a:r>
          </a:p>
          <a:p>
            <a:r>
              <a:rPr lang="en-IN" sz="2400" b="1" dirty="0"/>
              <a:t>limit 10;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220953-0EBD-F0DF-BCEF-B1325633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41378"/>
              </p:ext>
            </p:extLst>
          </p:nvPr>
        </p:nvGraphicFramePr>
        <p:xfrm>
          <a:off x="6754760" y="1671484"/>
          <a:ext cx="3401962" cy="49791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01962">
                  <a:extLst>
                    <a:ext uri="{9D8B030D-6E8A-4147-A177-3AD203B41FA5}">
                      <a16:colId xmlns:a16="http://schemas.microsoft.com/office/drawing/2014/main" val="2292995168"/>
                    </a:ext>
                  </a:extLst>
                </a:gridCol>
              </a:tblGrid>
              <a:tr h="436984">
                <a:tc>
                  <a:txBody>
                    <a:bodyPr/>
                    <a:lstStyle/>
                    <a:p>
                      <a:r>
                        <a:rPr lang="en-IN" b="1" dirty="0"/>
                        <a:t>Avatar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5886"/>
                  </a:ext>
                </a:extLst>
              </a:tr>
              <a:tr h="626841">
                <a:tc>
                  <a:txBody>
                    <a:bodyPr/>
                    <a:lstStyle/>
                    <a:p>
                      <a:r>
                        <a:rPr lang="en-US" b="1" dirty="0"/>
                        <a:t>Pirates of the Caribbean: At World's 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272606"/>
                  </a:ext>
                </a:extLst>
              </a:tr>
              <a:tr h="436984">
                <a:tc>
                  <a:txBody>
                    <a:bodyPr/>
                    <a:lstStyle/>
                    <a:p>
                      <a:r>
                        <a:rPr lang="en-IN" b="1"/>
                        <a:t>Spectre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499562"/>
                  </a:ext>
                </a:extLst>
              </a:tr>
              <a:tr h="436984">
                <a:tc>
                  <a:txBody>
                    <a:bodyPr/>
                    <a:lstStyle/>
                    <a:p>
                      <a:r>
                        <a:rPr lang="en-IN" b="1"/>
                        <a:t>John Carter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004449"/>
                  </a:ext>
                </a:extLst>
              </a:tr>
              <a:tr h="436984">
                <a:tc>
                  <a:txBody>
                    <a:bodyPr/>
                    <a:lstStyle/>
                    <a:p>
                      <a:r>
                        <a:rPr lang="en-IN" b="1"/>
                        <a:t>Spider-Man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588185"/>
                  </a:ext>
                </a:extLst>
              </a:tr>
              <a:tr h="436984">
                <a:tc>
                  <a:txBody>
                    <a:bodyPr/>
                    <a:lstStyle/>
                    <a:p>
                      <a:r>
                        <a:rPr lang="en-IN" b="1"/>
                        <a:t>Avengers: Age of Ultron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376906"/>
                  </a:ext>
                </a:extLst>
              </a:tr>
              <a:tr h="626841">
                <a:tc>
                  <a:txBody>
                    <a:bodyPr/>
                    <a:lstStyle/>
                    <a:p>
                      <a:r>
                        <a:rPr lang="en-US" b="1"/>
                        <a:t>Harry Potter and the Half-Blood Prince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90408"/>
                  </a:ext>
                </a:extLst>
              </a:tr>
              <a:tr h="626841">
                <a:tc>
                  <a:txBody>
                    <a:bodyPr/>
                    <a:lstStyle/>
                    <a:p>
                      <a:r>
                        <a:rPr lang="en-US" b="1"/>
                        <a:t>Batman v Superman: Dawn of Justice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096288"/>
                  </a:ext>
                </a:extLst>
              </a:tr>
              <a:tr h="436984">
                <a:tc>
                  <a:txBody>
                    <a:bodyPr/>
                    <a:lstStyle/>
                    <a:p>
                      <a:r>
                        <a:rPr lang="en-IN" b="1"/>
                        <a:t>Superman Returns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630009"/>
                  </a:ext>
                </a:extLst>
              </a:tr>
              <a:tr h="436984">
                <a:tc>
                  <a:txBody>
                    <a:bodyPr/>
                    <a:lstStyle/>
                    <a:p>
                      <a:r>
                        <a:rPr lang="en-IN" b="1" dirty="0"/>
                        <a:t>Quantum of Solace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5780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C394C6-22F0-23E8-69A2-091FE362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8319"/>
              </p:ext>
            </p:extLst>
          </p:nvPr>
        </p:nvGraphicFramePr>
        <p:xfrm>
          <a:off x="6754759" y="1118747"/>
          <a:ext cx="340196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963">
                  <a:extLst>
                    <a:ext uri="{9D8B030D-6E8A-4147-A177-3AD203B41FA5}">
                      <a16:colId xmlns:a16="http://schemas.microsoft.com/office/drawing/2014/main" val="4238442579"/>
                    </a:ext>
                  </a:extLst>
                </a:gridCol>
              </a:tblGrid>
              <a:tr h="385589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1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4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B81796-33AF-7922-7040-C87A75644CD2}"/>
              </a:ext>
            </a:extLst>
          </p:cNvPr>
          <p:cNvSpPr txBox="1"/>
          <p:nvPr/>
        </p:nvSpPr>
        <p:spPr>
          <a:xfrm>
            <a:off x="1474839" y="161554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--13. Find the movie with the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highest vote count--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5575B-3903-47D3-18C6-D646EDDD0532}"/>
              </a:ext>
            </a:extLst>
          </p:cNvPr>
          <p:cNvSpPr txBox="1"/>
          <p:nvPr/>
        </p:nvSpPr>
        <p:spPr>
          <a:xfrm>
            <a:off x="1474839" y="342900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title, </a:t>
            </a:r>
            <a:r>
              <a:rPr lang="en-IN" sz="2400" b="1" dirty="0" err="1"/>
              <a:t>vote_count</a:t>
            </a:r>
            <a:endParaRPr lang="en-IN" sz="2400" b="1" dirty="0"/>
          </a:p>
          <a:p>
            <a:r>
              <a:rPr lang="en-IN" sz="2400" b="1" dirty="0"/>
              <a:t> FROM tmdb_5000_movies  </a:t>
            </a:r>
          </a:p>
          <a:p>
            <a:r>
              <a:rPr lang="en-IN" sz="2400" b="1" dirty="0"/>
              <a:t>ORDER BY </a:t>
            </a:r>
            <a:r>
              <a:rPr lang="en-IN" sz="2400" b="1" dirty="0" err="1"/>
              <a:t>vote_count</a:t>
            </a:r>
            <a:r>
              <a:rPr lang="en-IN" sz="2400" b="1" dirty="0"/>
              <a:t> DESC</a:t>
            </a:r>
          </a:p>
          <a:p>
            <a:r>
              <a:rPr lang="en-IN" sz="2400" b="1" dirty="0"/>
              <a:t> LIMIT 1;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63C48A-E75B-1738-D418-313379830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89246"/>
              </p:ext>
            </p:extLst>
          </p:nvPr>
        </p:nvGraphicFramePr>
        <p:xfrm>
          <a:off x="7472515" y="2920181"/>
          <a:ext cx="3244646" cy="11025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2323">
                  <a:extLst>
                    <a:ext uri="{9D8B030D-6E8A-4147-A177-3AD203B41FA5}">
                      <a16:colId xmlns:a16="http://schemas.microsoft.com/office/drawing/2014/main" val="3974093369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35301267"/>
                    </a:ext>
                  </a:extLst>
                </a:gridCol>
              </a:tblGrid>
              <a:tr h="1102511">
                <a:tc>
                  <a:txBody>
                    <a:bodyPr/>
                    <a:lstStyle/>
                    <a:p>
                      <a:r>
                        <a:rPr lang="en-IN" b="1" dirty="0"/>
                        <a:t>Inception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13752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6933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2DD5AA-DF58-4DF3-6E33-64A8221C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70343"/>
              </p:ext>
            </p:extLst>
          </p:nvPr>
        </p:nvGraphicFramePr>
        <p:xfrm>
          <a:off x="7472515" y="2455491"/>
          <a:ext cx="3244646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7785">
                  <a:extLst>
                    <a:ext uri="{9D8B030D-6E8A-4147-A177-3AD203B41FA5}">
                      <a16:colId xmlns:a16="http://schemas.microsoft.com/office/drawing/2014/main" val="2375442080"/>
                    </a:ext>
                  </a:extLst>
                </a:gridCol>
                <a:gridCol w="1616861">
                  <a:extLst>
                    <a:ext uri="{9D8B030D-6E8A-4147-A177-3AD203B41FA5}">
                      <a16:colId xmlns:a16="http://schemas.microsoft.com/office/drawing/2014/main" val="390023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Vote_Count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0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29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36B96-BFBE-2248-DDA5-04861D1AC595}"/>
              </a:ext>
            </a:extLst>
          </p:cNvPr>
          <p:cNvSpPr txBox="1"/>
          <p:nvPr/>
        </p:nvSpPr>
        <p:spPr>
          <a:xfrm>
            <a:off x="1317523" y="195473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rgbClr val="FFFF00"/>
                </a:solidFill>
              </a:rPr>
              <a:t>--14. </a:t>
            </a:r>
            <a:r>
              <a:rPr lang="en-IN" sz="3200" b="1" dirty="0">
                <a:solidFill>
                  <a:srgbClr val="FFFF00"/>
                </a:solidFill>
              </a:rPr>
              <a:t>List movies with no 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    revenue (revenue = 0)--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F37EE-ACEC-627A-9C3E-2623FA2FAB4D}"/>
              </a:ext>
            </a:extLst>
          </p:cNvPr>
          <p:cNvSpPr txBox="1"/>
          <p:nvPr/>
        </p:nvSpPr>
        <p:spPr>
          <a:xfrm>
            <a:off x="1317523" y="38260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 </a:t>
            </a:r>
          </a:p>
          <a:p>
            <a:r>
              <a:rPr lang="en-IN" sz="2400" b="1" dirty="0"/>
              <a:t>FROM tmdb_5000_movies </a:t>
            </a:r>
          </a:p>
          <a:p>
            <a:r>
              <a:rPr lang="en-IN" sz="2400" b="1" dirty="0"/>
              <a:t>WHERE revenue = 0;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3FDDFF-23C3-061F-910D-A05D057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27225"/>
              </p:ext>
            </p:extLst>
          </p:nvPr>
        </p:nvGraphicFramePr>
        <p:xfrm>
          <a:off x="6941574" y="2610190"/>
          <a:ext cx="2871020" cy="26055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71020">
                  <a:extLst>
                    <a:ext uri="{9D8B030D-6E8A-4147-A177-3AD203B41FA5}">
                      <a16:colId xmlns:a16="http://schemas.microsoft.com/office/drawing/2014/main" val="128446439"/>
                    </a:ext>
                  </a:extLst>
                </a:gridCol>
              </a:tblGrid>
              <a:tr h="1302775">
                <a:tc>
                  <a:txBody>
                    <a:bodyPr/>
                    <a:lstStyle/>
                    <a:p>
                      <a:r>
                        <a:rPr lang="en-IN" b="1" dirty="0"/>
                        <a:t>          The Lovers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56172"/>
                  </a:ext>
                </a:extLst>
              </a:tr>
              <a:tr h="1302775">
                <a:tc>
                  <a:txBody>
                    <a:bodyPr/>
                    <a:lstStyle/>
                    <a:p>
                      <a:r>
                        <a:rPr lang="en-IN" b="1" dirty="0"/>
                        <a:t>           The Wolfman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531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22ECE7-4050-2D23-FBC9-894A9A489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328"/>
              </p:ext>
            </p:extLst>
          </p:nvPr>
        </p:nvGraphicFramePr>
        <p:xfrm>
          <a:off x="6941574" y="2118692"/>
          <a:ext cx="28710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020">
                  <a:extLst>
                    <a:ext uri="{9D8B030D-6E8A-4147-A177-3AD203B41FA5}">
                      <a16:colId xmlns:a16="http://schemas.microsoft.com/office/drawing/2014/main" val="251288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</a:t>
                      </a:r>
                      <a:r>
                        <a:rPr lang="en-IN" sz="20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64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FFFB2-A842-07D2-EEAD-46DB85EA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92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AB6A0-FCB4-6F7A-AF0A-50C5C190C806}"/>
              </a:ext>
            </a:extLst>
          </p:cNvPr>
          <p:cNvSpPr txBox="1"/>
          <p:nvPr/>
        </p:nvSpPr>
        <p:spPr>
          <a:xfrm>
            <a:off x="5486401" y="6334780"/>
            <a:ext cx="454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THANKS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ySQL logo, MySQL Database Web development Computer Software, dolphin,  marine Mammal, animals png | PNGEgg">
            <a:extLst>
              <a:ext uri="{FF2B5EF4-FFF2-40B4-BE49-F238E27FC236}">
                <a16:creationId xmlns:a16="http://schemas.microsoft.com/office/drawing/2014/main" id="{CADBFEB6-A7F0-2D35-F019-661AB035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90" b="89071" l="8046" r="90805">
                        <a14:foregroundMark x1="29598" y1="70492" x2="29598" y2="70492"/>
                        <a14:foregroundMark x1="46264" y1="62295" x2="46264" y2="62295"/>
                        <a14:foregroundMark x1="8046" y1="62842" x2="8046" y2="62842"/>
                        <a14:foregroundMark x1="75000" y1="57923" x2="75000" y2="57923"/>
                        <a14:foregroundMark x1="90805" y1="73770" x2="90805" y2="73770"/>
                        <a14:foregroundMark x1="70977" y1="71038" x2="70977" y2="71038"/>
                        <a14:foregroundMark x1="70115" y1="38798" x2="70115" y2="38798"/>
                        <a14:foregroundMark x1="68678" y1="17486" x2="68678" y2="17486"/>
                        <a14:foregroundMark x1="90805" y1="73224" x2="90805" y2="73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47" y="0"/>
            <a:ext cx="2703872" cy="14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0CA2A-EFED-E9F5-2340-2F77F139BD7E}"/>
              </a:ext>
            </a:extLst>
          </p:cNvPr>
          <p:cNvSpPr txBox="1"/>
          <p:nvPr/>
        </p:nvSpPr>
        <p:spPr>
          <a:xfrm>
            <a:off x="1700980" y="1936955"/>
            <a:ext cx="91341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1.MySQL stands for Structured Query Language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2.MySQL is a standard language for storing, manipulating and retrieving data in databases.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3.MySQL became a standard of the American National Standards Institute (ANSI) in 1986,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GB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is an open-source relational database management system (RDBMS) that uses Structured Query Language (SQL) for database operations.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14B13-843F-7380-0F2A-4202B10ECC33}"/>
              </a:ext>
            </a:extLst>
          </p:cNvPr>
          <p:cNvSpPr txBox="1"/>
          <p:nvPr/>
        </p:nvSpPr>
        <p:spPr>
          <a:xfrm>
            <a:off x="3547068" y="1256044"/>
            <a:ext cx="436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lgerian" panose="04020705040A02060702" pitchFamily="82" charset="0"/>
              </a:rPr>
              <a:t>WHAT IS MY SQ</a:t>
            </a:r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IN" sz="2800" b="1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21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F392436-3A34-24CE-DBDB-EB83CD8E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8" y="1136064"/>
            <a:ext cx="1047589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Two ways you can use MySQL for this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800" b="1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Import the data into a MySQL table and analyze movie performance: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store this dataset in a MySQL table and run SQL queries to analyze various metrics like the highest-grossing movies, average runtime by genre, or movies with the highest vote count.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Perform joins with other related datasets: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have a related dataset like actor information or director details, you could use SQL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operations to explore more insights, such as movies by a specific director or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movies with the most awards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E05C1-0718-5397-5CD8-CA08F42C14C7}"/>
              </a:ext>
            </a:extLst>
          </p:cNvPr>
          <p:cNvSpPr txBox="1"/>
          <p:nvPr/>
        </p:nvSpPr>
        <p:spPr>
          <a:xfrm>
            <a:off x="570269" y="2804126"/>
            <a:ext cx="43163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SELECT title, budget</a:t>
            </a:r>
          </a:p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FROM tmdb_5000_movies</a:t>
            </a:r>
          </a:p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WHERE budget &gt;100000000</a:t>
            </a:r>
          </a:p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ORDER BY budget </a:t>
            </a:r>
            <a:r>
              <a:rPr lang="en-IN" sz="2400" b="1" dirty="0" err="1">
                <a:solidFill>
                  <a:schemeClr val="tx1">
                    <a:lumMod val="95000"/>
                  </a:schemeClr>
                </a:solidFill>
              </a:rPr>
              <a:t>desc</a:t>
            </a:r>
            <a:endParaRPr lang="en-IN" sz="24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 limit 10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3EE66-EAC4-A86D-021B-7EBEA4042A9A}"/>
              </a:ext>
            </a:extLst>
          </p:cNvPr>
          <p:cNvSpPr txBox="1"/>
          <p:nvPr/>
        </p:nvSpPr>
        <p:spPr>
          <a:xfrm>
            <a:off x="609599" y="129118"/>
            <a:ext cx="97142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-- 1 .List of top 10 movies with a budget greater than $100 million --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4E2813-7688-6B55-52A7-5E23F61C1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17715"/>
              </p:ext>
            </p:extLst>
          </p:nvPr>
        </p:nvGraphicFramePr>
        <p:xfrm>
          <a:off x="4994789" y="1742557"/>
          <a:ext cx="6626942" cy="4986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13471">
                  <a:extLst>
                    <a:ext uri="{9D8B030D-6E8A-4147-A177-3AD203B41FA5}">
                      <a16:colId xmlns:a16="http://schemas.microsoft.com/office/drawing/2014/main" val="3543437341"/>
                    </a:ext>
                  </a:extLst>
                </a:gridCol>
                <a:gridCol w="3313471">
                  <a:extLst>
                    <a:ext uri="{9D8B030D-6E8A-4147-A177-3AD203B41FA5}">
                      <a16:colId xmlns:a16="http://schemas.microsoft.com/office/drawing/2014/main" val="1478020455"/>
                    </a:ext>
                  </a:extLst>
                </a:gridCol>
              </a:tblGrid>
              <a:tr h="332780">
                <a:tc>
                  <a:txBody>
                    <a:bodyPr/>
                    <a:lstStyle/>
                    <a:p>
                      <a:r>
                        <a:rPr lang="en-IN" b="1" dirty="0"/>
                        <a:t>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237000000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382316"/>
                  </a:ext>
                </a:extLst>
              </a:tr>
              <a:tr h="717619">
                <a:tc>
                  <a:txBody>
                    <a:bodyPr/>
                    <a:lstStyle/>
                    <a:p>
                      <a:r>
                        <a:rPr lang="en-US" b="1" dirty="0"/>
                        <a:t>Pirates of the Caribbean: At World's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406567"/>
                  </a:ext>
                </a:extLst>
              </a:tr>
              <a:tr h="332780">
                <a:tc>
                  <a:txBody>
                    <a:bodyPr/>
                    <a:lstStyle/>
                    <a:p>
                      <a:r>
                        <a:rPr lang="en-IN" b="1" dirty="0"/>
                        <a:t>Spectre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245000000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183230"/>
                  </a:ext>
                </a:extLst>
              </a:tr>
              <a:tr h="502334">
                <a:tc>
                  <a:txBody>
                    <a:bodyPr/>
                    <a:lstStyle/>
                    <a:p>
                      <a:r>
                        <a:rPr lang="en-IN" b="1" dirty="0"/>
                        <a:t>The Dark Knight Rises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250000000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224833"/>
                  </a:ext>
                </a:extLst>
              </a:tr>
              <a:tr h="332780">
                <a:tc>
                  <a:txBody>
                    <a:bodyPr/>
                    <a:lstStyle/>
                    <a:p>
                      <a:r>
                        <a:rPr lang="en-IN" b="1" dirty="0"/>
                        <a:t>John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260000000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202859"/>
                  </a:ext>
                </a:extLst>
              </a:tr>
              <a:tr h="332780">
                <a:tc>
                  <a:txBody>
                    <a:bodyPr/>
                    <a:lstStyle/>
                    <a:p>
                      <a:r>
                        <a:rPr lang="en-IN" b="1" dirty="0"/>
                        <a:t>Spider-Man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258000000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05969"/>
                  </a:ext>
                </a:extLst>
              </a:tr>
              <a:tr h="332780">
                <a:tc>
                  <a:txBody>
                    <a:bodyPr/>
                    <a:lstStyle/>
                    <a:p>
                      <a:r>
                        <a:rPr lang="en-IN" b="1" dirty="0"/>
                        <a:t>Tangled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260000000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2758"/>
                  </a:ext>
                </a:extLst>
              </a:tr>
              <a:tr h="502334">
                <a:tc>
                  <a:txBody>
                    <a:bodyPr/>
                    <a:lstStyle/>
                    <a:p>
                      <a:r>
                        <a:rPr lang="en-IN" b="1" dirty="0"/>
                        <a:t>Avengers: Age of Ultron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280000000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867614"/>
                  </a:ext>
                </a:extLst>
              </a:tr>
              <a:tr h="717619">
                <a:tc>
                  <a:txBody>
                    <a:bodyPr/>
                    <a:lstStyle/>
                    <a:p>
                      <a:r>
                        <a:rPr lang="en-US" b="1" dirty="0"/>
                        <a:t>Harry Potter and the Half-Blood Prince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250000000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68772"/>
                  </a:ext>
                </a:extLst>
              </a:tr>
              <a:tr h="717619">
                <a:tc>
                  <a:txBody>
                    <a:bodyPr/>
                    <a:lstStyle/>
                    <a:p>
                      <a:r>
                        <a:rPr lang="en-US" b="1" dirty="0"/>
                        <a:t>Batman v Superman: Dawn of Justice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250000000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00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66E5BF-0871-636A-787D-2F7387E1D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25886"/>
              </p:ext>
            </p:extLst>
          </p:nvPr>
        </p:nvGraphicFramePr>
        <p:xfrm>
          <a:off x="5014454" y="1289026"/>
          <a:ext cx="658761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93806">
                  <a:extLst>
                    <a:ext uri="{9D8B030D-6E8A-4147-A177-3AD203B41FA5}">
                      <a16:colId xmlns:a16="http://schemas.microsoft.com/office/drawing/2014/main" val="2423904245"/>
                    </a:ext>
                  </a:extLst>
                </a:gridCol>
                <a:gridCol w="3293806">
                  <a:extLst>
                    <a:ext uri="{9D8B030D-6E8A-4147-A177-3AD203B41FA5}">
                      <a16:colId xmlns:a16="http://schemas.microsoft.com/office/drawing/2014/main" val="220850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8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6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00E8C2-3E6C-51B3-1B87-883CA55FEB9E}"/>
              </a:ext>
            </a:extLst>
          </p:cNvPr>
          <p:cNvSpPr txBox="1"/>
          <p:nvPr/>
        </p:nvSpPr>
        <p:spPr>
          <a:xfrm>
            <a:off x="324465" y="137332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-- 2 .Find the top 10 highest-grossing movies 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52F3A-6261-96FB-C9C0-C188F6EDFDD9}"/>
              </a:ext>
            </a:extLst>
          </p:cNvPr>
          <p:cNvSpPr txBox="1"/>
          <p:nvPr/>
        </p:nvSpPr>
        <p:spPr>
          <a:xfrm>
            <a:off x="324465" y="3006213"/>
            <a:ext cx="39722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title, revenue </a:t>
            </a:r>
          </a:p>
          <a:p>
            <a:r>
              <a:rPr lang="en-IN" sz="2400" b="1" dirty="0"/>
              <a:t>FROM tmdb_5000_movies ORDER BY revenue DESC LIMIT 10;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E504A8-85E3-B90E-0C87-A099E5F6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40944"/>
              </p:ext>
            </p:extLst>
          </p:nvPr>
        </p:nvGraphicFramePr>
        <p:xfrm>
          <a:off x="5938684" y="2036575"/>
          <a:ext cx="5132440" cy="4480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66220">
                  <a:extLst>
                    <a:ext uri="{9D8B030D-6E8A-4147-A177-3AD203B41FA5}">
                      <a16:colId xmlns:a16="http://schemas.microsoft.com/office/drawing/2014/main" val="3958800498"/>
                    </a:ext>
                  </a:extLst>
                </a:gridCol>
                <a:gridCol w="2566220">
                  <a:extLst>
                    <a:ext uri="{9D8B030D-6E8A-4147-A177-3AD203B41FA5}">
                      <a16:colId xmlns:a16="http://schemas.microsoft.com/office/drawing/2014/main" val="1595533621"/>
                    </a:ext>
                  </a:extLst>
                </a:gridCol>
              </a:tblGrid>
              <a:tr h="281482">
                <a:tc>
                  <a:txBody>
                    <a:bodyPr/>
                    <a:lstStyle/>
                    <a:p>
                      <a:r>
                        <a:rPr lang="en-IN" b="1" dirty="0"/>
                        <a:t>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2787965087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104276"/>
                  </a:ext>
                </a:extLst>
              </a:tr>
              <a:tr h="281482">
                <a:tc>
                  <a:txBody>
                    <a:bodyPr/>
                    <a:lstStyle/>
                    <a:p>
                      <a:r>
                        <a:rPr lang="en-IN" b="1" dirty="0"/>
                        <a:t>Titanic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1845034188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195428"/>
                  </a:ext>
                </a:extLst>
              </a:tr>
              <a:tr h="281482">
                <a:tc>
                  <a:txBody>
                    <a:bodyPr/>
                    <a:lstStyle/>
                    <a:p>
                      <a:r>
                        <a:rPr lang="en-IN" b="1" dirty="0"/>
                        <a:t>The Avengers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1519557910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7215"/>
                  </a:ext>
                </a:extLst>
              </a:tr>
              <a:tr h="281482">
                <a:tc>
                  <a:txBody>
                    <a:bodyPr/>
                    <a:lstStyle/>
                    <a:p>
                      <a:r>
                        <a:rPr lang="en-IN" b="1" dirty="0"/>
                        <a:t>Jurassic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1513528810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046624"/>
                  </a:ext>
                </a:extLst>
              </a:tr>
              <a:tr h="281482">
                <a:tc>
                  <a:txBody>
                    <a:bodyPr/>
                    <a:lstStyle/>
                    <a:p>
                      <a:r>
                        <a:rPr lang="en-IN" b="1" dirty="0"/>
                        <a:t>Furious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1506249360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69274"/>
                  </a:ext>
                </a:extLst>
              </a:tr>
              <a:tr h="492594">
                <a:tc>
                  <a:txBody>
                    <a:bodyPr/>
                    <a:lstStyle/>
                    <a:p>
                      <a:r>
                        <a:rPr lang="en-IN" b="1"/>
                        <a:t>Avengers: Age of Ultron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1405403694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035895"/>
                  </a:ext>
                </a:extLst>
              </a:tr>
              <a:tr h="281482">
                <a:tc>
                  <a:txBody>
                    <a:bodyPr/>
                    <a:lstStyle/>
                    <a:p>
                      <a:r>
                        <a:rPr lang="en-IN" b="1"/>
                        <a:t>Frozen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1274219009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43113"/>
                  </a:ext>
                </a:extLst>
              </a:tr>
              <a:tr h="281482">
                <a:tc>
                  <a:txBody>
                    <a:bodyPr/>
                    <a:lstStyle/>
                    <a:p>
                      <a:r>
                        <a:rPr lang="en-IN" b="1"/>
                        <a:t>Iron Man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1215439994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607526"/>
                  </a:ext>
                </a:extLst>
              </a:tr>
              <a:tr h="492594">
                <a:tc>
                  <a:txBody>
                    <a:bodyPr/>
                    <a:lstStyle/>
                    <a:p>
                      <a:r>
                        <a:rPr lang="en-IN" b="1"/>
                        <a:t>Captain America: Civil 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1153304495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38944"/>
                  </a:ext>
                </a:extLst>
              </a:tr>
              <a:tr h="492594">
                <a:tc>
                  <a:txBody>
                    <a:bodyPr/>
                    <a:lstStyle/>
                    <a:p>
                      <a:r>
                        <a:rPr lang="en-US" b="1"/>
                        <a:t>Transformers: Dark of the Moon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1123746996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6280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82FD41-BBA2-E3C2-6873-2E364138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36896"/>
              </p:ext>
            </p:extLst>
          </p:nvPr>
        </p:nvGraphicFramePr>
        <p:xfrm>
          <a:off x="5938684" y="1541091"/>
          <a:ext cx="513244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6220">
                  <a:extLst>
                    <a:ext uri="{9D8B030D-6E8A-4147-A177-3AD203B41FA5}">
                      <a16:colId xmlns:a16="http://schemas.microsoft.com/office/drawing/2014/main" val="1471662626"/>
                    </a:ext>
                  </a:extLst>
                </a:gridCol>
                <a:gridCol w="2566220">
                  <a:extLst>
                    <a:ext uri="{9D8B030D-6E8A-4147-A177-3AD203B41FA5}">
                      <a16:colId xmlns:a16="http://schemas.microsoft.com/office/drawing/2014/main" val="170221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4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4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45CB0-F414-49AC-E476-27ED54D14E9E}"/>
              </a:ext>
            </a:extLst>
          </p:cNvPr>
          <p:cNvSpPr txBox="1"/>
          <p:nvPr/>
        </p:nvSpPr>
        <p:spPr>
          <a:xfrm>
            <a:off x="766915" y="35766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SELECT COUNT(*) </a:t>
            </a:r>
          </a:p>
          <a:p>
            <a:r>
              <a:rPr lang="en-IN" sz="2800" b="1" dirty="0"/>
              <a:t>FROM tmdb_5000_movies;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E822-91A5-C3B8-8AAE-7C3106B3E598}"/>
              </a:ext>
            </a:extLst>
          </p:cNvPr>
          <p:cNvSpPr txBox="1"/>
          <p:nvPr/>
        </p:nvSpPr>
        <p:spPr>
          <a:xfrm>
            <a:off x="678425" y="1765057"/>
            <a:ext cx="58403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-- 3 .Count the total number of movies in the dataset --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5F9021-A0C7-4C18-85EC-8C23F64A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94581"/>
              </p:ext>
            </p:extLst>
          </p:nvPr>
        </p:nvGraphicFramePr>
        <p:xfrm>
          <a:off x="7710947" y="2849094"/>
          <a:ext cx="2934930" cy="11231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34930">
                  <a:extLst>
                    <a:ext uri="{9D8B030D-6E8A-4147-A177-3AD203B41FA5}">
                      <a16:colId xmlns:a16="http://schemas.microsoft.com/office/drawing/2014/main" val="1409086705"/>
                    </a:ext>
                  </a:extLst>
                </a:gridCol>
              </a:tblGrid>
              <a:tr h="1123138">
                <a:tc>
                  <a:txBody>
                    <a:bodyPr/>
                    <a:lstStyle/>
                    <a:p>
                      <a:r>
                        <a:rPr lang="en-IN" sz="2800" b="1" dirty="0"/>
                        <a:t>          222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9617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B30193-903F-FA7D-70E8-99F265F8B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80025"/>
              </p:ext>
            </p:extLst>
          </p:nvPr>
        </p:nvGraphicFramePr>
        <p:xfrm>
          <a:off x="7710947" y="2334245"/>
          <a:ext cx="2939846" cy="39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39846">
                  <a:extLst>
                    <a:ext uri="{9D8B030D-6E8A-4147-A177-3AD203B41FA5}">
                      <a16:colId xmlns:a16="http://schemas.microsoft.com/office/drawing/2014/main" val="1970224035"/>
                    </a:ext>
                  </a:extLst>
                </a:gridCol>
              </a:tblGrid>
              <a:tr h="270355">
                <a:tc>
                  <a:txBody>
                    <a:bodyPr/>
                    <a:lstStyle/>
                    <a:p>
                      <a:r>
                        <a:rPr lang="en-IN" sz="2000" dirty="0"/>
                        <a:t>           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6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7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FF921-0014-3B40-3D68-0F8E5CBF08A1}"/>
              </a:ext>
            </a:extLst>
          </p:cNvPr>
          <p:cNvSpPr txBox="1"/>
          <p:nvPr/>
        </p:nvSpPr>
        <p:spPr>
          <a:xfrm>
            <a:off x="727587" y="156547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-- 4 .et the average runtime of movies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DDEEE-D9FB-C285-32D6-FD07575D90D2}"/>
              </a:ext>
            </a:extLst>
          </p:cNvPr>
          <p:cNvSpPr txBox="1"/>
          <p:nvPr/>
        </p:nvSpPr>
        <p:spPr>
          <a:xfrm>
            <a:off x="727587" y="3351641"/>
            <a:ext cx="6351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SELECT AVG(runtime) AS </a:t>
            </a:r>
            <a:r>
              <a:rPr lang="en-IN" sz="2800" b="1" dirty="0" err="1"/>
              <a:t>avg_runtime</a:t>
            </a:r>
            <a:r>
              <a:rPr lang="en-IN" sz="2800" b="1" dirty="0"/>
              <a:t> </a:t>
            </a:r>
          </a:p>
          <a:p>
            <a:r>
              <a:rPr lang="en-IN" sz="2800" b="1" dirty="0"/>
              <a:t>FROM tmdb_5000_movies;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C33938-C731-988A-4AEF-2AE04C3A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81743"/>
              </p:ext>
            </p:extLst>
          </p:nvPr>
        </p:nvGraphicFramePr>
        <p:xfrm>
          <a:off x="7737987" y="2989006"/>
          <a:ext cx="2890684" cy="9635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90684">
                  <a:extLst>
                    <a:ext uri="{9D8B030D-6E8A-4147-A177-3AD203B41FA5}">
                      <a16:colId xmlns:a16="http://schemas.microsoft.com/office/drawing/2014/main" val="4194721477"/>
                    </a:ext>
                  </a:extLst>
                </a:gridCol>
              </a:tblGrid>
              <a:tr h="963562">
                <a:tc>
                  <a:txBody>
                    <a:bodyPr/>
                    <a:lstStyle/>
                    <a:p>
                      <a:r>
                        <a:rPr lang="en-IN" sz="2400" b="1" dirty="0"/>
                        <a:t>      122.3153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8555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2A8C4A-BCB7-03B3-DBEF-5113D2A94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69386"/>
              </p:ext>
            </p:extLst>
          </p:nvPr>
        </p:nvGraphicFramePr>
        <p:xfrm>
          <a:off x="7737987" y="2444573"/>
          <a:ext cx="2890684" cy="39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90684">
                  <a:extLst>
                    <a:ext uri="{9D8B030D-6E8A-4147-A177-3AD203B41FA5}">
                      <a16:colId xmlns:a16="http://schemas.microsoft.com/office/drawing/2014/main" val="258760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    </a:t>
                      </a:r>
                      <a:r>
                        <a:rPr lang="en-IN" sz="2000" dirty="0" err="1"/>
                        <a:t>Avg_Runtime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8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A7512-EFCB-BF2C-6097-C878332E1641}"/>
              </a:ext>
            </a:extLst>
          </p:cNvPr>
          <p:cNvSpPr txBox="1"/>
          <p:nvPr/>
        </p:nvSpPr>
        <p:spPr>
          <a:xfrm>
            <a:off x="491613" y="165377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-- 5. List movies released before 2016 --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343C9-EDDA-4490-642C-3EB11D46B62D}"/>
              </a:ext>
            </a:extLst>
          </p:cNvPr>
          <p:cNvSpPr txBox="1"/>
          <p:nvPr/>
        </p:nvSpPr>
        <p:spPr>
          <a:xfrm>
            <a:off x="491613" y="3616699"/>
            <a:ext cx="5378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title, </a:t>
            </a:r>
            <a:r>
              <a:rPr lang="en-IN" sz="2400" b="1" dirty="0" err="1"/>
              <a:t>release_date</a:t>
            </a:r>
            <a:endParaRPr lang="en-IN" sz="2400" b="1" dirty="0"/>
          </a:p>
          <a:p>
            <a:r>
              <a:rPr lang="en-IN" sz="2400" b="1" dirty="0"/>
              <a:t> FROM tmdb_5000_movies </a:t>
            </a:r>
          </a:p>
          <a:p>
            <a:r>
              <a:rPr lang="en-IN" sz="2400" b="1" dirty="0"/>
              <a:t>WHERE </a:t>
            </a:r>
            <a:r>
              <a:rPr lang="en-IN" sz="2400" b="1" dirty="0" err="1"/>
              <a:t>release_date</a:t>
            </a:r>
            <a:r>
              <a:rPr lang="en-IN" sz="2400" b="1" dirty="0"/>
              <a:t> &gt; 2016-01-01</a:t>
            </a:r>
          </a:p>
          <a:p>
            <a:r>
              <a:rPr lang="en-IN" sz="2400" b="1" dirty="0"/>
              <a:t> limit 10;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778D2B-13DE-7163-CB18-BC04A6F1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4117"/>
              </p:ext>
            </p:extLst>
          </p:nvPr>
        </p:nvGraphicFramePr>
        <p:xfrm>
          <a:off x="5781368" y="1990449"/>
          <a:ext cx="6096000" cy="4244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89929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1238798"/>
                    </a:ext>
                  </a:extLst>
                </a:gridCol>
              </a:tblGrid>
              <a:tr h="370563">
                <a:tc>
                  <a:txBody>
                    <a:bodyPr/>
                    <a:lstStyle/>
                    <a:p>
                      <a:r>
                        <a:rPr lang="en-IN" b="1" dirty="0"/>
                        <a:t>Spectre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2015-10-26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442391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Avengers: Age of Ultron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2015-04-22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76120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r>
                        <a:rPr lang="en-US" b="1"/>
                        <a:t>Batman v Superman: Dawn of Justice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2016-03-23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71985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Captain America: Civil 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2016-04-27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661596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 dirty="0"/>
                        <a:t>Jurassic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2015-06-09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027185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Furious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2015-04-01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394586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The Good Dinosaur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2015-11-14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607903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Star Trek Beyond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2016-07-07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55323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Jupiter Ascending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2015-02-04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299039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r>
                        <a:rPr lang="en-IN" b="1"/>
                        <a:t>The Legend of Tarzan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2016-06-29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0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DBAC59-3B68-96FE-D091-A363BFF44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24701"/>
              </p:ext>
            </p:extLst>
          </p:nvPr>
        </p:nvGraphicFramePr>
        <p:xfrm>
          <a:off x="5781368" y="1474437"/>
          <a:ext cx="6096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697396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855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Release_Date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0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6E41DE-439C-2B85-9D12-647E8017C14B}"/>
              </a:ext>
            </a:extLst>
          </p:cNvPr>
          <p:cNvSpPr txBox="1"/>
          <p:nvPr/>
        </p:nvSpPr>
        <p:spPr>
          <a:xfrm>
            <a:off x="855406" y="180904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-- 6. Find movies with a rating (vote average) higher than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22527-87A8-035B-F0AD-66CFB80D7584}"/>
              </a:ext>
            </a:extLst>
          </p:cNvPr>
          <p:cNvSpPr txBox="1"/>
          <p:nvPr/>
        </p:nvSpPr>
        <p:spPr>
          <a:xfrm>
            <a:off x="855406" y="38026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SELECT title, </a:t>
            </a:r>
            <a:r>
              <a:rPr lang="en-IN" sz="2400" b="1" dirty="0" err="1"/>
              <a:t>vote_average</a:t>
            </a:r>
            <a:endParaRPr lang="en-IN" sz="2400" b="1" dirty="0"/>
          </a:p>
          <a:p>
            <a:r>
              <a:rPr lang="en-IN" sz="2400" b="1" dirty="0"/>
              <a:t> FROM tmdb_5000_movies  </a:t>
            </a:r>
          </a:p>
          <a:p>
            <a:r>
              <a:rPr lang="en-IN" sz="2400" b="1" dirty="0"/>
              <a:t>WHERE </a:t>
            </a:r>
            <a:r>
              <a:rPr lang="en-IN" sz="2400" b="1" dirty="0" err="1"/>
              <a:t>vote_average</a:t>
            </a:r>
            <a:r>
              <a:rPr lang="en-IN" sz="2400" b="1" dirty="0"/>
              <a:t> &gt; 8;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4F1ACC-D984-6D1A-BA27-77E346E09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43224"/>
              </p:ext>
            </p:extLst>
          </p:nvPr>
        </p:nvGraphicFramePr>
        <p:xfrm>
          <a:off x="7030067" y="2452207"/>
          <a:ext cx="4178710" cy="27008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9355">
                  <a:extLst>
                    <a:ext uri="{9D8B030D-6E8A-4147-A177-3AD203B41FA5}">
                      <a16:colId xmlns:a16="http://schemas.microsoft.com/office/drawing/2014/main" val="4080565925"/>
                    </a:ext>
                  </a:extLst>
                </a:gridCol>
                <a:gridCol w="2089355">
                  <a:extLst>
                    <a:ext uri="{9D8B030D-6E8A-4147-A177-3AD203B41FA5}">
                      <a16:colId xmlns:a16="http://schemas.microsoft.com/office/drawing/2014/main" val="3964260832"/>
                    </a:ext>
                  </a:extLst>
                </a:gridCol>
              </a:tblGrid>
              <a:tr h="900279">
                <a:tc>
                  <a:txBody>
                    <a:bodyPr/>
                    <a:lstStyle/>
                    <a:p>
                      <a:r>
                        <a:rPr lang="en-IN" b="1" dirty="0"/>
                        <a:t>Inception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8.1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494"/>
                  </a:ext>
                </a:extLst>
              </a:tr>
              <a:tr h="900279">
                <a:tc>
                  <a:txBody>
                    <a:bodyPr/>
                    <a:lstStyle/>
                    <a:p>
                      <a:r>
                        <a:rPr lang="en-IN" b="1"/>
                        <a:t>Interstellar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8.1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147768"/>
                  </a:ext>
                </a:extLst>
              </a:tr>
              <a:tr h="900279">
                <a:tc>
                  <a:txBody>
                    <a:bodyPr/>
                    <a:lstStyle/>
                    <a:p>
                      <a:r>
                        <a:rPr lang="en-IN" b="1"/>
                        <a:t>The Dark Knight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51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F836C0-ADC6-C146-16C9-EDFF58112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55263"/>
              </p:ext>
            </p:extLst>
          </p:nvPr>
        </p:nvGraphicFramePr>
        <p:xfrm>
          <a:off x="7030065" y="1976809"/>
          <a:ext cx="417871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9356">
                  <a:extLst>
                    <a:ext uri="{9D8B030D-6E8A-4147-A177-3AD203B41FA5}">
                      <a16:colId xmlns:a16="http://schemas.microsoft.com/office/drawing/2014/main" val="4065492943"/>
                    </a:ext>
                  </a:extLst>
                </a:gridCol>
                <a:gridCol w="2089356">
                  <a:extLst>
                    <a:ext uri="{9D8B030D-6E8A-4147-A177-3AD203B41FA5}">
                      <a16:colId xmlns:a16="http://schemas.microsoft.com/office/drawing/2014/main" val="328878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Vote_Average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2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</TotalTime>
  <Words>1125</Words>
  <Application>Microsoft Office PowerPoint</Application>
  <PresentationFormat>Widescreen</PresentationFormat>
  <Paragraphs>285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Arial Unicode MS</vt:lpstr>
      <vt:lpstr>Century Gothic</vt:lpstr>
      <vt:lpstr>Times New Roman</vt:lpstr>
      <vt:lpstr>Wingdings</vt:lpstr>
      <vt:lpstr>Wingdings 3</vt:lpstr>
      <vt:lpstr>Ion</vt:lpstr>
      <vt:lpstr>movies report analysis                    in Mysql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dhatchanadmsr1311@outlook.com</dc:creator>
  <cp:lastModifiedBy>dhatchanadmsr1311@outlook.com</cp:lastModifiedBy>
  <cp:revision>12</cp:revision>
  <dcterms:created xsi:type="dcterms:W3CDTF">2024-09-22T09:02:23Z</dcterms:created>
  <dcterms:modified xsi:type="dcterms:W3CDTF">2024-10-06T10:21:56Z</dcterms:modified>
</cp:coreProperties>
</file>