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4" r:id="rId3"/>
    <p:sldId id="287" r:id="rId4"/>
    <p:sldId id="289" r:id="rId5"/>
    <p:sldId id="275" r:id="rId6"/>
    <p:sldId id="276" r:id="rId7"/>
    <p:sldId id="277" r:id="rId8"/>
    <p:sldId id="278" r:id="rId9"/>
    <p:sldId id="279" r:id="rId10"/>
    <p:sldId id="280" r:id="rId11"/>
    <p:sldId id="281" r:id="rId12"/>
    <p:sldId id="282" r:id="rId13"/>
    <p:sldId id="283" r:id="rId14"/>
    <p:sldId id="284" r:id="rId15"/>
    <p:sldId id="285" r:id="rId16"/>
    <p:sldId id="290"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D3FF"/>
    <a:srgbClr val="5E2E92"/>
    <a:srgbClr val="76E3FF"/>
    <a:srgbClr val="144E94"/>
    <a:srgbClr val="8FE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6" y="1447802"/>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6"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60369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6" y="685801"/>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AC34B-C0A5-4512-96A7-4714C818F07A}"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421120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190581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4"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
        <p:nvSpPr>
          <p:cNvPr id="12" name="TextBox 11"/>
          <p:cNvSpPr txBox="1"/>
          <p:nvPr/>
        </p:nvSpPr>
        <p:spPr>
          <a:xfrm>
            <a:off x="898294" y="971253"/>
            <a:ext cx="801913"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3"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811857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134687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6"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4200051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4"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4"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4" y="4827213"/>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2"/>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10"/>
            <a:ext cx="2935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6"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355825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3889035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50"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54365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210446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75857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4" y="2060577"/>
            <a:ext cx="4396338"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AC34B-C0A5-4512-96A7-4714C818F07A}"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272742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4" y="2514600"/>
            <a:ext cx="4396338"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7"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7" y="2514600"/>
            <a:ext cx="4396338"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AC34B-C0A5-4512-96A7-4714C818F07A}"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84405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320444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109177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6" y="3129282"/>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45AC34B-C0A5-4512-96A7-4714C818F07A}" type="datetimeFigureOut">
              <a:rPr lang="en-IN" smtClean="0"/>
              <a:t>18-11-2024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421282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3657600"/>
            <a:ext cx="508497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AC34B-C0A5-4512-96A7-4714C818F07A}"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2AA20-73DB-4704-A6E3-923B070D59AB}" type="slidenum">
              <a:rPr lang="en-IN" smtClean="0"/>
              <a:t>‹#›</a:t>
            </a:fld>
            <a:endParaRPr lang="en-IN"/>
          </a:p>
        </p:txBody>
      </p:sp>
    </p:spTree>
    <p:extLst>
      <p:ext uri="{BB962C8B-B14F-4D97-AF65-F5344CB8AC3E}">
        <p14:creationId xmlns:p14="http://schemas.microsoft.com/office/powerpoint/2010/main" val="230384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1" y="2669687"/>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9"/>
            <a:ext cx="1522412" cy="2365453"/>
          </a:xfrm>
          <a:prstGeom prst="rect">
            <a:avLst/>
          </a:prstGeom>
        </p:spPr>
      </p:pic>
      <p:sp>
        <p:nvSpPr>
          <p:cNvPr id="16" name="Oval 15"/>
          <p:cNvSpPr/>
          <p:nvPr/>
        </p:nvSpPr>
        <p:spPr>
          <a:xfrm>
            <a:off x="8609012" y="1676400"/>
            <a:ext cx="2819401"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3" y="452718"/>
            <a:ext cx="9404722"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5AC34B-C0A5-4512-96A7-4714C818F07A}" type="datetimeFigureOut">
              <a:rPr lang="en-IN" smtClean="0"/>
              <a:t>18-11-2024</a:t>
            </a:fld>
            <a:endParaRPr lang="en-IN"/>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1"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F2AA20-73DB-4704-A6E3-923B070D59AB}" type="slidenum">
              <a:rPr lang="en-IN" smtClean="0"/>
              <a:t>‹#›</a:t>
            </a:fld>
            <a:endParaRPr lang="en-IN"/>
          </a:p>
        </p:txBody>
      </p:sp>
    </p:spTree>
    <p:extLst>
      <p:ext uri="{BB962C8B-B14F-4D97-AF65-F5344CB8AC3E}">
        <p14:creationId xmlns:p14="http://schemas.microsoft.com/office/powerpoint/2010/main" val="113959024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SQL/joins%20in%20country%20and%20storesales.sql"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59000">
              <a:srgbClr val="002060"/>
            </a:gs>
            <a:gs pos="100000">
              <a:srgbClr val="144E94"/>
            </a:gs>
          </a:gsLst>
          <a:path path="circle">
            <a:fillToRect l="50000" t="130000" r="50000" b="-30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DD8322-B24C-B9B9-38CA-E376B9B83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72284"/>
          </a:xfrm>
          <a:prstGeom prst="rect">
            <a:avLst/>
          </a:prstGeom>
        </p:spPr>
      </p:pic>
      <p:sp>
        <p:nvSpPr>
          <p:cNvPr id="13" name="TextBox 12">
            <a:extLst>
              <a:ext uri="{FF2B5EF4-FFF2-40B4-BE49-F238E27FC236}">
                <a16:creationId xmlns:a16="http://schemas.microsoft.com/office/drawing/2014/main" id="{7E77C5EF-11FF-D006-00E2-C26C7597494F}"/>
              </a:ext>
            </a:extLst>
          </p:cNvPr>
          <p:cNvSpPr txBox="1"/>
          <p:nvPr/>
        </p:nvSpPr>
        <p:spPr>
          <a:xfrm>
            <a:off x="3057832" y="843677"/>
            <a:ext cx="5496232" cy="2585323"/>
          </a:xfrm>
          <a:prstGeom prst="rect">
            <a:avLst/>
          </a:prstGeom>
          <a:noFill/>
        </p:spPr>
        <p:txBody>
          <a:bodyPr wrap="square" rtlCol="0">
            <a:spAutoFit/>
          </a:bodyPr>
          <a:lstStyle/>
          <a:p>
            <a:pPr>
              <a:lnSpc>
                <a:spcPct val="200000"/>
              </a:lnSpc>
            </a:pPr>
            <a:r>
              <a:rPr lang="en-US" b="1" dirty="0">
                <a:solidFill>
                  <a:srgbClr val="0070C0"/>
                </a:solidFill>
                <a:effectLst>
                  <a:glow rad="228600">
                    <a:schemeClr val="tx1">
                      <a:lumMod val="95000"/>
                      <a:alpha val="40000"/>
                    </a:schemeClr>
                  </a:glow>
                  <a:outerShdw blurRad="60007" dist="139700" dir="18240000" sy="30000" kx="-1800000" algn="bl" rotWithShape="0">
                    <a:schemeClr val="bg1">
                      <a:alpha val="32000"/>
                    </a:schemeClr>
                  </a:outerShdw>
                </a:effectLst>
                <a:latin typeface="Times New Roman" panose="02020603050405020304" pitchFamily="18" charset="0"/>
                <a:cs typeface="Times New Roman" panose="02020603050405020304" pitchFamily="18" charset="0"/>
              </a:rPr>
              <a:t>NAME           : DHATCHANAMOORTHI SR</a:t>
            </a:r>
          </a:p>
          <a:p>
            <a:pPr>
              <a:lnSpc>
                <a:spcPct val="200000"/>
              </a:lnSpc>
            </a:pPr>
            <a:r>
              <a:rPr lang="en-US" b="1" dirty="0">
                <a:solidFill>
                  <a:srgbClr val="0070C0"/>
                </a:solidFill>
                <a:effectLst>
                  <a:glow rad="228600">
                    <a:schemeClr val="tx1">
                      <a:lumMod val="95000"/>
                      <a:alpha val="40000"/>
                    </a:schemeClr>
                  </a:glow>
                  <a:outerShdw blurRad="60007" dist="139700" dir="18240000" sy="30000" kx="-1800000" algn="bl" rotWithShape="0">
                    <a:schemeClr val="bg1">
                      <a:alpha val="32000"/>
                    </a:schemeClr>
                  </a:outerShdw>
                </a:effectLst>
                <a:latin typeface="Times New Roman" panose="02020603050405020304" pitchFamily="18" charset="0"/>
                <a:cs typeface="Times New Roman" panose="02020603050405020304" pitchFamily="18" charset="0"/>
              </a:rPr>
              <a:t>MENTOR     : KAVI BHARATHI</a:t>
            </a:r>
          </a:p>
          <a:p>
            <a:pPr>
              <a:lnSpc>
                <a:spcPct val="200000"/>
              </a:lnSpc>
            </a:pPr>
            <a:r>
              <a:rPr lang="en-US" b="1" dirty="0">
                <a:solidFill>
                  <a:srgbClr val="0070C0"/>
                </a:solidFill>
                <a:effectLst>
                  <a:glow rad="228600">
                    <a:schemeClr val="tx1">
                      <a:lumMod val="95000"/>
                      <a:alpha val="40000"/>
                    </a:schemeClr>
                  </a:glow>
                  <a:outerShdw blurRad="60007" dist="139700" dir="18240000" sy="30000" kx="-1800000" algn="bl" rotWithShape="0">
                    <a:schemeClr val="bg1">
                      <a:alpha val="32000"/>
                    </a:schemeClr>
                  </a:outerShdw>
                </a:effectLst>
                <a:latin typeface="Times New Roman" panose="02020603050405020304" pitchFamily="18" charset="0"/>
                <a:cs typeface="Times New Roman" panose="02020603050405020304" pitchFamily="18" charset="0"/>
              </a:rPr>
              <a:t>INSTITUTE : BESANT TECH</a:t>
            </a:r>
          </a:p>
          <a:p>
            <a:pPr>
              <a:lnSpc>
                <a:spcPct val="200000"/>
              </a:lnSpc>
            </a:pPr>
            <a:r>
              <a:rPr lang="en-US" b="1" dirty="0">
                <a:solidFill>
                  <a:srgbClr val="0070C0"/>
                </a:solidFill>
                <a:effectLst>
                  <a:glow rad="228600">
                    <a:schemeClr val="tx1">
                      <a:lumMod val="95000"/>
                      <a:alpha val="40000"/>
                    </a:schemeClr>
                  </a:glow>
                  <a:outerShdw blurRad="60007" dist="139700" dir="18240000" sy="30000" kx="-1800000" algn="bl" rotWithShape="0">
                    <a:schemeClr val="bg1">
                      <a:alpha val="32000"/>
                    </a:schemeClr>
                  </a:outerShdw>
                </a:effectLst>
                <a:latin typeface="Times New Roman" panose="02020603050405020304" pitchFamily="18" charset="0"/>
                <a:cs typeface="Times New Roman" panose="02020603050405020304" pitchFamily="18" charset="0"/>
              </a:rPr>
              <a:t>LOCATION : BTM LAYOUT-1</a:t>
            </a:r>
          </a:p>
          <a:p>
            <a:endParaRPr lang="en-IN" dirty="0"/>
          </a:p>
        </p:txBody>
      </p:sp>
      <p:sp>
        <p:nvSpPr>
          <p:cNvPr id="9" name="TextBox 8">
            <a:extLst>
              <a:ext uri="{FF2B5EF4-FFF2-40B4-BE49-F238E27FC236}">
                <a16:creationId xmlns:a16="http://schemas.microsoft.com/office/drawing/2014/main" id="{B1479E50-5B14-13E3-CE83-88A61FA898F9}"/>
              </a:ext>
            </a:extLst>
          </p:cNvPr>
          <p:cNvSpPr txBox="1"/>
          <p:nvPr/>
        </p:nvSpPr>
        <p:spPr>
          <a:xfrm>
            <a:off x="7020233" y="5288977"/>
            <a:ext cx="3834580" cy="923330"/>
          </a:xfrm>
          <a:prstGeom prst="rect">
            <a:avLst/>
          </a:prstGeom>
          <a:noFill/>
        </p:spPr>
        <p:txBody>
          <a:bodyPr wrap="square" rtlCol="0">
            <a:spAutoFit/>
          </a:bodyPr>
          <a:lstStyle/>
          <a:p>
            <a:r>
              <a:rPr lang="en-US" sz="5400" b="1" dirty="0">
                <a:solidFill>
                  <a:srgbClr val="0070C0"/>
                </a:solidFill>
                <a:effectLst>
                  <a:glow rad="228600">
                    <a:schemeClr val="tx1">
                      <a:lumMod val="95000"/>
                      <a:alpha val="40000"/>
                    </a:schemeClr>
                  </a:glow>
                  <a:outerShdw blurRad="60007" dist="139700" dir="18240000" sy="30000" kx="-1800000" algn="bl" rotWithShape="0">
                    <a:schemeClr val="bg1">
                      <a:alpha val="32000"/>
                    </a:schemeClr>
                  </a:outerShdw>
                </a:effectLst>
                <a:latin typeface="Times New Roman" panose="02020603050405020304" pitchFamily="18" charset="0"/>
                <a:cs typeface="Times New Roman" panose="02020603050405020304" pitchFamily="18" charset="0"/>
              </a:rPr>
              <a:t>SQL project</a:t>
            </a:r>
          </a:p>
        </p:txBody>
      </p:sp>
    </p:spTree>
    <p:extLst>
      <p:ext uri="{BB962C8B-B14F-4D97-AF65-F5344CB8AC3E}">
        <p14:creationId xmlns:p14="http://schemas.microsoft.com/office/powerpoint/2010/main" val="126428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82A34086-47D1-021D-C0D5-E4908C2412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36A528-1236-7684-5062-6F632FB500C8}"/>
              </a:ext>
            </a:extLst>
          </p:cNvPr>
          <p:cNvSpPr txBox="1"/>
          <p:nvPr/>
        </p:nvSpPr>
        <p:spPr>
          <a:xfrm>
            <a:off x="540774" y="1567712"/>
            <a:ext cx="5555226" cy="2062103"/>
          </a:xfrm>
          <a:prstGeom prst="rect">
            <a:avLst/>
          </a:prstGeom>
          <a:noFill/>
        </p:spPr>
        <p:txBody>
          <a:bodyPr wrap="square" rtlCol="0">
            <a:spAutoFit/>
          </a:bodyPr>
          <a:lstStyle/>
          <a:p>
            <a:r>
              <a:rPr lang="en-US" sz="3200" b="1" dirty="0">
                <a:solidFill>
                  <a:srgbClr val="FFC000"/>
                </a:solidFill>
              </a:rPr>
              <a:t># 7 .Aggregate Function: Calculate the minimum and maximum sales for each segment</a:t>
            </a:r>
            <a:endParaRPr lang="en-IN" sz="3200" b="1" dirty="0">
              <a:solidFill>
                <a:srgbClr val="FFC000"/>
              </a:solidFill>
            </a:endParaRPr>
          </a:p>
        </p:txBody>
      </p:sp>
      <p:sp>
        <p:nvSpPr>
          <p:cNvPr id="4" name="TextBox 3">
            <a:extLst>
              <a:ext uri="{FF2B5EF4-FFF2-40B4-BE49-F238E27FC236}">
                <a16:creationId xmlns:a16="http://schemas.microsoft.com/office/drawing/2014/main" id="{7FE9E08B-8547-34E0-6D28-5994E381BFAC}"/>
              </a:ext>
            </a:extLst>
          </p:cNvPr>
          <p:cNvSpPr txBox="1"/>
          <p:nvPr/>
        </p:nvSpPr>
        <p:spPr>
          <a:xfrm>
            <a:off x="540774" y="3629815"/>
            <a:ext cx="4916129" cy="1938992"/>
          </a:xfrm>
          <a:prstGeom prst="rect">
            <a:avLst/>
          </a:prstGeom>
          <a:noFill/>
        </p:spPr>
        <p:txBody>
          <a:bodyPr wrap="square" rtlCol="0">
            <a:spAutoFit/>
          </a:bodyPr>
          <a:lstStyle/>
          <a:p>
            <a:r>
              <a:rPr lang="en-US" sz="2400" b="1" dirty="0"/>
              <a:t>SELECT Segment, MIN(Sales) AS </a:t>
            </a:r>
            <a:r>
              <a:rPr lang="en-US" sz="2400" b="1" dirty="0" err="1"/>
              <a:t>Min_Sales</a:t>
            </a:r>
            <a:r>
              <a:rPr lang="en-US" sz="2400" b="1" dirty="0"/>
              <a:t>, MAX(Sales) AS </a:t>
            </a:r>
            <a:r>
              <a:rPr lang="en-US" sz="2400" b="1" dirty="0" err="1"/>
              <a:t>Max_Sales</a:t>
            </a:r>
            <a:endParaRPr lang="en-US" sz="2400" b="1" dirty="0"/>
          </a:p>
          <a:p>
            <a:r>
              <a:rPr lang="en-US" sz="2400" b="1" dirty="0"/>
              <a:t>FROM </a:t>
            </a:r>
            <a:r>
              <a:rPr lang="en-US" sz="2400" b="1" dirty="0" err="1"/>
              <a:t>SampleSuperstore</a:t>
            </a:r>
            <a:endParaRPr lang="en-US" sz="2400" b="1" dirty="0"/>
          </a:p>
          <a:p>
            <a:r>
              <a:rPr lang="en-US" sz="2400" b="1" dirty="0"/>
              <a:t>GROUP BY Segment;</a:t>
            </a:r>
            <a:endParaRPr lang="en-IN" sz="2400" b="1" dirty="0"/>
          </a:p>
        </p:txBody>
      </p:sp>
      <p:graphicFrame>
        <p:nvGraphicFramePr>
          <p:cNvPr id="5" name="Table 4">
            <a:extLst>
              <a:ext uri="{FF2B5EF4-FFF2-40B4-BE49-F238E27FC236}">
                <a16:creationId xmlns:a16="http://schemas.microsoft.com/office/drawing/2014/main" id="{71D197AB-07DC-53BE-E7E7-FD4BBC51E722}"/>
              </a:ext>
            </a:extLst>
          </p:cNvPr>
          <p:cNvGraphicFramePr>
            <a:graphicFrameLocks noGrp="1"/>
          </p:cNvGraphicFramePr>
          <p:nvPr>
            <p:extLst>
              <p:ext uri="{D42A27DB-BD31-4B8C-83A1-F6EECF244321}">
                <p14:modId xmlns:p14="http://schemas.microsoft.com/office/powerpoint/2010/main" val="2559709994"/>
              </p:ext>
            </p:extLst>
          </p:nvPr>
        </p:nvGraphicFramePr>
        <p:xfrm>
          <a:off x="5683045" y="2207998"/>
          <a:ext cx="5958348" cy="3264309"/>
        </p:xfrm>
        <a:graphic>
          <a:graphicData uri="http://schemas.openxmlformats.org/drawingml/2006/table">
            <a:tbl>
              <a:tblPr>
                <a:tableStyleId>{68D230F3-CF80-4859-8CE7-A43EE81993B5}</a:tableStyleId>
              </a:tblPr>
              <a:tblGrid>
                <a:gridCol w="1986116">
                  <a:extLst>
                    <a:ext uri="{9D8B030D-6E8A-4147-A177-3AD203B41FA5}">
                      <a16:colId xmlns:a16="http://schemas.microsoft.com/office/drawing/2014/main" val="210446251"/>
                    </a:ext>
                  </a:extLst>
                </a:gridCol>
                <a:gridCol w="1986116">
                  <a:extLst>
                    <a:ext uri="{9D8B030D-6E8A-4147-A177-3AD203B41FA5}">
                      <a16:colId xmlns:a16="http://schemas.microsoft.com/office/drawing/2014/main" val="3723645917"/>
                    </a:ext>
                  </a:extLst>
                </a:gridCol>
                <a:gridCol w="1986116">
                  <a:extLst>
                    <a:ext uri="{9D8B030D-6E8A-4147-A177-3AD203B41FA5}">
                      <a16:colId xmlns:a16="http://schemas.microsoft.com/office/drawing/2014/main" val="1018632364"/>
                    </a:ext>
                  </a:extLst>
                </a:gridCol>
              </a:tblGrid>
              <a:tr h="1088103">
                <a:tc>
                  <a:txBody>
                    <a:bodyPr/>
                    <a:lstStyle/>
                    <a:p>
                      <a:r>
                        <a:rPr lang="en-IN" b="1" dirty="0"/>
                        <a:t>Consumer</a:t>
                      </a:r>
                    </a:p>
                  </a:txBody>
                  <a:tcPr anchor="ctr"/>
                </a:tc>
                <a:tc>
                  <a:txBody>
                    <a:bodyPr/>
                    <a:lstStyle/>
                    <a:p>
                      <a:r>
                        <a:rPr lang="en-IN" b="1" dirty="0"/>
                        <a:t>0.444</a:t>
                      </a:r>
                    </a:p>
                  </a:txBody>
                  <a:tcPr anchor="ctr"/>
                </a:tc>
                <a:tc>
                  <a:txBody>
                    <a:bodyPr/>
                    <a:lstStyle/>
                    <a:p>
                      <a:r>
                        <a:rPr lang="en-IN" b="1" dirty="0"/>
                        <a:t>13999.96</a:t>
                      </a:r>
                    </a:p>
                  </a:txBody>
                  <a:tcPr anchor="ctr"/>
                </a:tc>
                <a:extLst>
                  <a:ext uri="{0D108BD9-81ED-4DB2-BD59-A6C34878D82A}">
                    <a16:rowId xmlns:a16="http://schemas.microsoft.com/office/drawing/2014/main" val="426219952"/>
                  </a:ext>
                </a:extLst>
              </a:tr>
              <a:tr h="1088103">
                <a:tc>
                  <a:txBody>
                    <a:bodyPr/>
                    <a:lstStyle/>
                    <a:p>
                      <a:r>
                        <a:rPr lang="en-IN" b="1" dirty="0"/>
                        <a:t>Corporate</a:t>
                      </a:r>
                    </a:p>
                  </a:txBody>
                  <a:tcPr anchor="ctr"/>
                </a:tc>
                <a:tc>
                  <a:txBody>
                    <a:bodyPr/>
                    <a:lstStyle/>
                    <a:p>
                      <a:r>
                        <a:rPr lang="en-IN" b="1" dirty="0"/>
                        <a:t>0.556</a:t>
                      </a:r>
                    </a:p>
                  </a:txBody>
                  <a:tcPr anchor="ctr"/>
                </a:tc>
                <a:tc>
                  <a:txBody>
                    <a:bodyPr/>
                    <a:lstStyle/>
                    <a:p>
                      <a:r>
                        <a:rPr lang="en-IN" b="1" dirty="0"/>
                        <a:t>17499.95</a:t>
                      </a:r>
                    </a:p>
                  </a:txBody>
                  <a:tcPr anchor="ctr"/>
                </a:tc>
                <a:extLst>
                  <a:ext uri="{0D108BD9-81ED-4DB2-BD59-A6C34878D82A}">
                    <a16:rowId xmlns:a16="http://schemas.microsoft.com/office/drawing/2014/main" val="544584013"/>
                  </a:ext>
                </a:extLst>
              </a:tr>
              <a:tr h="1088103">
                <a:tc>
                  <a:txBody>
                    <a:bodyPr/>
                    <a:lstStyle/>
                    <a:p>
                      <a:r>
                        <a:rPr lang="en-IN" b="1" dirty="0"/>
                        <a:t>Home Office</a:t>
                      </a:r>
                    </a:p>
                  </a:txBody>
                  <a:tcPr anchor="ctr"/>
                </a:tc>
                <a:tc>
                  <a:txBody>
                    <a:bodyPr/>
                    <a:lstStyle/>
                    <a:p>
                      <a:r>
                        <a:rPr lang="en-IN" b="1" dirty="0"/>
                        <a:t>0.99</a:t>
                      </a:r>
                    </a:p>
                  </a:txBody>
                  <a:tcPr anchor="ctr"/>
                </a:tc>
                <a:tc>
                  <a:txBody>
                    <a:bodyPr/>
                    <a:lstStyle/>
                    <a:p>
                      <a:r>
                        <a:rPr lang="en-IN" b="1" dirty="0"/>
                        <a:t>22638.48</a:t>
                      </a:r>
                    </a:p>
                  </a:txBody>
                  <a:tcPr anchor="ctr"/>
                </a:tc>
                <a:extLst>
                  <a:ext uri="{0D108BD9-81ED-4DB2-BD59-A6C34878D82A}">
                    <a16:rowId xmlns:a16="http://schemas.microsoft.com/office/drawing/2014/main" val="3778121569"/>
                  </a:ext>
                </a:extLst>
              </a:tr>
            </a:tbl>
          </a:graphicData>
        </a:graphic>
      </p:graphicFrame>
      <p:graphicFrame>
        <p:nvGraphicFramePr>
          <p:cNvPr id="8" name="Table 7">
            <a:extLst>
              <a:ext uri="{FF2B5EF4-FFF2-40B4-BE49-F238E27FC236}">
                <a16:creationId xmlns:a16="http://schemas.microsoft.com/office/drawing/2014/main" id="{0BFFE7E1-3414-858D-BB64-977BCCEFDD97}"/>
              </a:ext>
            </a:extLst>
          </p:cNvPr>
          <p:cNvGraphicFramePr>
            <a:graphicFrameLocks noGrp="1"/>
          </p:cNvGraphicFramePr>
          <p:nvPr>
            <p:extLst>
              <p:ext uri="{D42A27DB-BD31-4B8C-83A1-F6EECF244321}">
                <p14:modId xmlns:p14="http://schemas.microsoft.com/office/powerpoint/2010/main" val="3963052065"/>
              </p:ext>
            </p:extLst>
          </p:nvPr>
        </p:nvGraphicFramePr>
        <p:xfrm>
          <a:off x="5692878" y="1702435"/>
          <a:ext cx="5958348" cy="370840"/>
        </p:xfrm>
        <a:graphic>
          <a:graphicData uri="http://schemas.openxmlformats.org/drawingml/2006/table">
            <a:tbl>
              <a:tblPr firstRow="1" bandRow="1">
                <a:tableStyleId>{912C8C85-51F0-491E-9774-3900AFEF0FD7}</a:tableStyleId>
              </a:tblPr>
              <a:tblGrid>
                <a:gridCol w="1986116">
                  <a:extLst>
                    <a:ext uri="{9D8B030D-6E8A-4147-A177-3AD203B41FA5}">
                      <a16:colId xmlns:a16="http://schemas.microsoft.com/office/drawing/2014/main" val="3013860724"/>
                    </a:ext>
                  </a:extLst>
                </a:gridCol>
                <a:gridCol w="1986116">
                  <a:extLst>
                    <a:ext uri="{9D8B030D-6E8A-4147-A177-3AD203B41FA5}">
                      <a16:colId xmlns:a16="http://schemas.microsoft.com/office/drawing/2014/main" val="3623120466"/>
                    </a:ext>
                  </a:extLst>
                </a:gridCol>
                <a:gridCol w="1986116">
                  <a:extLst>
                    <a:ext uri="{9D8B030D-6E8A-4147-A177-3AD203B41FA5}">
                      <a16:colId xmlns:a16="http://schemas.microsoft.com/office/drawing/2014/main" val="2023610896"/>
                    </a:ext>
                  </a:extLst>
                </a:gridCol>
              </a:tblGrid>
              <a:tr h="370840">
                <a:tc>
                  <a:txBody>
                    <a:bodyPr/>
                    <a:lstStyle/>
                    <a:p>
                      <a:r>
                        <a:rPr lang="en-US" dirty="0"/>
                        <a:t>  Segment</a:t>
                      </a:r>
                      <a:endParaRPr lang="en-IN" dirty="0"/>
                    </a:p>
                  </a:txBody>
                  <a:tcPr/>
                </a:tc>
                <a:tc>
                  <a:txBody>
                    <a:bodyPr/>
                    <a:lstStyle/>
                    <a:p>
                      <a:r>
                        <a:rPr lang="en-US" dirty="0"/>
                        <a:t>  </a:t>
                      </a:r>
                      <a:r>
                        <a:rPr lang="en-US" dirty="0" err="1"/>
                        <a:t>Min_Sales</a:t>
                      </a:r>
                      <a:r>
                        <a:rPr lang="en-US" dirty="0"/>
                        <a:t> </a:t>
                      </a:r>
                      <a:endParaRPr lang="en-IN" dirty="0"/>
                    </a:p>
                  </a:txBody>
                  <a:tcPr/>
                </a:tc>
                <a:tc>
                  <a:txBody>
                    <a:bodyPr/>
                    <a:lstStyle/>
                    <a:p>
                      <a:r>
                        <a:rPr lang="en-US" dirty="0"/>
                        <a:t> </a:t>
                      </a:r>
                      <a:r>
                        <a:rPr lang="en-US" dirty="0" err="1"/>
                        <a:t>Max_Sales</a:t>
                      </a:r>
                      <a:endParaRPr lang="en-IN" dirty="0"/>
                    </a:p>
                  </a:txBody>
                  <a:tcPr/>
                </a:tc>
                <a:extLst>
                  <a:ext uri="{0D108BD9-81ED-4DB2-BD59-A6C34878D82A}">
                    <a16:rowId xmlns:a16="http://schemas.microsoft.com/office/drawing/2014/main" val="641054872"/>
                  </a:ext>
                </a:extLst>
              </a:tr>
            </a:tbl>
          </a:graphicData>
        </a:graphic>
      </p:graphicFrame>
    </p:spTree>
    <p:extLst>
      <p:ext uri="{BB962C8B-B14F-4D97-AF65-F5344CB8AC3E}">
        <p14:creationId xmlns:p14="http://schemas.microsoft.com/office/powerpoint/2010/main" val="194029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6636BB65-9502-7102-3D29-ECDD46D0DEF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37D40-872E-7E28-AAE9-C1ACDF3D02BC}"/>
              </a:ext>
            </a:extLst>
          </p:cNvPr>
          <p:cNvSpPr txBox="1"/>
          <p:nvPr/>
        </p:nvSpPr>
        <p:spPr>
          <a:xfrm>
            <a:off x="1327355" y="1859340"/>
            <a:ext cx="6331974" cy="1569660"/>
          </a:xfrm>
          <a:prstGeom prst="rect">
            <a:avLst/>
          </a:prstGeom>
          <a:noFill/>
        </p:spPr>
        <p:txBody>
          <a:bodyPr wrap="square" rtlCol="0">
            <a:spAutoFit/>
          </a:bodyPr>
          <a:lstStyle/>
          <a:p>
            <a:r>
              <a:rPr lang="en-US" sz="3200" b="1" dirty="0">
                <a:solidFill>
                  <a:srgbClr val="FFC000"/>
                </a:solidFill>
              </a:rPr>
              <a:t># 8 .Subquery with a Join: Retrieve the state with the maximum total sales</a:t>
            </a:r>
            <a:endParaRPr lang="en-IN" sz="3200" b="1" dirty="0">
              <a:solidFill>
                <a:srgbClr val="FFC000"/>
              </a:solidFill>
            </a:endParaRPr>
          </a:p>
        </p:txBody>
      </p:sp>
      <p:sp>
        <p:nvSpPr>
          <p:cNvPr id="4" name="TextBox 3">
            <a:extLst>
              <a:ext uri="{FF2B5EF4-FFF2-40B4-BE49-F238E27FC236}">
                <a16:creationId xmlns:a16="http://schemas.microsoft.com/office/drawing/2014/main" id="{38C10B93-DD8C-438B-EE15-C2488749A832}"/>
              </a:ext>
            </a:extLst>
          </p:cNvPr>
          <p:cNvSpPr txBox="1"/>
          <p:nvPr/>
        </p:nvSpPr>
        <p:spPr>
          <a:xfrm>
            <a:off x="1327355" y="3628105"/>
            <a:ext cx="5840362" cy="1569660"/>
          </a:xfrm>
          <a:prstGeom prst="rect">
            <a:avLst/>
          </a:prstGeom>
          <a:noFill/>
        </p:spPr>
        <p:txBody>
          <a:bodyPr wrap="square" rtlCol="0">
            <a:spAutoFit/>
          </a:bodyPr>
          <a:lstStyle/>
          <a:p>
            <a:r>
              <a:rPr lang="en-US" sz="2400" b="1" dirty="0"/>
              <a:t>SELECT State</a:t>
            </a:r>
          </a:p>
          <a:p>
            <a:r>
              <a:rPr lang="en-US" sz="2400" b="1" dirty="0"/>
              <a:t>FROM </a:t>
            </a:r>
            <a:r>
              <a:rPr lang="en-US" sz="2400" b="1" dirty="0" err="1"/>
              <a:t>SampleSuperstore</a:t>
            </a:r>
            <a:endParaRPr lang="en-US" sz="2400" b="1" dirty="0"/>
          </a:p>
          <a:p>
            <a:r>
              <a:rPr lang="en-US" sz="2400" b="1" dirty="0"/>
              <a:t>WHERE Sales = (SELECT MAX(Sales) FROM </a:t>
            </a:r>
            <a:r>
              <a:rPr lang="en-US" sz="2400" b="1" dirty="0" err="1"/>
              <a:t>SampleSuperstore</a:t>
            </a:r>
            <a:r>
              <a:rPr lang="en-US" sz="2400" b="1" dirty="0"/>
              <a:t>);</a:t>
            </a:r>
            <a:endParaRPr lang="en-IN" sz="2400" b="1" dirty="0"/>
          </a:p>
        </p:txBody>
      </p:sp>
      <p:graphicFrame>
        <p:nvGraphicFramePr>
          <p:cNvPr id="5" name="Table 4">
            <a:extLst>
              <a:ext uri="{FF2B5EF4-FFF2-40B4-BE49-F238E27FC236}">
                <a16:creationId xmlns:a16="http://schemas.microsoft.com/office/drawing/2014/main" id="{B3EB6433-1AE0-8772-434F-0EDFB30E0E4D}"/>
              </a:ext>
            </a:extLst>
          </p:cNvPr>
          <p:cNvGraphicFramePr>
            <a:graphicFrameLocks noGrp="1"/>
          </p:cNvGraphicFramePr>
          <p:nvPr>
            <p:extLst>
              <p:ext uri="{D42A27DB-BD31-4B8C-83A1-F6EECF244321}">
                <p14:modId xmlns:p14="http://schemas.microsoft.com/office/powerpoint/2010/main" val="2683593186"/>
              </p:ext>
            </p:extLst>
          </p:nvPr>
        </p:nvGraphicFramePr>
        <p:xfrm>
          <a:off x="7964126" y="3143097"/>
          <a:ext cx="3067665" cy="1269838"/>
        </p:xfrm>
        <a:graphic>
          <a:graphicData uri="http://schemas.openxmlformats.org/drawingml/2006/table">
            <a:tbl>
              <a:tblPr>
                <a:tableStyleId>{68D230F3-CF80-4859-8CE7-A43EE81993B5}</a:tableStyleId>
              </a:tblPr>
              <a:tblGrid>
                <a:gridCol w="3067665">
                  <a:extLst>
                    <a:ext uri="{9D8B030D-6E8A-4147-A177-3AD203B41FA5}">
                      <a16:colId xmlns:a16="http://schemas.microsoft.com/office/drawing/2014/main" val="1992853618"/>
                    </a:ext>
                  </a:extLst>
                </a:gridCol>
              </a:tblGrid>
              <a:tr h="1269838">
                <a:tc>
                  <a:txBody>
                    <a:bodyPr/>
                    <a:lstStyle/>
                    <a:p>
                      <a:r>
                        <a:rPr lang="en-IN" sz="2000" b="1" dirty="0"/>
                        <a:t>             Florida</a:t>
                      </a:r>
                    </a:p>
                  </a:txBody>
                  <a:tcPr anchor="ctr"/>
                </a:tc>
                <a:extLst>
                  <a:ext uri="{0D108BD9-81ED-4DB2-BD59-A6C34878D82A}">
                    <a16:rowId xmlns:a16="http://schemas.microsoft.com/office/drawing/2014/main" val="1950312509"/>
                  </a:ext>
                </a:extLst>
              </a:tr>
            </a:tbl>
          </a:graphicData>
        </a:graphic>
      </p:graphicFrame>
      <p:graphicFrame>
        <p:nvGraphicFramePr>
          <p:cNvPr id="7" name="Table 6">
            <a:extLst>
              <a:ext uri="{FF2B5EF4-FFF2-40B4-BE49-F238E27FC236}">
                <a16:creationId xmlns:a16="http://schemas.microsoft.com/office/drawing/2014/main" id="{28AA78CE-BA57-3DAF-9B80-53607E8CDFFD}"/>
              </a:ext>
            </a:extLst>
          </p:cNvPr>
          <p:cNvGraphicFramePr>
            <a:graphicFrameLocks noGrp="1"/>
          </p:cNvGraphicFramePr>
          <p:nvPr>
            <p:extLst>
              <p:ext uri="{D42A27DB-BD31-4B8C-83A1-F6EECF244321}">
                <p14:modId xmlns:p14="http://schemas.microsoft.com/office/powerpoint/2010/main" val="2870698625"/>
              </p:ext>
            </p:extLst>
          </p:nvPr>
        </p:nvGraphicFramePr>
        <p:xfrm>
          <a:off x="7964127" y="2446050"/>
          <a:ext cx="3067665" cy="396240"/>
        </p:xfrm>
        <a:graphic>
          <a:graphicData uri="http://schemas.openxmlformats.org/drawingml/2006/table">
            <a:tbl>
              <a:tblPr firstRow="1" bandRow="1">
                <a:tableStyleId>{912C8C85-51F0-491E-9774-3900AFEF0FD7}</a:tableStyleId>
              </a:tblPr>
              <a:tblGrid>
                <a:gridCol w="3067665">
                  <a:extLst>
                    <a:ext uri="{9D8B030D-6E8A-4147-A177-3AD203B41FA5}">
                      <a16:colId xmlns:a16="http://schemas.microsoft.com/office/drawing/2014/main" val="2632077423"/>
                    </a:ext>
                  </a:extLst>
                </a:gridCol>
              </a:tblGrid>
              <a:tr h="176653">
                <a:tc>
                  <a:txBody>
                    <a:bodyPr/>
                    <a:lstStyle/>
                    <a:p>
                      <a:r>
                        <a:rPr lang="en-IN" dirty="0"/>
                        <a:t>                 </a:t>
                      </a:r>
                      <a:r>
                        <a:rPr lang="en-IN" sz="2000" dirty="0"/>
                        <a:t>State</a:t>
                      </a:r>
                    </a:p>
                  </a:txBody>
                  <a:tcPr/>
                </a:tc>
                <a:extLst>
                  <a:ext uri="{0D108BD9-81ED-4DB2-BD59-A6C34878D82A}">
                    <a16:rowId xmlns:a16="http://schemas.microsoft.com/office/drawing/2014/main" val="297324823"/>
                  </a:ext>
                </a:extLst>
              </a:tr>
            </a:tbl>
          </a:graphicData>
        </a:graphic>
      </p:graphicFrame>
    </p:spTree>
    <p:extLst>
      <p:ext uri="{BB962C8B-B14F-4D97-AF65-F5344CB8AC3E}">
        <p14:creationId xmlns:p14="http://schemas.microsoft.com/office/powerpoint/2010/main" val="327759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9430B8EC-0529-3B76-393F-C797F17A46F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61BC0A-A651-D2B7-68B1-EAEDE85EBE58}"/>
              </a:ext>
            </a:extLst>
          </p:cNvPr>
          <p:cNvSpPr txBox="1"/>
          <p:nvPr/>
        </p:nvSpPr>
        <p:spPr>
          <a:xfrm>
            <a:off x="511279" y="693175"/>
            <a:ext cx="5043947" cy="3046988"/>
          </a:xfrm>
          <a:prstGeom prst="rect">
            <a:avLst/>
          </a:prstGeom>
          <a:noFill/>
        </p:spPr>
        <p:txBody>
          <a:bodyPr wrap="square" rtlCol="0">
            <a:spAutoFit/>
          </a:bodyPr>
          <a:lstStyle/>
          <a:p>
            <a:r>
              <a:rPr lang="en-US" sz="3200" b="1" dirty="0">
                <a:solidFill>
                  <a:srgbClr val="FFC000"/>
                </a:solidFill>
              </a:rPr>
              <a:t># 9 .Subquery with a Join: Find the city with the highest sales for a specific product category e.g., "Office Supplies"</a:t>
            </a:r>
            <a:endParaRPr lang="en-IN" sz="3200" b="1" dirty="0">
              <a:solidFill>
                <a:srgbClr val="FFC000"/>
              </a:solidFill>
            </a:endParaRPr>
          </a:p>
        </p:txBody>
      </p:sp>
      <p:sp>
        <p:nvSpPr>
          <p:cNvPr id="4" name="TextBox 3">
            <a:extLst>
              <a:ext uri="{FF2B5EF4-FFF2-40B4-BE49-F238E27FC236}">
                <a16:creationId xmlns:a16="http://schemas.microsoft.com/office/drawing/2014/main" id="{029AEF3F-C231-320C-DB77-5E9CD17F470B}"/>
              </a:ext>
            </a:extLst>
          </p:cNvPr>
          <p:cNvSpPr txBox="1"/>
          <p:nvPr/>
        </p:nvSpPr>
        <p:spPr>
          <a:xfrm>
            <a:off x="560439" y="3740163"/>
            <a:ext cx="4709651" cy="2246769"/>
          </a:xfrm>
          <a:prstGeom prst="rect">
            <a:avLst/>
          </a:prstGeom>
          <a:noFill/>
        </p:spPr>
        <p:txBody>
          <a:bodyPr wrap="square" rtlCol="0">
            <a:spAutoFit/>
          </a:bodyPr>
          <a:lstStyle/>
          <a:p>
            <a:r>
              <a:rPr lang="en-US" sz="2000" b="1" dirty="0"/>
              <a:t>SELECT City, SUM(Sales) AS </a:t>
            </a:r>
            <a:r>
              <a:rPr lang="en-US" sz="2000" b="1" dirty="0" err="1"/>
              <a:t>Total_Sales</a:t>
            </a:r>
            <a:endParaRPr lang="en-US" sz="2000" b="1" dirty="0"/>
          </a:p>
          <a:p>
            <a:r>
              <a:rPr lang="en-US" sz="2000" b="1" dirty="0"/>
              <a:t>FROM </a:t>
            </a:r>
            <a:r>
              <a:rPr lang="en-US" sz="2000" b="1" dirty="0" err="1"/>
              <a:t>SampleSuperstore</a:t>
            </a:r>
            <a:endParaRPr lang="en-US" sz="2000" b="1" dirty="0"/>
          </a:p>
          <a:p>
            <a:r>
              <a:rPr lang="en-US" sz="2000" b="1" dirty="0"/>
              <a:t>WHERE Category = 'Office Supplies’</a:t>
            </a:r>
          </a:p>
          <a:p>
            <a:r>
              <a:rPr lang="en-US" sz="2000" b="1" dirty="0"/>
              <a:t>GROUP BY City</a:t>
            </a:r>
          </a:p>
          <a:p>
            <a:r>
              <a:rPr lang="en-US" sz="2000" b="1" dirty="0"/>
              <a:t>ORDER BY </a:t>
            </a:r>
            <a:r>
              <a:rPr lang="en-US" sz="2000" b="1" dirty="0" err="1"/>
              <a:t>Total_Sales</a:t>
            </a:r>
            <a:r>
              <a:rPr lang="en-US" sz="2000" b="1" dirty="0"/>
              <a:t> DESC</a:t>
            </a:r>
          </a:p>
          <a:p>
            <a:r>
              <a:rPr lang="en-US" sz="2000" b="1" dirty="0"/>
              <a:t>LIMIT 1;</a:t>
            </a:r>
            <a:endParaRPr lang="en-IN" sz="2000" b="1" dirty="0"/>
          </a:p>
        </p:txBody>
      </p:sp>
      <p:graphicFrame>
        <p:nvGraphicFramePr>
          <p:cNvPr id="7" name="Table 6">
            <a:extLst>
              <a:ext uri="{FF2B5EF4-FFF2-40B4-BE49-F238E27FC236}">
                <a16:creationId xmlns:a16="http://schemas.microsoft.com/office/drawing/2014/main" id="{FB3197C8-1882-BDCE-2143-747A866A9BE4}"/>
              </a:ext>
            </a:extLst>
          </p:cNvPr>
          <p:cNvGraphicFramePr>
            <a:graphicFrameLocks noGrp="1"/>
          </p:cNvGraphicFramePr>
          <p:nvPr>
            <p:extLst>
              <p:ext uri="{D42A27DB-BD31-4B8C-83A1-F6EECF244321}">
                <p14:modId xmlns:p14="http://schemas.microsoft.com/office/powerpoint/2010/main" val="880208182"/>
              </p:ext>
            </p:extLst>
          </p:nvPr>
        </p:nvGraphicFramePr>
        <p:xfrm>
          <a:off x="5270090" y="3118492"/>
          <a:ext cx="6430295" cy="924231"/>
        </p:xfrm>
        <a:graphic>
          <a:graphicData uri="http://schemas.openxmlformats.org/drawingml/2006/table">
            <a:tbl>
              <a:tblPr>
                <a:tableStyleId>{68D230F3-CF80-4859-8CE7-A43EE81993B5}</a:tableStyleId>
              </a:tblPr>
              <a:tblGrid>
                <a:gridCol w="3362632">
                  <a:extLst>
                    <a:ext uri="{9D8B030D-6E8A-4147-A177-3AD203B41FA5}">
                      <a16:colId xmlns:a16="http://schemas.microsoft.com/office/drawing/2014/main" val="3610236615"/>
                    </a:ext>
                  </a:extLst>
                </a:gridCol>
                <a:gridCol w="3067663">
                  <a:extLst>
                    <a:ext uri="{9D8B030D-6E8A-4147-A177-3AD203B41FA5}">
                      <a16:colId xmlns:a16="http://schemas.microsoft.com/office/drawing/2014/main" val="459087213"/>
                    </a:ext>
                  </a:extLst>
                </a:gridCol>
              </a:tblGrid>
              <a:tr h="924231">
                <a:tc>
                  <a:txBody>
                    <a:bodyPr/>
                    <a:lstStyle/>
                    <a:p>
                      <a:r>
                        <a:rPr lang="en-IN" sz="2400" b="1" dirty="0"/>
                        <a:t>New York City</a:t>
                      </a:r>
                    </a:p>
                  </a:txBody>
                  <a:tcPr anchor="ctr"/>
                </a:tc>
                <a:tc>
                  <a:txBody>
                    <a:bodyPr/>
                    <a:lstStyle/>
                    <a:p>
                      <a:r>
                        <a:rPr lang="en-IN" sz="2400" b="1" dirty="0"/>
                        <a:t>71361.00599999995</a:t>
                      </a:r>
                    </a:p>
                  </a:txBody>
                  <a:tcPr anchor="ctr"/>
                </a:tc>
                <a:extLst>
                  <a:ext uri="{0D108BD9-81ED-4DB2-BD59-A6C34878D82A}">
                    <a16:rowId xmlns:a16="http://schemas.microsoft.com/office/drawing/2014/main" val="1728350320"/>
                  </a:ext>
                </a:extLst>
              </a:tr>
            </a:tbl>
          </a:graphicData>
        </a:graphic>
      </p:graphicFrame>
      <p:graphicFrame>
        <p:nvGraphicFramePr>
          <p:cNvPr id="8" name="Table 7">
            <a:extLst>
              <a:ext uri="{FF2B5EF4-FFF2-40B4-BE49-F238E27FC236}">
                <a16:creationId xmlns:a16="http://schemas.microsoft.com/office/drawing/2014/main" id="{3B87A004-2D85-9BD6-2633-5141B692F47A}"/>
              </a:ext>
            </a:extLst>
          </p:cNvPr>
          <p:cNvGraphicFramePr>
            <a:graphicFrameLocks noGrp="1"/>
          </p:cNvGraphicFramePr>
          <p:nvPr>
            <p:extLst>
              <p:ext uri="{D42A27DB-BD31-4B8C-83A1-F6EECF244321}">
                <p14:modId xmlns:p14="http://schemas.microsoft.com/office/powerpoint/2010/main" val="3473107609"/>
              </p:ext>
            </p:extLst>
          </p:nvPr>
        </p:nvGraphicFramePr>
        <p:xfrm>
          <a:off x="5250425" y="2358078"/>
          <a:ext cx="6430296" cy="457200"/>
        </p:xfrm>
        <a:graphic>
          <a:graphicData uri="http://schemas.openxmlformats.org/drawingml/2006/table">
            <a:tbl>
              <a:tblPr firstRow="1" bandRow="1">
                <a:tableStyleId>{912C8C85-51F0-491E-9774-3900AFEF0FD7}</a:tableStyleId>
              </a:tblPr>
              <a:tblGrid>
                <a:gridCol w="3215148">
                  <a:extLst>
                    <a:ext uri="{9D8B030D-6E8A-4147-A177-3AD203B41FA5}">
                      <a16:colId xmlns:a16="http://schemas.microsoft.com/office/drawing/2014/main" val="2579172613"/>
                    </a:ext>
                  </a:extLst>
                </a:gridCol>
                <a:gridCol w="3215148">
                  <a:extLst>
                    <a:ext uri="{9D8B030D-6E8A-4147-A177-3AD203B41FA5}">
                      <a16:colId xmlns:a16="http://schemas.microsoft.com/office/drawing/2014/main" val="1823806647"/>
                    </a:ext>
                  </a:extLst>
                </a:gridCol>
              </a:tblGrid>
              <a:tr h="370840">
                <a:tc>
                  <a:txBody>
                    <a:bodyPr/>
                    <a:lstStyle/>
                    <a:p>
                      <a:r>
                        <a:rPr lang="en-IN" sz="2400" dirty="0"/>
                        <a:t>      City</a:t>
                      </a:r>
                    </a:p>
                  </a:txBody>
                  <a:tcPr/>
                </a:tc>
                <a:tc>
                  <a:txBody>
                    <a:bodyPr/>
                    <a:lstStyle/>
                    <a:p>
                      <a:r>
                        <a:rPr lang="en-IN" dirty="0"/>
                        <a:t>         </a:t>
                      </a:r>
                      <a:r>
                        <a:rPr lang="en-IN" sz="2400" dirty="0" err="1"/>
                        <a:t>Total_Sales</a:t>
                      </a:r>
                      <a:endParaRPr lang="en-IN" sz="2400" dirty="0"/>
                    </a:p>
                  </a:txBody>
                  <a:tcPr/>
                </a:tc>
                <a:extLst>
                  <a:ext uri="{0D108BD9-81ED-4DB2-BD59-A6C34878D82A}">
                    <a16:rowId xmlns:a16="http://schemas.microsoft.com/office/drawing/2014/main" val="1471887004"/>
                  </a:ext>
                </a:extLst>
              </a:tr>
            </a:tbl>
          </a:graphicData>
        </a:graphic>
      </p:graphicFrame>
    </p:spTree>
    <p:extLst>
      <p:ext uri="{BB962C8B-B14F-4D97-AF65-F5344CB8AC3E}">
        <p14:creationId xmlns:p14="http://schemas.microsoft.com/office/powerpoint/2010/main" val="307654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CD94407D-F28D-629C-EE0C-11E66A048C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A51844-8C04-296D-857F-3C8CC8C24EDB}"/>
              </a:ext>
            </a:extLst>
          </p:cNvPr>
          <p:cNvSpPr txBox="1"/>
          <p:nvPr/>
        </p:nvSpPr>
        <p:spPr>
          <a:xfrm>
            <a:off x="668593" y="1077438"/>
            <a:ext cx="6017342" cy="2554545"/>
          </a:xfrm>
          <a:prstGeom prst="rect">
            <a:avLst/>
          </a:prstGeom>
          <a:noFill/>
        </p:spPr>
        <p:txBody>
          <a:bodyPr wrap="square" rtlCol="0">
            <a:spAutoFit/>
          </a:bodyPr>
          <a:lstStyle/>
          <a:p>
            <a:r>
              <a:rPr lang="en-US" sz="3200" b="1" dirty="0">
                <a:solidFill>
                  <a:srgbClr val="FFC000"/>
                </a:solidFill>
              </a:rPr>
              <a:t># 10 "What are the total sales for ten city by joining the </a:t>
            </a:r>
            <a:r>
              <a:rPr lang="en-US" sz="3200" b="1" dirty="0" err="1">
                <a:solidFill>
                  <a:srgbClr val="FFC000"/>
                </a:solidFill>
              </a:rPr>
              <a:t>storesales</a:t>
            </a:r>
            <a:r>
              <a:rPr lang="en-US" sz="3200" b="1" dirty="0">
                <a:solidFill>
                  <a:srgbClr val="FFC000"/>
                </a:solidFill>
              </a:rPr>
              <a:t> dataset with the country dataset based on postal codes?</a:t>
            </a:r>
            <a:endParaRPr lang="en-IN" sz="3200" b="1" dirty="0">
              <a:solidFill>
                <a:srgbClr val="FFC000"/>
              </a:solidFill>
            </a:endParaRPr>
          </a:p>
        </p:txBody>
      </p:sp>
      <p:sp>
        <p:nvSpPr>
          <p:cNvPr id="4" name="TextBox 3">
            <a:extLst>
              <a:ext uri="{FF2B5EF4-FFF2-40B4-BE49-F238E27FC236}">
                <a16:creationId xmlns:a16="http://schemas.microsoft.com/office/drawing/2014/main" id="{D5403AF4-CFA4-786C-8FBC-83B5DCBB01B2}"/>
              </a:ext>
            </a:extLst>
          </p:cNvPr>
          <p:cNvSpPr txBox="1"/>
          <p:nvPr/>
        </p:nvSpPr>
        <p:spPr>
          <a:xfrm>
            <a:off x="668593" y="3934056"/>
            <a:ext cx="5427407" cy="2246769"/>
          </a:xfrm>
          <a:prstGeom prst="rect">
            <a:avLst/>
          </a:prstGeom>
          <a:noFill/>
        </p:spPr>
        <p:txBody>
          <a:bodyPr wrap="square" rtlCol="0">
            <a:spAutoFit/>
          </a:bodyPr>
          <a:lstStyle/>
          <a:p>
            <a:r>
              <a:rPr lang="en-US" sz="2000" b="1" dirty="0"/>
              <a:t>SELECT </a:t>
            </a:r>
            <a:r>
              <a:rPr lang="en-US" sz="2000" b="1" dirty="0" err="1"/>
              <a:t>country.city</a:t>
            </a:r>
            <a:r>
              <a:rPr lang="en-US" sz="2000" b="1" dirty="0"/>
              <a:t>, SUM(</a:t>
            </a:r>
            <a:r>
              <a:rPr lang="en-US" sz="2000" b="1" dirty="0" err="1"/>
              <a:t>storesales.Sales</a:t>
            </a:r>
            <a:r>
              <a:rPr lang="en-US" sz="2000" b="1" dirty="0"/>
              <a:t>) AS </a:t>
            </a:r>
            <a:r>
              <a:rPr lang="en-US" sz="2000" b="1" dirty="0" err="1"/>
              <a:t>Total_Sales</a:t>
            </a:r>
            <a:endParaRPr lang="en-US" sz="2000" b="1" dirty="0"/>
          </a:p>
          <a:p>
            <a:r>
              <a:rPr lang="en-US" sz="2000" b="1" dirty="0"/>
              <a:t>FROM </a:t>
            </a:r>
            <a:r>
              <a:rPr lang="en-US" sz="2000" b="1" dirty="0" err="1"/>
              <a:t>storesalesJOIN</a:t>
            </a:r>
            <a:r>
              <a:rPr lang="en-US" sz="2000" b="1" dirty="0"/>
              <a:t> country</a:t>
            </a:r>
          </a:p>
          <a:p>
            <a:r>
              <a:rPr lang="en-US" sz="2000" b="1" dirty="0"/>
              <a:t> ON </a:t>
            </a:r>
            <a:r>
              <a:rPr lang="en-US" sz="2000" b="1" dirty="0" err="1"/>
              <a:t>storesales.postal_code</a:t>
            </a:r>
            <a:r>
              <a:rPr lang="en-US" sz="2000" b="1" dirty="0"/>
              <a:t> = </a:t>
            </a:r>
            <a:r>
              <a:rPr lang="en-US" sz="2000" b="1" dirty="0" err="1"/>
              <a:t>country.postal_code</a:t>
            </a:r>
            <a:endParaRPr lang="en-US" sz="2000" b="1" dirty="0"/>
          </a:p>
          <a:p>
            <a:r>
              <a:rPr lang="en-US" sz="2000" b="1" dirty="0"/>
              <a:t>GROUP BY </a:t>
            </a:r>
            <a:r>
              <a:rPr lang="en-US" sz="2000" b="1" dirty="0" err="1"/>
              <a:t>country.city</a:t>
            </a:r>
            <a:r>
              <a:rPr lang="en-US" sz="2000" b="1" dirty="0"/>
              <a:t> </a:t>
            </a:r>
          </a:p>
          <a:p>
            <a:r>
              <a:rPr lang="en-US" sz="2000" b="1" dirty="0"/>
              <a:t>limit 10;</a:t>
            </a:r>
            <a:endParaRPr lang="en-IN" sz="2000" b="1" dirty="0"/>
          </a:p>
        </p:txBody>
      </p:sp>
      <p:graphicFrame>
        <p:nvGraphicFramePr>
          <p:cNvPr id="5" name="Table 4">
            <a:extLst>
              <a:ext uri="{FF2B5EF4-FFF2-40B4-BE49-F238E27FC236}">
                <a16:creationId xmlns:a16="http://schemas.microsoft.com/office/drawing/2014/main" id="{291F2FEF-F44A-B775-C9B4-0375240A4E8D}"/>
              </a:ext>
            </a:extLst>
          </p:cNvPr>
          <p:cNvGraphicFramePr>
            <a:graphicFrameLocks noGrp="1"/>
          </p:cNvGraphicFramePr>
          <p:nvPr>
            <p:extLst>
              <p:ext uri="{D42A27DB-BD31-4B8C-83A1-F6EECF244321}">
                <p14:modId xmlns:p14="http://schemas.microsoft.com/office/powerpoint/2010/main" val="2383623788"/>
              </p:ext>
            </p:extLst>
          </p:nvPr>
        </p:nvGraphicFramePr>
        <p:xfrm>
          <a:off x="6516207" y="1897626"/>
          <a:ext cx="5427408" cy="4783528"/>
        </p:xfrm>
        <a:graphic>
          <a:graphicData uri="http://schemas.openxmlformats.org/drawingml/2006/table">
            <a:tbl>
              <a:tblPr>
                <a:tableStyleId>{68D230F3-CF80-4859-8CE7-A43EE81993B5}</a:tableStyleId>
              </a:tblPr>
              <a:tblGrid>
                <a:gridCol w="2713704">
                  <a:extLst>
                    <a:ext uri="{9D8B030D-6E8A-4147-A177-3AD203B41FA5}">
                      <a16:colId xmlns:a16="http://schemas.microsoft.com/office/drawing/2014/main" val="3916655530"/>
                    </a:ext>
                  </a:extLst>
                </a:gridCol>
                <a:gridCol w="2713704">
                  <a:extLst>
                    <a:ext uri="{9D8B030D-6E8A-4147-A177-3AD203B41FA5}">
                      <a16:colId xmlns:a16="http://schemas.microsoft.com/office/drawing/2014/main" val="1020778299"/>
                    </a:ext>
                  </a:extLst>
                </a:gridCol>
              </a:tblGrid>
              <a:tr h="506501">
                <a:tc>
                  <a:txBody>
                    <a:bodyPr/>
                    <a:lstStyle/>
                    <a:p>
                      <a:r>
                        <a:rPr lang="en-IN" dirty="0"/>
                        <a:t>Henderson</a:t>
                      </a:r>
                    </a:p>
                  </a:txBody>
                  <a:tcPr anchor="ctr"/>
                </a:tc>
                <a:tc>
                  <a:txBody>
                    <a:bodyPr/>
                    <a:lstStyle/>
                    <a:p>
                      <a:r>
                        <a:rPr lang="en-IN"/>
                        <a:t>12282.160000000007</a:t>
                      </a:r>
                    </a:p>
                  </a:txBody>
                  <a:tcPr anchor="ctr"/>
                </a:tc>
                <a:extLst>
                  <a:ext uri="{0D108BD9-81ED-4DB2-BD59-A6C34878D82A}">
                    <a16:rowId xmlns:a16="http://schemas.microsoft.com/office/drawing/2014/main" val="1978442532"/>
                  </a:ext>
                </a:extLst>
              </a:tr>
              <a:tr h="506501">
                <a:tc>
                  <a:txBody>
                    <a:bodyPr/>
                    <a:lstStyle/>
                    <a:p>
                      <a:r>
                        <a:rPr lang="en-IN"/>
                        <a:t>Los Angeles</a:t>
                      </a:r>
                    </a:p>
                  </a:txBody>
                  <a:tcPr anchor="ctr"/>
                </a:tc>
                <a:tc>
                  <a:txBody>
                    <a:bodyPr/>
                    <a:lstStyle/>
                    <a:p>
                      <a:r>
                        <a:rPr lang="en-IN"/>
                        <a:t>163911.92000000007</a:t>
                      </a:r>
                    </a:p>
                  </a:txBody>
                  <a:tcPr anchor="ctr"/>
                </a:tc>
                <a:extLst>
                  <a:ext uri="{0D108BD9-81ED-4DB2-BD59-A6C34878D82A}">
                    <a16:rowId xmlns:a16="http://schemas.microsoft.com/office/drawing/2014/main" val="939276871"/>
                  </a:ext>
                </a:extLst>
              </a:tr>
              <a:tr h="506501">
                <a:tc>
                  <a:txBody>
                    <a:bodyPr/>
                    <a:lstStyle/>
                    <a:p>
                      <a:r>
                        <a:rPr lang="en-IN"/>
                        <a:t>Fort Lauderdale</a:t>
                      </a:r>
                    </a:p>
                  </a:txBody>
                  <a:tcPr anchor="ctr"/>
                </a:tc>
                <a:tc>
                  <a:txBody>
                    <a:bodyPr/>
                    <a:lstStyle/>
                    <a:p>
                      <a:r>
                        <a:rPr lang="en-IN"/>
                        <a:t>1959.8999999999999</a:t>
                      </a:r>
                    </a:p>
                  </a:txBody>
                  <a:tcPr anchor="ctr"/>
                </a:tc>
                <a:extLst>
                  <a:ext uri="{0D108BD9-81ED-4DB2-BD59-A6C34878D82A}">
                    <a16:rowId xmlns:a16="http://schemas.microsoft.com/office/drawing/2014/main" val="3754394555"/>
                  </a:ext>
                </a:extLst>
              </a:tr>
              <a:tr h="506501">
                <a:tc>
                  <a:txBody>
                    <a:bodyPr/>
                    <a:lstStyle/>
                    <a:p>
                      <a:r>
                        <a:rPr lang="en-IN"/>
                        <a:t>Concord</a:t>
                      </a:r>
                    </a:p>
                  </a:txBody>
                  <a:tcPr anchor="ctr"/>
                </a:tc>
                <a:tc>
                  <a:txBody>
                    <a:bodyPr/>
                    <a:lstStyle/>
                    <a:p>
                      <a:r>
                        <a:rPr lang="en-IN"/>
                        <a:t>3181.080000000001</a:t>
                      </a:r>
                    </a:p>
                  </a:txBody>
                  <a:tcPr anchor="ctr"/>
                </a:tc>
                <a:extLst>
                  <a:ext uri="{0D108BD9-81ED-4DB2-BD59-A6C34878D82A}">
                    <a16:rowId xmlns:a16="http://schemas.microsoft.com/office/drawing/2014/main" val="3511192758"/>
                  </a:ext>
                </a:extLst>
              </a:tr>
              <a:tr h="506501">
                <a:tc>
                  <a:txBody>
                    <a:bodyPr/>
                    <a:lstStyle/>
                    <a:p>
                      <a:r>
                        <a:rPr lang="en-IN" dirty="0"/>
                        <a:t>Seattle</a:t>
                      </a:r>
                    </a:p>
                  </a:txBody>
                  <a:tcPr anchor="ctr"/>
                </a:tc>
                <a:tc>
                  <a:txBody>
                    <a:bodyPr/>
                    <a:lstStyle/>
                    <a:p>
                      <a:r>
                        <a:rPr lang="en-IN"/>
                        <a:t>59468.120000000185</a:t>
                      </a:r>
                    </a:p>
                  </a:txBody>
                  <a:tcPr anchor="ctr"/>
                </a:tc>
                <a:extLst>
                  <a:ext uri="{0D108BD9-81ED-4DB2-BD59-A6C34878D82A}">
                    <a16:rowId xmlns:a16="http://schemas.microsoft.com/office/drawing/2014/main" val="2945683458"/>
                  </a:ext>
                </a:extLst>
              </a:tr>
              <a:tr h="506501">
                <a:tc>
                  <a:txBody>
                    <a:bodyPr/>
                    <a:lstStyle/>
                    <a:p>
                      <a:r>
                        <a:rPr lang="en-IN"/>
                        <a:t>Fort Worth</a:t>
                      </a:r>
                    </a:p>
                  </a:txBody>
                  <a:tcPr anchor="ctr"/>
                </a:tc>
                <a:tc>
                  <a:txBody>
                    <a:bodyPr/>
                    <a:lstStyle/>
                    <a:p>
                      <a:r>
                        <a:rPr lang="en-IN"/>
                        <a:t>1904.579999999999</a:t>
                      </a:r>
                    </a:p>
                  </a:txBody>
                  <a:tcPr anchor="ctr"/>
                </a:tc>
                <a:extLst>
                  <a:ext uri="{0D108BD9-81ED-4DB2-BD59-A6C34878D82A}">
                    <a16:rowId xmlns:a16="http://schemas.microsoft.com/office/drawing/2014/main" val="2380667495"/>
                  </a:ext>
                </a:extLst>
              </a:tr>
              <a:tr h="361296">
                <a:tc>
                  <a:txBody>
                    <a:bodyPr/>
                    <a:lstStyle/>
                    <a:p>
                      <a:r>
                        <a:rPr lang="en-IN"/>
                        <a:t>Madison</a:t>
                      </a:r>
                    </a:p>
                  </a:txBody>
                  <a:tcPr anchor="ctr"/>
                </a:tc>
                <a:tc>
                  <a:txBody>
                    <a:bodyPr/>
                    <a:lstStyle/>
                    <a:p>
                      <a:r>
                        <a:rPr lang="en-IN"/>
                        <a:t>665.88</a:t>
                      </a:r>
                    </a:p>
                  </a:txBody>
                  <a:tcPr anchor="ctr"/>
                </a:tc>
                <a:extLst>
                  <a:ext uri="{0D108BD9-81ED-4DB2-BD59-A6C34878D82A}">
                    <a16:rowId xmlns:a16="http://schemas.microsoft.com/office/drawing/2014/main" val="2900631091"/>
                  </a:ext>
                </a:extLst>
              </a:tr>
              <a:tr h="361296">
                <a:tc>
                  <a:txBody>
                    <a:bodyPr/>
                    <a:lstStyle/>
                    <a:p>
                      <a:r>
                        <a:rPr lang="en-IN"/>
                        <a:t>West Jordan</a:t>
                      </a:r>
                    </a:p>
                  </a:txBody>
                  <a:tcPr anchor="ctr"/>
                </a:tc>
                <a:tc>
                  <a:txBody>
                    <a:bodyPr/>
                    <a:lstStyle/>
                    <a:p>
                      <a:r>
                        <a:rPr lang="en-IN"/>
                        <a:t>55.5</a:t>
                      </a:r>
                    </a:p>
                  </a:txBody>
                  <a:tcPr anchor="ctr"/>
                </a:tc>
                <a:extLst>
                  <a:ext uri="{0D108BD9-81ED-4DB2-BD59-A6C34878D82A}">
                    <a16:rowId xmlns:a16="http://schemas.microsoft.com/office/drawing/2014/main" val="1652658362"/>
                  </a:ext>
                </a:extLst>
              </a:tr>
              <a:tr h="506501">
                <a:tc>
                  <a:txBody>
                    <a:bodyPr/>
                    <a:lstStyle/>
                    <a:p>
                      <a:r>
                        <a:rPr lang="en-IN"/>
                        <a:t>San Francisco</a:t>
                      </a:r>
                    </a:p>
                  </a:txBody>
                  <a:tcPr anchor="ctr"/>
                </a:tc>
                <a:tc>
                  <a:txBody>
                    <a:bodyPr/>
                    <a:lstStyle/>
                    <a:p>
                      <a:r>
                        <a:rPr lang="en-IN"/>
                        <a:t>353762.2599999973</a:t>
                      </a:r>
                    </a:p>
                  </a:txBody>
                  <a:tcPr anchor="ctr"/>
                </a:tc>
                <a:extLst>
                  <a:ext uri="{0D108BD9-81ED-4DB2-BD59-A6C34878D82A}">
                    <a16:rowId xmlns:a16="http://schemas.microsoft.com/office/drawing/2014/main" val="74962012"/>
                  </a:ext>
                </a:extLst>
              </a:tr>
              <a:tr h="506501">
                <a:tc>
                  <a:txBody>
                    <a:bodyPr/>
                    <a:lstStyle/>
                    <a:p>
                      <a:r>
                        <a:rPr lang="en-IN"/>
                        <a:t>Fremont</a:t>
                      </a:r>
                    </a:p>
                  </a:txBody>
                  <a:tcPr anchor="ctr"/>
                </a:tc>
                <a:tc>
                  <a:txBody>
                    <a:bodyPr/>
                    <a:lstStyle/>
                    <a:p>
                      <a:r>
                        <a:rPr lang="en-IN" dirty="0"/>
                        <a:t>159.60000000000002</a:t>
                      </a:r>
                    </a:p>
                  </a:txBody>
                  <a:tcPr anchor="ctr"/>
                </a:tc>
                <a:extLst>
                  <a:ext uri="{0D108BD9-81ED-4DB2-BD59-A6C34878D82A}">
                    <a16:rowId xmlns:a16="http://schemas.microsoft.com/office/drawing/2014/main" val="1815439771"/>
                  </a:ext>
                </a:extLst>
              </a:tr>
            </a:tbl>
          </a:graphicData>
        </a:graphic>
      </p:graphicFrame>
      <p:graphicFrame>
        <p:nvGraphicFramePr>
          <p:cNvPr id="6" name="Table 5">
            <a:extLst>
              <a:ext uri="{FF2B5EF4-FFF2-40B4-BE49-F238E27FC236}">
                <a16:creationId xmlns:a16="http://schemas.microsoft.com/office/drawing/2014/main" id="{6A3E7FAF-19B7-A49F-9A94-B0A3369783AF}"/>
              </a:ext>
            </a:extLst>
          </p:cNvPr>
          <p:cNvGraphicFramePr>
            <a:graphicFrameLocks noGrp="1"/>
          </p:cNvGraphicFramePr>
          <p:nvPr>
            <p:extLst>
              <p:ext uri="{D42A27DB-BD31-4B8C-83A1-F6EECF244321}">
                <p14:modId xmlns:p14="http://schemas.microsoft.com/office/powerpoint/2010/main" val="1411757471"/>
              </p:ext>
            </p:extLst>
          </p:nvPr>
        </p:nvGraphicFramePr>
        <p:xfrm>
          <a:off x="6516207" y="1317891"/>
          <a:ext cx="5427408" cy="396240"/>
        </p:xfrm>
        <a:graphic>
          <a:graphicData uri="http://schemas.openxmlformats.org/drawingml/2006/table">
            <a:tbl>
              <a:tblPr firstRow="1" bandRow="1">
                <a:tableStyleId>{912C8C85-51F0-491E-9774-3900AFEF0FD7}</a:tableStyleId>
              </a:tblPr>
              <a:tblGrid>
                <a:gridCol w="2713704">
                  <a:extLst>
                    <a:ext uri="{9D8B030D-6E8A-4147-A177-3AD203B41FA5}">
                      <a16:colId xmlns:a16="http://schemas.microsoft.com/office/drawing/2014/main" val="2830027181"/>
                    </a:ext>
                  </a:extLst>
                </a:gridCol>
                <a:gridCol w="2713704">
                  <a:extLst>
                    <a:ext uri="{9D8B030D-6E8A-4147-A177-3AD203B41FA5}">
                      <a16:colId xmlns:a16="http://schemas.microsoft.com/office/drawing/2014/main" val="2027216332"/>
                    </a:ext>
                  </a:extLst>
                </a:gridCol>
              </a:tblGrid>
              <a:tr h="370840">
                <a:tc>
                  <a:txBody>
                    <a:bodyPr/>
                    <a:lstStyle/>
                    <a:p>
                      <a:r>
                        <a:rPr lang="en-IN" sz="2000" dirty="0"/>
                        <a:t>          city</a:t>
                      </a:r>
                    </a:p>
                  </a:txBody>
                  <a:tcPr/>
                </a:tc>
                <a:tc>
                  <a:txBody>
                    <a:bodyPr/>
                    <a:lstStyle/>
                    <a:p>
                      <a:r>
                        <a:rPr lang="en-IN" dirty="0"/>
                        <a:t>     </a:t>
                      </a:r>
                      <a:r>
                        <a:rPr lang="en-IN" sz="2000" dirty="0" err="1"/>
                        <a:t>Total_Sales</a:t>
                      </a:r>
                      <a:endParaRPr lang="en-IN" sz="2000" dirty="0"/>
                    </a:p>
                  </a:txBody>
                  <a:tcPr/>
                </a:tc>
                <a:extLst>
                  <a:ext uri="{0D108BD9-81ED-4DB2-BD59-A6C34878D82A}">
                    <a16:rowId xmlns:a16="http://schemas.microsoft.com/office/drawing/2014/main" val="3806835092"/>
                  </a:ext>
                </a:extLst>
              </a:tr>
            </a:tbl>
          </a:graphicData>
        </a:graphic>
      </p:graphicFrame>
    </p:spTree>
    <p:extLst>
      <p:ext uri="{BB962C8B-B14F-4D97-AF65-F5344CB8AC3E}">
        <p14:creationId xmlns:p14="http://schemas.microsoft.com/office/powerpoint/2010/main" val="3626408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ED0EF3D5-035E-5A40-E354-09EF281796E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922A28-8FE0-E89E-C3C8-5AF2D5D20724}"/>
              </a:ext>
            </a:extLst>
          </p:cNvPr>
          <p:cNvSpPr txBox="1"/>
          <p:nvPr/>
        </p:nvSpPr>
        <p:spPr>
          <a:xfrm>
            <a:off x="432618" y="807165"/>
            <a:ext cx="6440129" cy="2554545"/>
          </a:xfrm>
          <a:prstGeom prst="rect">
            <a:avLst/>
          </a:prstGeom>
          <a:noFill/>
        </p:spPr>
        <p:txBody>
          <a:bodyPr wrap="square" rtlCol="0">
            <a:spAutoFit/>
          </a:bodyPr>
          <a:lstStyle/>
          <a:p>
            <a:r>
              <a:rPr lang="en-US" sz="3200" b="1" dirty="0">
                <a:solidFill>
                  <a:srgbClr val="FFC000"/>
                </a:solidFill>
              </a:rPr>
              <a:t># 11 .List the states along with their regions, ordered by region, by joining the </a:t>
            </a:r>
            <a:r>
              <a:rPr lang="en-US" sz="3200" b="1" dirty="0" err="1">
                <a:solidFill>
                  <a:srgbClr val="FFC000"/>
                </a:solidFill>
              </a:rPr>
              <a:t>storesales</a:t>
            </a:r>
            <a:r>
              <a:rPr lang="en-US" sz="3200" b="1" dirty="0">
                <a:solidFill>
                  <a:srgbClr val="FFC000"/>
                </a:solidFill>
              </a:rPr>
              <a:t> and country tables based on postal codes."</a:t>
            </a:r>
            <a:endParaRPr lang="en-IN" sz="3200" b="1" dirty="0">
              <a:solidFill>
                <a:srgbClr val="FFC000"/>
              </a:solidFill>
            </a:endParaRPr>
          </a:p>
        </p:txBody>
      </p:sp>
      <p:sp>
        <p:nvSpPr>
          <p:cNvPr id="4" name="TextBox 3">
            <a:extLst>
              <a:ext uri="{FF2B5EF4-FFF2-40B4-BE49-F238E27FC236}">
                <a16:creationId xmlns:a16="http://schemas.microsoft.com/office/drawing/2014/main" id="{EB24DBA4-8490-A287-C1C4-2404965E8EE0}"/>
              </a:ext>
            </a:extLst>
          </p:cNvPr>
          <p:cNvSpPr txBox="1"/>
          <p:nvPr/>
        </p:nvSpPr>
        <p:spPr>
          <a:xfrm>
            <a:off x="432618" y="3402893"/>
            <a:ext cx="4463845" cy="2554545"/>
          </a:xfrm>
          <a:prstGeom prst="rect">
            <a:avLst/>
          </a:prstGeom>
          <a:noFill/>
        </p:spPr>
        <p:txBody>
          <a:bodyPr wrap="square" rtlCol="0">
            <a:spAutoFit/>
          </a:bodyPr>
          <a:lstStyle/>
          <a:p>
            <a:r>
              <a:rPr lang="en-IN" sz="2000" b="1" dirty="0"/>
              <a:t>SELECT </a:t>
            </a:r>
            <a:r>
              <a:rPr lang="en-IN" sz="2000" b="1" dirty="0" err="1"/>
              <a:t>storesales.region,country.state</a:t>
            </a:r>
            <a:r>
              <a:rPr lang="en-IN" sz="2000" b="1" dirty="0"/>
              <a:t> as states</a:t>
            </a:r>
          </a:p>
          <a:p>
            <a:r>
              <a:rPr lang="en-IN" sz="2000" b="1" dirty="0"/>
              <a:t>FROM </a:t>
            </a:r>
            <a:r>
              <a:rPr lang="en-IN" sz="2000" b="1" dirty="0" err="1"/>
              <a:t>storesalesJOIN</a:t>
            </a:r>
            <a:r>
              <a:rPr lang="en-IN" sz="2000" b="1" dirty="0"/>
              <a:t> Country </a:t>
            </a:r>
          </a:p>
          <a:p>
            <a:r>
              <a:rPr lang="en-IN" sz="2000" b="1" dirty="0"/>
              <a:t>ON </a:t>
            </a:r>
            <a:r>
              <a:rPr lang="en-IN" sz="2000" b="1" dirty="0" err="1"/>
              <a:t>storesales.postal_code</a:t>
            </a:r>
            <a:r>
              <a:rPr lang="en-IN" sz="2000" b="1" dirty="0"/>
              <a:t> = </a:t>
            </a:r>
            <a:r>
              <a:rPr lang="en-IN" sz="2000" b="1" dirty="0" err="1"/>
              <a:t>Country.postal_code</a:t>
            </a:r>
            <a:endParaRPr lang="en-IN" sz="2000" b="1" dirty="0"/>
          </a:p>
          <a:p>
            <a:r>
              <a:rPr lang="en-IN" sz="2000" b="1" dirty="0"/>
              <a:t>order by  </a:t>
            </a:r>
            <a:r>
              <a:rPr lang="en-IN" sz="2000" b="1" dirty="0" err="1"/>
              <a:t>storesales.region</a:t>
            </a:r>
            <a:r>
              <a:rPr lang="en-IN" sz="2000" b="1" dirty="0"/>
              <a:t> </a:t>
            </a:r>
            <a:r>
              <a:rPr lang="en-IN" sz="2000" b="1" dirty="0" err="1"/>
              <a:t>asc</a:t>
            </a:r>
            <a:r>
              <a:rPr lang="en-IN" sz="2000" b="1" dirty="0"/>
              <a:t> limit 10;</a:t>
            </a:r>
          </a:p>
        </p:txBody>
      </p:sp>
      <p:graphicFrame>
        <p:nvGraphicFramePr>
          <p:cNvPr id="5" name="Table 4">
            <a:extLst>
              <a:ext uri="{FF2B5EF4-FFF2-40B4-BE49-F238E27FC236}">
                <a16:creationId xmlns:a16="http://schemas.microsoft.com/office/drawing/2014/main" id="{654CD74F-09E0-3800-0512-6EC921169006}"/>
              </a:ext>
            </a:extLst>
          </p:cNvPr>
          <p:cNvGraphicFramePr>
            <a:graphicFrameLocks noGrp="1"/>
          </p:cNvGraphicFramePr>
          <p:nvPr>
            <p:extLst>
              <p:ext uri="{D42A27DB-BD31-4B8C-83A1-F6EECF244321}">
                <p14:modId xmlns:p14="http://schemas.microsoft.com/office/powerpoint/2010/main" val="2052044290"/>
              </p:ext>
            </p:extLst>
          </p:nvPr>
        </p:nvGraphicFramePr>
        <p:xfrm>
          <a:off x="7000568" y="2084438"/>
          <a:ext cx="4758814" cy="3873000"/>
        </p:xfrm>
        <a:graphic>
          <a:graphicData uri="http://schemas.openxmlformats.org/drawingml/2006/table">
            <a:tbl>
              <a:tblPr>
                <a:tableStyleId>{68D230F3-CF80-4859-8CE7-A43EE81993B5}</a:tableStyleId>
              </a:tblPr>
              <a:tblGrid>
                <a:gridCol w="2379407">
                  <a:extLst>
                    <a:ext uri="{9D8B030D-6E8A-4147-A177-3AD203B41FA5}">
                      <a16:colId xmlns:a16="http://schemas.microsoft.com/office/drawing/2014/main" val="3338495550"/>
                    </a:ext>
                  </a:extLst>
                </a:gridCol>
                <a:gridCol w="2379407">
                  <a:extLst>
                    <a:ext uri="{9D8B030D-6E8A-4147-A177-3AD203B41FA5}">
                      <a16:colId xmlns:a16="http://schemas.microsoft.com/office/drawing/2014/main" val="3370856925"/>
                    </a:ext>
                  </a:extLst>
                </a:gridCol>
              </a:tblGrid>
              <a:tr h="387300">
                <a:tc>
                  <a:txBody>
                    <a:bodyPr/>
                    <a:lstStyle/>
                    <a:p>
                      <a:r>
                        <a:rPr lang="en-IN" dirty="0"/>
                        <a:t>Central</a:t>
                      </a:r>
                    </a:p>
                  </a:txBody>
                  <a:tcPr anchor="ctr"/>
                </a:tc>
                <a:tc>
                  <a:txBody>
                    <a:bodyPr/>
                    <a:lstStyle/>
                    <a:p>
                      <a:r>
                        <a:rPr lang="en-IN"/>
                        <a:t>Illinois</a:t>
                      </a:r>
                    </a:p>
                  </a:txBody>
                  <a:tcPr anchor="ctr"/>
                </a:tc>
                <a:extLst>
                  <a:ext uri="{0D108BD9-81ED-4DB2-BD59-A6C34878D82A}">
                    <a16:rowId xmlns:a16="http://schemas.microsoft.com/office/drawing/2014/main" val="2233433963"/>
                  </a:ext>
                </a:extLst>
              </a:tr>
              <a:tr h="387300">
                <a:tc>
                  <a:txBody>
                    <a:bodyPr/>
                    <a:lstStyle/>
                    <a:p>
                      <a:r>
                        <a:rPr lang="en-IN"/>
                        <a:t>Central</a:t>
                      </a:r>
                    </a:p>
                  </a:txBody>
                  <a:tcPr anchor="ctr"/>
                </a:tc>
                <a:tc>
                  <a:txBody>
                    <a:bodyPr/>
                    <a:lstStyle/>
                    <a:p>
                      <a:r>
                        <a:rPr lang="en-IN"/>
                        <a:t>Texas</a:t>
                      </a:r>
                    </a:p>
                  </a:txBody>
                  <a:tcPr anchor="ctr"/>
                </a:tc>
                <a:extLst>
                  <a:ext uri="{0D108BD9-81ED-4DB2-BD59-A6C34878D82A}">
                    <a16:rowId xmlns:a16="http://schemas.microsoft.com/office/drawing/2014/main" val="2499114773"/>
                  </a:ext>
                </a:extLst>
              </a:tr>
              <a:tr h="387300">
                <a:tc>
                  <a:txBody>
                    <a:bodyPr/>
                    <a:lstStyle/>
                    <a:p>
                      <a:r>
                        <a:rPr lang="en-IN"/>
                        <a:t>Central</a:t>
                      </a:r>
                    </a:p>
                  </a:txBody>
                  <a:tcPr anchor="ctr"/>
                </a:tc>
                <a:tc>
                  <a:txBody>
                    <a:bodyPr/>
                    <a:lstStyle/>
                    <a:p>
                      <a:r>
                        <a:rPr lang="en-IN"/>
                        <a:t>Texas</a:t>
                      </a:r>
                    </a:p>
                  </a:txBody>
                  <a:tcPr anchor="ctr"/>
                </a:tc>
                <a:extLst>
                  <a:ext uri="{0D108BD9-81ED-4DB2-BD59-A6C34878D82A}">
                    <a16:rowId xmlns:a16="http://schemas.microsoft.com/office/drawing/2014/main" val="2732841826"/>
                  </a:ext>
                </a:extLst>
              </a:tr>
              <a:tr h="387300">
                <a:tc>
                  <a:txBody>
                    <a:bodyPr/>
                    <a:lstStyle/>
                    <a:p>
                      <a:r>
                        <a:rPr lang="en-IN"/>
                        <a:t>Central</a:t>
                      </a:r>
                    </a:p>
                  </a:txBody>
                  <a:tcPr anchor="ctr"/>
                </a:tc>
                <a:tc>
                  <a:txBody>
                    <a:bodyPr/>
                    <a:lstStyle/>
                    <a:p>
                      <a:r>
                        <a:rPr lang="en-IN"/>
                        <a:t>Iowa</a:t>
                      </a:r>
                    </a:p>
                  </a:txBody>
                  <a:tcPr anchor="ctr"/>
                </a:tc>
                <a:extLst>
                  <a:ext uri="{0D108BD9-81ED-4DB2-BD59-A6C34878D82A}">
                    <a16:rowId xmlns:a16="http://schemas.microsoft.com/office/drawing/2014/main" val="113444095"/>
                  </a:ext>
                </a:extLst>
              </a:tr>
              <a:tr h="387300">
                <a:tc>
                  <a:txBody>
                    <a:bodyPr/>
                    <a:lstStyle/>
                    <a:p>
                      <a:r>
                        <a:rPr lang="en-IN"/>
                        <a:t>Central</a:t>
                      </a:r>
                    </a:p>
                  </a:txBody>
                  <a:tcPr anchor="ctr"/>
                </a:tc>
                <a:tc>
                  <a:txBody>
                    <a:bodyPr/>
                    <a:lstStyle/>
                    <a:p>
                      <a:r>
                        <a:rPr lang="en-IN"/>
                        <a:t>Iowa</a:t>
                      </a:r>
                    </a:p>
                  </a:txBody>
                  <a:tcPr anchor="ctr"/>
                </a:tc>
                <a:extLst>
                  <a:ext uri="{0D108BD9-81ED-4DB2-BD59-A6C34878D82A}">
                    <a16:rowId xmlns:a16="http://schemas.microsoft.com/office/drawing/2014/main" val="1092449432"/>
                  </a:ext>
                </a:extLst>
              </a:tr>
              <a:tr h="387300">
                <a:tc>
                  <a:txBody>
                    <a:bodyPr/>
                    <a:lstStyle/>
                    <a:p>
                      <a:r>
                        <a:rPr lang="en-IN"/>
                        <a:t>Central</a:t>
                      </a:r>
                    </a:p>
                  </a:txBody>
                  <a:tcPr anchor="ctr"/>
                </a:tc>
                <a:tc>
                  <a:txBody>
                    <a:bodyPr/>
                    <a:lstStyle/>
                    <a:p>
                      <a:r>
                        <a:rPr lang="en-IN"/>
                        <a:t>Illinois</a:t>
                      </a:r>
                    </a:p>
                  </a:txBody>
                  <a:tcPr anchor="ctr"/>
                </a:tc>
                <a:extLst>
                  <a:ext uri="{0D108BD9-81ED-4DB2-BD59-A6C34878D82A}">
                    <a16:rowId xmlns:a16="http://schemas.microsoft.com/office/drawing/2014/main" val="2664141446"/>
                  </a:ext>
                </a:extLst>
              </a:tr>
              <a:tr h="387300">
                <a:tc>
                  <a:txBody>
                    <a:bodyPr/>
                    <a:lstStyle/>
                    <a:p>
                      <a:r>
                        <a:rPr lang="en-IN"/>
                        <a:t>Central</a:t>
                      </a:r>
                    </a:p>
                  </a:txBody>
                  <a:tcPr anchor="ctr"/>
                </a:tc>
                <a:tc>
                  <a:txBody>
                    <a:bodyPr/>
                    <a:lstStyle/>
                    <a:p>
                      <a:r>
                        <a:rPr lang="en-IN"/>
                        <a:t>Illinois</a:t>
                      </a:r>
                    </a:p>
                  </a:txBody>
                  <a:tcPr anchor="ctr"/>
                </a:tc>
                <a:extLst>
                  <a:ext uri="{0D108BD9-81ED-4DB2-BD59-A6C34878D82A}">
                    <a16:rowId xmlns:a16="http://schemas.microsoft.com/office/drawing/2014/main" val="1940144004"/>
                  </a:ext>
                </a:extLst>
              </a:tr>
              <a:tr h="387300">
                <a:tc>
                  <a:txBody>
                    <a:bodyPr/>
                    <a:lstStyle/>
                    <a:p>
                      <a:r>
                        <a:rPr lang="en-IN"/>
                        <a:t>Central</a:t>
                      </a:r>
                    </a:p>
                  </a:txBody>
                  <a:tcPr anchor="ctr"/>
                </a:tc>
                <a:tc>
                  <a:txBody>
                    <a:bodyPr/>
                    <a:lstStyle/>
                    <a:p>
                      <a:r>
                        <a:rPr lang="en-IN"/>
                        <a:t>Illinois</a:t>
                      </a:r>
                    </a:p>
                  </a:txBody>
                  <a:tcPr anchor="ctr"/>
                </a:tc>
                <a:extLst>
                  <a:ext uri="{0D108BD9-81ED-4DB2-BD59-A6C34878D82A}">
                    <a16:rowId xmlns:a16="http://schemas.microsoft.com/office/drawing/2014/main" val="3669535728"/>
                  </a:ext>
                </a:extLst>
              </a:tr>
              <a:tr h="387300">
                <a:tc>
                  <a:txBody>
                    <a:bodyPr/>
                    <a:lstStyle/>
                    <a:p>
                      <a:r>
                        <a:rPr lang="en-IN"/>
                        <a:t>Central</a:t>
                      </a:r>
                    </a:p>
                  </a:txBody>
                  <a:tcPr anchor="ctr"/>
                </a:tc>
                <a:tc>
                  <a:txBody>
                    <a:bodyPr/>
                    <a:lstStyle/>
                    <a:p>
                      <a:r>
                        <a:rPr lang="en-IN"/>
                        <a:t>Illinois</a:t>
                      </a:r>
                    </a:p>
                  </a:txBody>
                  <a:tcPr anchor="ctr"/>
                </a:tc>
                <a:extLst>
                  <a:ext uri="{0D108BD9-81ED-4DB2-BD59-A6C34878D82A}">
                    <a16:rowId xmlns:a16="http://schemas.microsoft.com/office/drawing/2014/main" val="2963932278"/>
                  </a:ext>
                </a:extLst>
              </a:tr>
              <a:tr h="387300">
                <a:tc>
                  <a:txBody>
                    <a:bodyPr/>
                    <a:lstStyle/>
                    <a:p>
                      <a:r>
                        <a:rPr lang="en-IN"/>
                        <a:t>Central</a:t>
                      </a:r>
                    </a:p>
                  </a:txBody>
                  <a:tcPr anchor="ctr"/>
                </a:tc>
                <a:tc>
                  <a:txBody>
                    <a:bodyPr/>
                    <a:lstStyle/>
                    <a:p>
                      <a:r>
                        <a:rPr lang="en-IN" dirty="0"/>
                        <a:t>Illinois</a:t>
                      </a:r>
                    </a:p>
                  </a:txBody>
                  <a:tcPr anchor="ctr"/>
                </a:tc>
                <a:extLst>
                  <a:ext uri="{0D108BD9-81ED-4DB2-BD59-A6C34878D82A}">
                    <a16:rowId xmlns:a16="http://schemas.microsoft.com/office/drawing/2014/main" val="1758493971"/>
                  </a:ext>
                </a:extLst>
              </a:tr>
            </a:tbl>
          </a:graphicData>
        </a:graphic>
      </p:graphicFrame>
      <p:graphicFrame>
        <p:nvGraphicFramePr>
          <p:cNvPr id="6" name="Table 5">
            <a:extLst>
              <a:ext uri="{FF2B5EF4-FFF2-40B4-BE49-F238E27FC236}">
                <a16:creationId xmlns:a16="http://schemas.microsoft.com/office/drawing/2014/main" id="{8B6C13D0-2790-E89E-265B-40089D449D9E}"/>
              </a:ext>
            </a:extLst>
          </p:cNvPr>
          <p:cNvGraphicFramePr>
            <a:graphicFrameLocks noGrp="1"/>
          </p:cNvGraphicFramePr>
          <p:nvPr>
            <p:extLst>
              <p:ext uri="{D42A27DB-BD31-4B8C-83A1-F6EECF244321}">
                <p14:modId xmlns:p14="http://schemas.microsoft.com/office/powerpoint/2010/main" val="4093103252"/>
              </p:ext>
            </p:extLst>
          </p:nvPr>
        </p:nvGraphicFramePr>
        <p:xfrm>
          <a:off x="7000568" y="1483933"/>
          <a:ext cx="4758814" cy="370840"/>
        </p:xfrm>
        <a:graphic>
          <a:graphicData uri="http://schemas.openxmlformats.org/drawingml/2006/table">
            <a:tbl>
              <a:tblPr firstRow="1" bandRow="1">
                <a:tableStyleId>{912C8C85-51F0-491E-9774-3900AFEF0FD7}</a:tableStyleId>
              </a:tblPr>
              <a:tblGrid>
                <a:gridCol w="2379407">
                  <a:extLst>
                    <a:ext uri="{9D8B030D-6E8A-4147-A177-3AD203B41FA5}">
                      <a16:colId xmlns:a16="http://schemas.microsoft.com/office/drawing/2014/main" val="2843037588"/>
                    </a:ext>
                  </a:extLst>
                </a:gridCol>
                <a:gridCol w="2379407">
                  <a:extLst>
                    <a:ext uri="{9D8B030D-6E8A-4147-A177-3AD203B41FA5}">
                      <a16:colId xmlns:a16="http://schemas.microsoft.com/office/drawing/2014/main" val="1911282140"/>
                    </a:ext>
                  </a:extLst>
                </a:gridCol>
              </a:tblGrid>
              <a:tr h="370840">
                <a:tc>
                  <a:txBody>
                    <a:bodyPr/>
                    <a:lstStyle/>
                    <a:p>
                      <a:r>
                        <a:rPr lang="en-IN" dirty="0"/>
                        <a:t>region</a:t>
                      </a:r>
                    </a:p>
                  </a:txBody>
                  <a:tcPr/>
                </a:tc>
                <a:tc>
                  <a:txBody>
                    <a:bodyPr/>
                    <a:lstStyle/>
                    <a:p>
                      <a:r>
                        <a:rPr lang="en-IN" dirty="0"/>
                        <a:t>states</a:t>
                      </a:r>
                    </a:p>
                  </a:txBody>
                  <a:tcPr/>
                </a:tc>
                <a:extLst>
                  <a:ext uri="{0D108BD9-81ED-4DB2-BD59-A6C34878D82A}">
                    <a16:rowId xmlns:a16="http://schemas.microsoft.com/office/drawing/2014/main" val="2889311592"/>
                  </a:ext>
                </a:extLst>
              </a:tr>
            </a:tbl>
          </a:graphicData>
        </a:graphic>
      </p:graphicFrame>
    </p:spTree>
    <p:extLst>
      <p:ext uri="{BB962C8B-B14F-4D97-AF65-F5344CB8AC3E}">
        <p14:creationId xmlns:p14="http://schemas.microsoft.com/office/powerpoint/2010/main" val="135410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080F5D88-1FC2-0E6E-F273-0EC97326686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F8B6C5-3360-5C26-B42B-CA9B743A1355}"/>
              </a:ext>
            </a:extLst>
          </p:cNvPr>
          <p:cNvSpPr txBox="1"/>
          <p:nvPr/>
        </p:nvSpPr>
        <p:spPr>
          <a:xfrm>
            <a:off x="825910" y="3824748"/>
            <a:ext cx="5594555" cy="1815882"/>
          </a:xfrm>
          <a:prstGeom prst="rect">
            <a:avLst/>
          </a:prstGeom>
          <a:noFill/>
        </p:spPr>
        <p:txBody>
          <a:bodyPr wrap="square" rtlCol="0">
            <a:spAutoFit/>
          </a:bodyPr>
          <a:lstStyle/>
          <a:p>
            <a:r>
              <a:rPr lang="en-US" sz="2800" b="1" dirty="0"/>
              <a:t>Select sum(</a:t>
            </a:r>
            <a:r>
              <a:rPr lang="en-US" sz="2800" b="1" dirty="0" err="1"/>
              <a:t>storesales.sales</a:t>
            </a:r>
            <a:r>
              <a:rPr lang="en-US" sz="2800" b="1" dirty="0"/>
              <a:t>)</a:t>
            </a:r>
          </a:p>
          <a:p>
            <a:r>
              <a:rPr lang="en-US" sz="2800" b="1" dirty="0"/>
              <a:t>from country join </a:t>
            </a:r>
            <a:r>
              <a:rPr lang="en-US" sz="2800" b="1" dirty="0" err="1"/>
              <a:t>storesales</a:t>
            </a:r>
            <a:endParaRPr lang="en-US" sz="2800" b="1" dirty="0"/>
          </a:p>
          <a:p>
            <a:r>
              <a:rPr lang="en-US" sz="2800" b="1" dirty="0"/>
              <a:t> on </a:t>
            </a:r>
            <a:r>
              <a:rPr lang="en-US" sz="2800" b="1" dirty="0" err="1"/>
              <a:t>country.postal_code</a:t>
            </a:r>
            <a:r>
              <a:rPr lang="en-US" sz="2800" b="1" dirty="0"/>
              <a:t> = </a:t>
            </a:r>
            <a:r>
              <a:rPr lang="en-US" sz="2800" b="1" dirty="0" err="1"/>
              <a:t>storesales.postal_code</a:t>
            </a:r>
            <a:r>
              <a:rPr lang="en-US" sz="2800" b="1" dirty="0"/>
              <a:t>;</a:t>
            </a:r>
            <a:endParaRPr lang="en-IN" sz="2800" b="1" dirty="0"/>
          </a:p>
        </p:txBody>
      </p:sp>
      <p:graphicFrame>
        <p:nvGraphicFramePr>
          <p:cNvPr id="4" name="Table 3">
            <a:extLst>
              <a:ext uri="{FF2B5EF4-FFF2-40B4-BE49-F238E27FC236}">
                <a16:creationId xmlns:a16="http://schemas.microsoft.com/office/drawing/2014/main" id="{FA17D5DD-FCA5-93F3-0775-272742DA7435}"/>
              </a:ext>
            </a:extLst>
          </p:cNvPr>
          <p:cNvGraphicFramePr>
            <a:graphicFrameLocks noGrp="1"/>
          </p:cNvGraphicFramePr>
          <p:nvPr>
            <p:extLst>
              <p:ext uri="{D42A27DB-BD31-4B8C-83A1-F6EECF244321}">
                <p14:modId xmlns:p14="http://schemas.microsoft.com/office/powerpoint/2010/main" val="495923995"/>
              </p:ext>
            </p:extLst>
          </p:nvPr>
        </p:nvGraphicFramePr>
        <p:xfrm>
          <a:off x="7698658" y="3690470"/>
          <a:ext cx="3490452" cy="1042219"/>
        </p:xfrm>
        <a:graphic>
          <a:graphicData uri="http://schemas.openxmlformats.org/drawingml/2006/table">
            <a:tbl>
              <a:tblPr>
                <a:tableStyleId>{68D230F3-CF80-4859-8CE7-A43EE81993B5}</a:tableStyleId>
              </a:tblPr>
              <a:tblGrid>
                <a:gridCol w="3490452">
                  <a:extLst>
                    <a:ext uri="{9D8B030D-6E8A-4147-A177-3AD203B41FA5}">
                      <a16:colId xmlns:a16="http://schemas.microsoft.com/office/drawing/2014/main" val="2013484769"/>
                    </a:ext>
                  </a:extLst>
                </a:gridCol>
              </a:tblGrid>
              <a:tr h="1042219">
                <a:tc>
                  <a:txBody>
                    <a:bodyPr/>
                    <a:lstStyle/>
                    <a:p>
                      <a:r>
                        <a:rPr lang="en-IN" sz="2400" b="1" dirty="0"/>
                        <a:t>2482708.489999958</a:t>
                      </a:r>
                    </a:p>
                  </a:txBody>
                  <a:tcPr anchor="ctr"/>
                </a:tc>
                <a:extLst>
                  <a:ext uri="{0D108BD9-81ED-4DB2-BD59-A6C34878D82A}">
                    <a16:rowId xmlns:a16="http://schemas.microsoft.com/office/drawing/2014/main" val="2322942445"/>
                  </a:ext>
                </a:extLst>
              </a:tr>
            </a:tbl>
          </a:graphicData>
        </a:graphic>
      </p:graphicFrame>
      <p:graphicFrame>
        <p:nvGraphicFramePr>
          <p:cNvPr id="5" name="Table 4">
            <a:extLst>
              <a:ext uri="{FF2B5EF4-FFF2-40B4-BE49-F238E27FC236}">
                <a16:creationId xmlns:a16="http://schemas.microsoft.com/office/drawing/2014/main" id="{CD3DC125-9182-217A-3B63-0C93C4C52879}"/>
              </a:ext>
            </a:extLst>
          </p:cNvPr>
          <p:cNvGraphicFramePr>
            <a:graphicFrameLocks noGrp="1"/>
          </p:cNvGraphicFramePr>
          <p:nvPr>
            <p:extLst>
              <p:ext uri="{D42A27DB-BD31-4B8C-83A1-F6EECF244321}">
                <p14:modId xmlns:p14="http://schemas.microsoft.com/office/powerpoint/2010/main" val="568756310"/>
              </p:ext>
            </p:extLst>
          </p:nvPr>
        </p:nvGraphicFramePr>
        <p:xfrm>
          <a:off x="7698658" y="3049911"/>
          <a:ext cx="3490452" cy="457200"/>
        </p:xfrm>
        <a:graphic>
          <a:graphicData uri="http://schemas.openxmlformats.org/drawingml/2006/table">
            <a:tbl>
              <a:tblPr firstRow="1" bandRow="1">
                <a:tableStyleId>{912C8C85-51F0-491E-9774-3900AFEF0FD7}</a:tableStyleId>
              </a:tblPr>
              <a:tblGrid>
                <a:gridCol w="3490452">
                  <a:extLst>
                    <a:ext uri="{9D8B030D-6E8A-4147-A177-3AD203B41FA5}">
                      <a16:colId xmlns:a16="http://schemas.microsoft.com/office/drawing/2014/main" val="483882114"/>
                    </a:ext>
                  </a:extLst>
                </a:gridCol>
              </a:tblGrid>
              <a:tr h="370840">
                <a:tc>
                  <a:txBody>
                    <a:bodyPr/>
                    <a:lstStyle/>
                    <a:p>
                      <a:r>
                        <a:rPr lang="en-IN" sz="2400" dirty="0"/>
                        <a:t>         </a:t>
                      </a:r>
                      <a:r>
                        <a:rPr lang="en-IN" sz="2400" dirty="0" err="1"/>
                        <a:t>Total_sales</a:t>
                      </a:r>
                      <a:endParaRPr lang="en-IN" sz="2400" dirty="0"/>
                    </a:p>
                  </a:txBody>
                  <a:tcPr/>
                </a:tc>
                <a:extLst>
                  <a:ext uri="{0D108BD9-81ED-4DB2-BD59-A6C34878D82A}">
                    <a16:rowId xmlns:a16="http://schemas.microsoft.com/office/drawing/2014/main" val="973815129"/>
                  </a:ext>
                </a:extLst>
              </a:tr>
            </a:tbl>
          </a:graphicData>
        </a:graphic>
      </p:graphicFrame>
      <p:sp>
        <p:nvSpPr>
          <p:cNvPr id="6" name="TextBox 5">
            <a:extLst>
              <a:ext uri="{FF2B5EF4-FFF2-40B4-BE49-F238E27FC236}">
                <a16:creationId xmlns:a16="http://schemas.microsoft.com/office/drawing/2014/main" id="{D89FAE15-154E-7E04-5825-F8E9267B3FD1}"/>
              </a:ext>
            </a:extLst>
          </p:cNvPr>
          <p:cNvSpPr txBox="1"/>
          <p:nvPr/>
        </p:nvSpPr>
        <p:spPr>
          <a:xfrm>
            <a:off x="825910" y="1234029"/>
            <a:ext cx="6803922" cy="2246769"/>
          </a:xfrm>
          <a:prstGeom prst="rect">
            <a:avLst/>
          </a:prstGeom>
          <a:noFill/>
        </p:spPr>
        <p:txBody>
          <a:bodyPr wrap="square" rtlCol="0">
            <a:spAutoFit/>
          </a:bodyPr>
          <a:lstStyle/>
          <a:p>
            <a:r>
              <a:rPr lang="en-US" sz="2800" b="1" dirty="0">
                <a:solidFill>
                  <a:srgbClr val="FFC000"/>
                </a:solidFill>
              </a:rPr>
              <a:t># 12 .What is the total sales figure across all stores, considering only stores where the postal code matches a valid postal code from the country table?</a:t>
            </a:r>
            <a:endParaRPr lang="en-IN" sz="2800" b="1" dirty="0">
              <a:solidFill>
                <a:srgbClr val="FFC000"/>
              </a:solidFill>
            </a:endParaRPr>
          </a:p>
        </p:txBody>
      </p:sp>
    </p:spTree>
    <p:extLst>
      <p:ext uri="{BB962C8B-B14F-4D97-AF65-F5344CB8AC3E}">
        <p14:creationId xmlns:p14="http://schemas.microsoft.com/office/powerpoint/2010/main" val="407701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475B2A27-5724-302C-0D11-DEC9FCD9CB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E86717-08F1-1C65-C33F-CF0AE73E5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091381"/>
            <a:ext cx="7831393" cy="5220929"/>
          </a:xfrm>
          <a:prstGeom prst="rect">
            <a:avLst/>
          </a:prstGeom>
        </p:spPr>
      </p:pic>
      <p:sp>
        <p:nvSpPr>
          <p:cNvPr id="5" name="TextBox 4">
            <a:extLst>
              <a:ext uri="{FF2B5EF4-FFF2-40B4-BE49-F238E27FC236}">
                <a16:creationId xmlns:a16="http://schemas.microsoft.com/office/drawing/2014/main" id="{BBEA7D0F-224F-8C5C-E2FA-C99BF4C610FD}"/>
              </a:ext>
            </a:extLst>
          </p:cNvPr>
          <p:cNvSpPr txBox="1"/>
          <p:nvPr/>
        </p:nvSpPr>
        <p:spPr>
          <a:xfrm>
            <a:off x="5473465" y="3126469"/>
            <a:ext cx="6285916" cy="954107"/>
          </a:xfrm>
          <a:prstGeom prst="rect">
            <a:avLst/>
          </a:prstGeom>
          <a:noFill/>
        </p:spPr>
        <p:txBody>
          <a:bodyPr wrap="square" rtlCol="0">
            <a:spAutoFit/>
          </a:bodyPr>
          <a:lstStyle/>
          <a:p>
            <a:r>
              <a:rPr lang="en-GB" sz="2800" b="1" dirty="0">
                <a:gradFill flip="none" rotWithShape="1">
                  <a:gsLst>
                    <a:gs pos="57000">
                      <a:schemeClr val="bg1"/>
                    </a:gs>
                    <a:gs pos="28000">
                      <a:srgbClr val="FFC000"/>
                    </a:gs>
                    <a:gs pos="29000">
                      <a:schemeClr val="bg1">
                        <a:lumMod val="95000"/>
                        <a:lumOff val="5000"/>
                      </a:schemeClr>
                    </a:gs>
                    <a:gs pos="83000">
                      <a:srgbClr val="FFC000"/>
                    </a:gs>
                  </a:gsLst>
                  <a:lin ang="0" scaled="1"/>
                  <a:tileRect/>
                </a:gradFill>
                <a:effectLst>
                  <a:outerShdw blurRad="114300" dist="50800" dir="19380000" algn="bl" rotWithShape="0">
                    <a:srgbClr val="FF0000">
                      <a:alpha val="40000"/>
                    </a:srgbClr>
                  </a:outerShdw>
                </a:effectLst>
              </a:rPr>
              <a:t>CLICK  THE  IMAGE TO VIEW THE FULL SQL WORKBENCH </a:t>
            </a:r>
            <a:endParaRPr lang="en-IN" sz="2800" b="1" dirty="0">
              <a:gradFill flip="none" rotWithShape="1">
                <a:gsLst>
                  <a:gs pos="57000">
                    <a:schemeClr val="bg1"/>
                  </a:gs>
                  <a:gs pos="28000">
                    <a:srgbClr val="FFC000"/>
                  </a:gs>
                  <a:gs pos="29000">
                    <a:schemeClr val="bg1">
                      <a:lumMod val="95000"/>
                      <a:lumOff val="5000"/>
                    </a:schemeClr>
                  </a:gs>
                  <a:gs pos="83000">
                    <a:srgbClr val="FFC000"/>
                  </a:gs>
                </a:gsLst>
                <a:lin ang="0" scaled="1"/>
                <a:tileRect/>
              </a:gradFill>
              <a:effectLst>
                <a:outerShdw blurRad="114300" dist="50800" dir="19380000" algn="bl" rotWithShape="0">
                  <a:srgbClr val="FF0000">
                    <a:alpha val="40000"/>
                  </a:srgbClr>
                </a:outerShdw>
              </a:effectLst>
            </a:endParaRPr>
          </a:p>
        </p:txBody>
      </p:sp>
      <p:sp>
        <p:nvSpPr>
          <p:cNvPr id="8" name="Arrow: Right 7">
            <a:hlinkClick r:id="rId5" action="ppaction://hlinkfile"/>
            <a:extLst>
              <a:ext uri="{FF2B5EF4-FFF2-40B4-BE49-F238E27FC236}">
                <a16:creationId xmlns:a16="http://schemas.microsoft.com/office/drawing/2014/main" id="{AD0C9700-75F6-B8F1-C3A3-81293789D9BA}"/>
              </a:ext>
            </a:extLst>
          </p:cNvPr>
          <p:cNvSpPr/>
          <p:nvPr/>
        </p:nvSpPr>
        <p:spPr>
          <a:xfrm>
            <a:off x="5598883" y="4080576"/>
            <a:ext cx="4213609" cy="391413"/>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IN" b="1">
              <a:ln/>
              <a:solidFill>
                <a:schemeClr val="accent4"/>
              </a:solidFill>
            </a:endParaRPr>
          </a:p>
        </p:txBody>
      </p:sp>
    </p:spTree>
    <p:extLst>
      <p:ext uri="{BB962C8B-B14F-4D97-AF65-F5344CB8AC3E}">
        <p14:creationId xmlns:p14="http://schemas.microsoft.com/office/powerpoint/2010/main" val="244608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3141A11B-8297-3D9C-5ECA-4DA1357E737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12CF8C-FAB0-EB2D-DBF0-93DB4D568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684"/>
            <a:ext cx="12192000" cy="5961497"/>
          </a:xfrm>
          <a:prstGeom prst="rect">
            <a:avLst/>
          </a:prstGeom>
        </p:spPr>
      </p:pic>
      <p:sp>
        <p:nvSpPr>
          <p:cNvPr id="7" name="TextBox 6">
            <a:extLst>
              <a:ext uri="{FF2B5EF4-FFF2-40B4-BE49-F238E27FC236}">
                <a16:creationId xmlns:a16="http://schemas.microsoft.com/office/drawing/2014/main" id="{87AE3993-7772-491A-59C1-43B17BF27538}"/>
              </a:ext>
            </a:extLst>
          </p:cNvPr>
          <p:cNvSpPr txBox="1"/>
          <p:nvPr/>
        </p:nvSpPr>
        <p:spPr>
          <a:xfrm>
            <a:off x="5491370" y="5657410"/>
            <a:ext cx="1951649" cy="954107"/>
          </a:xfrm>
          <a:prstGeom prst="rect">
            <a:avLst/>
          </a:prstGeom>
          <a:noFill/>
        </p:spPr>
        <p:txBody>
          <a:bodyPr wrap="square" rtlCol="0">
            <a:spAutoFit/>
          </a:bodyPr>
          <a:lstStyle/>
          <a:p>
            <a:r>
              <a:rPr lang="en-IN" sz="2800" b="1" dirty="0"/>
              <a:t>                                                             </a:t>
            </a:r>
            <a:r>
              <a:rPr lang="en-IN" sz="2800" b="1" dirty="0">
                <a:solidFill>
                  <a:srgbClr val="FFC000"/>
                </a:solidFill>
                <a:effectLst>
                  <a:innerShdw blurRad="63500" dist="50800" dir="18900000">
                    <a:schemeClr val="accent2">
                      <a:alpha val="50000"/>
                    </a:schemeClr>
                  </a:innerShdw>
                </a:effectLst>
                <a:latin typeface="Algerian" panose="04020705040A02060702" pitchFamily="82" charset="0"/>
              </a:rPr>
              <a:t>Thanks</a:t>
            </a:r>
          </a:p>
        </p:txBody>
      </p:sp>
    </p:spTree>
    <p:extLst>
      <p:ext uri="{BB962C8B-B14F-4D97-AF65-F5344CB8AC3E}">
        <p14:creationId xmlns:p14="http://schemas.microsoft.com/office/powerpoint/2010/main" val="35146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36F79DB6-445E-A453-EDF0-A1F50049884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639C5-CD12-15A3-8C2E-D8A27EB82EAA}"/>
              </a:ext>
            </a:extLst>
          </p:cNvPr>
          <p:cNvSpPr txBox="1"/>
          <p:nvPr/>
        </p:nvSpPr>
        <p:spPr>
          <a:xfrm>
            <a:off x="124193" y="186812"/>
            <a:ext cx="6459794" cy="6001643"/>
          </a:xfrm>
          <a:prstGeom prst="rect">
            <a:avLst/>
          </a:prstGeom>
          <a:noFill/>
        </p:spPr>
        <p:txBody>
          <a:bodyPr wrap="square" rtlCol="0">
            <a:spAutoFit/>
          </a:bodyPr>
          <a:lstStyle/>
          <a:p>
            <a:r>
              <a:rPr lang="en-US" dirty="0"/>
              <a:t> </a:t>
            </a:r>
            <a:r>
              <a:rPr lang="en-US" sz="3600" b="1" dirty="0">
                <a:solidFill>
                  <a:schemeClr val="accent4"/>
                </a:solidFill>
                <a:effectLst>
                  <a:glow rad="101600">
                    <a:srgbClr val="FF0000">
                      <a:alpha val="40000"/>
                    </a:srgbClr>
                  </a:glow>
                </a:effectLst>
              </a:rPr>
              <a:t>Business-to-Consumer (B2C)</a:t>
            </a:r>
          </a:p>
          <a:p>
            <a:endParaRPr lang="en-US" sz="3600" dirty="0">
              <a:solidFill>
                <a:schemeClr val="accent4"/>
              </a:solidFill>
              <a:effectLst>
                <a:glow rad="101600">
                  <a:srgbClr val="FF0000">
                    <a:alpha val="40000"/>
                  </a:srgbClr>
                </a:glow>
              </a:effectLst>
            </a:endParaRPr>
          </a:p>
          <a:p>
            <a:pPr marL="285750" indent="-285750">
              <a:buFont typeface="Wingdings" panose="05000000000000000000" pitchFamily="2" charset="2"/>
              <a:buChar char="v"/>
            </a:pPr>
            <a:r>
              <a:rPr lang="en-US" sz="2000" b="1" dirty="0"/>
              <a:t>Customer Engagement and Purchase : </a:t>
            </a:r>
            <a:r>
              <a:rPr lang="en-US" dirty="0"/>
              <a:t>The process begins when a customer visits an online retail platform, browses products or services, selects items, and places an order through a user-friendly checkout system. This includes providing payment and shipping information to finalize the transaction.</a:t>
            </a:r>
          </a:p>
          <a:p>
            <a:endParaRPr lang="en-US" dirty="0"/>
          </a:p>
          <a:p>
            <a:pPr marL="285750" indent="-285750">
              <a:buFont typeface="Wingdings" panose="05000000000000000000" pitchFamily="2" charset="2"/>
              <a:buChar char="v"/>
            </a:pPr>
            <a:r>
              <a:rPr lang="en-US" sz="2000" b="1" dirty="0"/>
              <a:t>Order Fulfillment and Customer Relationship Management : </a:t>
            </a:r>
            <a:r>
              <a:rPr lang="en-US" dirty="0"/>
              <a:t>After the order is confirmed, the business processes and dispatches the goods to the customer. Post-purchase, the business engages with the customer through follow-up communications, support services, and marketing strategies to foster satisfaction and encourage repeat purchases</a:t>
            </a:r>
          </a:p>
          <a:p>
            <a:endParaRPr lang="en-IN" dirty="0"/>
          </a:p>
        </p:txBody>
      </p:sp>
      <p:pic>
        <p:nvPicPr>
          <p:cNvPr id="7" name="Picture 6">
            <a:extLst>
              <a:ext uri="{FF2B5EF4-FFF2-40B4-BE49-F238E27FC236}">
                <a16:creationId xmlns:a16="http://schemas.microsoft.com/office/drawing/2014/main" id="{ED992111-18B5-870F-0B77-0CB9AF4D30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123" y="589936"/>
            <a:ext cx="5568684" cy="5978012"/>
          </a:xfrm>
          <a:prstGeom prst="rect">
            <a:avLst/>
          </a:prstGeom>
          <a:ln>
            <a:noFill/>
          </a:ln>
          <a:effectLst>
            <a:softEdge rad="112500"/>
          </a:effectLst>
        </p:spPr>
      </p:pic>
    </p:spTree>
    <p:extLst>
      <p:ext uri="{BB962C8B-B14F-4D97-AF65-F5344CB8AC3E}">
        <p14:creationId xmlns:p14="http://schemas.microsoft.com/office/powerpoint/2010/main" val="162193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18B18045-7E41-2D52-EDAF-74544C5EE63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0D7992F-014B-1D36-53E2-8CFD003A3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1703" y="333137"/>
            <a:ext cx="6292644" cy="6474543"/>
          </a:xfrm>
          <a:prstGeom prst="rect">
            <a:avLst/>
          </a:prstGeom>
          <a:ln>
            <a:noFill/>
          </a:ln>
          <a:effectLst>
            <a:softEdge rad="112500"/>
          </a:effectLst>
        </p:spPr>
      </p:pic>
      <p:sp>
        <p:nvSpPr>
          <p:cNvPr id="3" name="TextBox 2">
            <a:extLst>
              <a:ext uri="{FF2B5EF4-FFF2-40B4-BE49-F238E27FC236}">
                <a16:creationId xmlns:a16="http://schemas.microsoft.com/office/drawing/2014/main" id="{6656D015-DFDF-9B58-D173-345546642856}"/>
              </a:ext>
            </a:extLst>
          </p:cNvPr>
          <p:cNvSpPr txBox="1"/>
          <p:nvPr/>
        </p:nvSpPr>
        <p:spPr>
          <a:xfrm>
            <a:off x="0" y="166568"/>
            <a:ext cx="6066503" cy="6524863"/>
          </a:xfrm>
          <a:prstGeom prst="rect">
            <a:avLst/>
          </a:prstGeom>
          <a:noFill/>
        </p:spPr>
        <p:txBody>
          <a:bodyPr wrap="square" rtlCol="0">
            <a:spAutoFit/>
          </a:bodyPr>
          <a:lstStyle/>
          <a:p>
            <a:endParaRPr lang="en-US" dirty="0"/>
          </a:p>
          <a:p>
            <a:r>
              <a:rPr lang="en-US" sz="3600" b="1" dirty="0">
                <a:solidFill>
                  <a:srgbClr val="FFC000"/>
                </a:solidFill>
                <a:effectLst>
                  <a:glow rad="127000">
                    <a:srgbClr val="C00000"/>
                  </a:glow>
                </a:effectLst>
              </a:rPr>
              <a:t>The Importance of MySQL for businesses</a:t>
            </a:r>
          </a:p>
          <a:p>
            <a:pPr marL="285750" indent="-285750">
              <a:buFont typeface="Wingdings" panose="05000000000000000000" pitchFamily="2" charset="2"/>
              <a:buChar char="v"/>
            </a:pPr>
            <a:r>
              <a:rPr lang="en-US" sz="2000" b="1" dirty="0"/>
              <a:t>Efficient Data Management and Storage</a:t>
            </a:r>
            <a:r>
              <a:rPr lang="en-US" sz="2000" dirty="0"/>
              <a:t>:</a:t>
            </a:r>
          </a:p>
          <a:p>
            <a:pPr lvl="1"/>
            <a:r>
              <a:rPr lang="en-US" dirty="0"/>
              <a:t>MySQL provides a reliable and scalable database management system that allows businesses to efficiently store, retrieve, and manage large volumes of data. Its structured query language (SQL) capabilities enable organizations to perform complex queries, ensuring quick access to critical business information for decision-making and reporting.</a:t>
            </a:r>
          </a:p>
          <a:p>
            <a:pPr marL="285750" indent="-285750">
              <a:buFont typeface="Wingdings" panose="05000000000000000000" pitchFamily="2" charset="2"/>
              <a:buChar char="v"/>
            </a:pPr>
            <a:r>
              <a:rPr lang="en-US" sz="2000" b="1" dirty="0"/>
              <a:t>Cost-Effective and Open Source</a:t>
            </a:r>
            <a:r>
              <a:rPr lang="en-US" sz="2000" dirty="0"/>
              <a:t>:</a:t>
            </a:r>
          </a:p>
          <a:p>
            <a:pPr lvl="1"/>
            <a:r>
              <a:rPr lang="en-US" dirty="0"/>
              <a:t>As an open-source database solution, MySQL offers businesses a cost-effective way to implement robust database solutions without incurring hefty licensing fees. This affordability makes it an attractive choice for startups and small to medium-sized enterprises (SMEs) looking to leverage powerful data management tools without significant financial </a:t>
            </a:r>
            <a:r>
              <a:rPr lang="en-US" dirty="0" err="1"/>
              <a:t>investmen</a:t>
            </a:r>
            <a:r>
              <a:rPr lang="en-US" dirty="0"/>
              <a:t>.</a:t>
            </a:r>
          </a:p>
        </p:txBody>
      </p:sp>
    </p:spTree>
    <p:extLst>
      <p:ext uri="{BB962C8B-B14F-4D97-AF65-F5344CB8AC3E}">
        <p14:creationId xmlns:p14="http://schemas.microsoft.com/office/powerpoint/2010/main" val="119464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A891FDB0-72FD-B534-13AE-ED65F3A9631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EE1A7B-E96E-DA6A-1A5B-98DEAE399F09}"/>
              </a:ext>
            </a:extLst>
          </p:cNvPr>
          <p:cNvSpPr txBox="1"/>
          <p:nvPr/>
        </p:nvSpPr>
        <p:spPr>
          <a:xfrm>
            <a:off x="353958" y="1529450"/>
            <a:ext cx="6076336" cy="1077218"/>
          </a:xfrm>
          <a:prstGeom prst="rect">
            <a:avLst/>
          </a:prstGeom>
          <a:noFill/>
        </p:spPr>
        <p:txBody>
          <a:bodyPr wrap="square" rtlCol="0">
            <a:spAutoFit/>
          </a:bodyPr>
          <a:lstStyle/>
          <a:p>
            <a:r>
              <a:rPr lang="en-US" sz="3200" b="1" dirty="0">
                <a:solidFill>
                  <a:srgbClr val="FFC000"/>
                </a:solidFill>
              </a:rPr>
              <a:t># 1 .Basic Query: Retrieve total sales from each region</a:t>
            </a:r>
            <a:endParaRPr lang="en-IN" sz="3200" b="1" dirty="0">
              <a:solidFill>
                <a:srgbClr val="FFC000"/>
              </a:solidFill>
            </a:endParaRPr>
          </a:p>
        </p:txBody>
      </p:sp>
      <p:sp>
        <p:nvSpPr>
          <p:cNvPr id="4" name="TextBox 3">
            <a:extLst>
              <a:ext uri="{FF2B5EF4-FFF2-40B4-BE49-F238E27FC236}">
                <a16:creationId xmlns:a16="http://schemas.microsoft.com/office/drawing/2014/main" id="{B86FC682-2717-F776-1CD7-DFC3581F80CB}"/>
              </a:ext>
            </a:extLst>
          </p:cNvPr>
          <p:cNvSpPr txBox="1"/>
          <p:nvPr/>
        </p:nvSpPr>
        <p:spPr>
          <a:xfrm>
            <a:off x="422786" y="3191983"/>
            <a:ext cx="6145162" cy="1569660"/>
          </a:xfrm>
          <a:prstGeom prst="rect">
            <a:avLst/>
          </a:prstGeom>
          <a:noFill/>
        </p:spPr>
        <p:txBody>
          <a:bodyPr wrap="square" rtlCol="0">
            <a:spAutoFit/>
          </a:bodyPr>
          <a:lstStyle/>
          <a:p>
            <a:r>
              <a:rPr lang="en-US" sz="2400" b="1" dirty="0"/>
              <a:t>SELECT Region, SUM(Sales) AS </a:t>
            </a:r>
            <a:r>
              <a:rPr lang="en-US" sz="2400" b="1" dirty="0" err="1"/>
              <a:t>Total_Sales</a:t>
            </a:r>
            <a:endParaRPr lang="en-US" sz="2400" b="1" dirty="0"/>
          </a:p>
          <a:p>
            <a:r>
              <a:rPr lang="en-US" sz="2400" b="1" dirty="0"/>
              <a:t>FROM </a:t>
            </a:r>
            <a:r>
              <a:rPr lang="en-US" sz="2400" b="1" dirty="0" err="1"/>
              <a:t>SampleSuperstore</a:t>
            </a:r>
            <a:endParaRPr lang="en-US" sz="2400" b="1" dirty="0"/>
          </a:p>
          <a:p>
            <a:r>
              <a:rPr lang="en-US" sz="2400" b="1" dirty="0"/>
              <a:t>GROUP BY Region;</a:t>
            </a:r>
            <a:endParaRPr lang="en-IN" sz="2400" b="1" dirty="0"/>
          </a:p>
        </p:txBody>
      </p:sp>
      <p:graphicFrame>
        <p:nvGraphicFramePr>
          <p:cNvPr id="7" name="Table 6">
            <a:extLst>
              <a:ext uri="{FF2B5EF4-FFF2-40B4-BE49-F238E27FC236}">
                <a16:creationId xmlns:a16="http://schemas.microsoft.com/office/drawing/2014/main" id="{20BE49BD-BFBF-394B-07DD-F61F9A6E40E2}"/>
              </a:ext>
            </a:extLst>
          </p:cNvPr>
          <p:cNvGraphicFramePr>
            <a:graphicFrameLocks noGrp="1"/>
          </p:cNvGraphicFramePr>
          <p:nvPr>
            <p:extLst>
              <p:ext uri="{D42A27DB-BD31-4B8C-83A1-F6EECF244321}">
                <p14:modId xmlns:p14="http://schemas.microsoft.com/office/powerpoint/2010/main" val="3201189778"/>
              </p:ext>
            </p:extLst>
          </p:nvPr>
        </p:nvGraphicFramePr>
        <p:xfrm>
          <a:off x="6253315" y="2167605"/>
          <a:ext cx="5407744" cy="4384119"/>
        </p:xfrm>
        <a:graphic>
          <a:graphicData uri="http://schemas.openxmlformats.org/drawingml/2006/table">
            <a:tbl>
              <a:tblPr>
                <a:tableStyleId>{68D230F3-CF80-4859-8CE7-A43EE81993B5}</a:tableStyleId>
              </a:tblPr>
              <a:tblGrid>
                <a:gridCol w="2644878">
                  <a:extLst>
                    <a:ext uri="{9D8B030D-6E8A-4147-A177-3AD203B41FA5}">
                      <a16:colId xmlns:a16="http://schemas.microsoft.com/office/drawing/2014/main" val="321527460"/>
                    </a:ext>
                  </a:extLst>
                </a:gridCol>
                <a:gridCol w="2762866">
                  <a:extLst>
                    <a:ext uri="{9D8B030D-6E8A-4147-A177-3AD203B41FA5}">
                      <a16:colId xmlns:a16="http://schemas.microsoft.com/office/drawing/2014/main" val="274383786"/>
                    </a:ext>
                  </a:extLst>
                </a:gridCol>
              </a:tblGrid>
              <a:tr h="1011768">
                <a:tc>
                  <a:txBody>
                    <a:bodyPr/>
                    <a:lstStyle/>
                    <a:p>
                      <a:r>
                        <a:rPr lang="en-IN" sz="2000" b="1" dirty="0"/>
                        <a:t>Central</a:t>
                      </a:r>
                    </a:p>
                  </a:txBody>
                  <a:tcPr anchor="ctr"/>
                </a:tc>
                <a:tc>
                  <a:txBody>
                    <a:bodyPr/>
                    <a:lstStyle/>
                    <a:p>
                      <a:r>
                        <a:rPr lang="en-IN" b="1" dirty="0"/>
                        <a:t>501239.8908000005</a:t>
                      </a:r>
                    </a:p>
                  </a:txBody>
                  <a:tcPr anchor="ctr"/>
                </a:tc>
                <a:extLst>
                  <a:ext uri="{0D108BD9-81ED-4DB2-BD59-A6C34878D82A}">
                    <a16:rowId xmlns:a16="http://schemas.microsoft.com/office/drawing/2014/main" val="1110552163"/>
                  </a:ext>
                </a:extLst>
              </a:tr>
              <a:tr h="1124117">
                <a:tc>
                  <a:txBody>
                    <a:bodyPr/>
                    <a:lstStyle/>
                    <a:p>
                      <a:r>
                        <a:rPr lang="en-IN" sz="2000" b="1" dirty="0"/>
                        <a:t>East</a:t>
                      </a:r>
                    </a:p>
                  </a:txBody>
                  <a:tcPr anchor="ctr"/>
                </a:tc>
                <a:tc>
                  <a:txBody>
                    <a:bodyPr/>
                    <a:lstStyle/>
                    <a:p>
                      <a:r>
                        <a:rPr lang="en-IN" b="1" dirty="0"/>
                        <a:t>678781.2399999979</a:t>
                      </a:r>
                    </a:p>
                  </a:txBody>
                  <a:tcPr anchor="ctr"/>
                </a:tc>
                <a:extLst>
                  <a:ext uri="{0D108BD9-81ED-4DB2-BD59-A6C34878D82A}">
                    <a16:rowId xmlns:a16="http://schemas.microsoft.com/office/drawing/2014/main" val="2371110965"/>
                  </a:ext>
                </a:extLst>
              </a:tr>
              <a:tr h="1124117">
                <a:tc>
                  <a:txBody>
                    <a:bodyPr/>
                    <a:lstStyle/>
                    <a:p>
                      <a:r>
                        <a:rPr lang="en-IN" sz="2000" b="1" dirty="0"/>
                        <a:t>South</a:t>
                      </a:r>
                    </a:p>
                  </a:txBody>
                  <a:tcPr anchor="ctr"/>
                </a:tc>
                <a:tc>
                  <a:txBody>
                    <a:bodyPr/>
                    <a:lstStyle/>
                    <a:p>
                      <a:r>
                        <a:rPr lang="en-IN" b="1" dirty="0"/>
                        <a:t>391721.9050000003</a:t>
                      </a:r>
                    </a:p>
                  </a:txBody>
                  <a:tcPr anchor="ctr"/>
                </a:tc>
                <a:extLst>
                  <a:ext uri="{0D108BD9-81ED-4DB2-BD59-A6C34878D82A}">
                    <a16:rowId xmlns:a16="http://schemas.microsoft.com/office/drawing/2014/main" val="1247261867"/>
                  </a:ext>
                </a:extLst>
              </a:tr>
              <a:tr h="1124117">
                <a:tc>
                  <a:txBody>
                    <a:bodyPr/>
                    <a:lstStyle/>
                    <a:p>
                      <a:r>
                        <a:rPr lang="en-IN" sz="2000" b="1" dirty="0"/>
                        <a:t>West</a:t>
                      </a:r>
                    </a:p>
                  </a:txBody>
                  <a:tcPr anchor="ctr"/>
                </a:tc>
                <a:tc>
                  <a:txBody>
                    <a:bodyPr/>
                    <a:lstStyle/>
                    <a:p>
                      <a:r>
                        <a:rPr lang="en-IN" b="1" dirty="0"/>
                        <a:t>725457.8245000006</a:t>
                      </a:r>
                    </a:p>
                  </a:txBody>
                  <a:tcPr anchor="ctr"/>
                </a:tc>
                <a:extLst>
                  <a:ext uri="{0D108BD9-81ED-4DB2-BD59-A6C34878D82A}">
                    <a16:rowId xmlns:a16="http://schemas.microsoft.com/office/drawing/2014/main" val="3979072260"/>
                  </a:ext>
                </a:extLst>
              </a:tr>
            </a:tbl>
          </a:graphicData>
        </a:graphic>
      </p:graphicFrame>
      <p:graphicFrame>
        <p:nvGraphicFramePr>
          <p:cNvPr id="8" name="Table 7">
            <a:extLst>
              <a:ext uri="{FF2B5EF4-FFF2-40B4-BE49-F238E27FC236}">
                <a16:creationId xmlns:a16="http://schemas.microsoft.com/office/drawing/2014/main" id="{19B16C71-408A-5922-76DA-A7DA728C64F8}"/>
              </a:ext>
            </a:extLst>
          </p:cNvPr>
          <p:cNvGraphicFramePr>
            <a:graphicFrameLocks noGrp="1"/>
          </p:cNvGraphicFramePr>
          <p:nvPr>
            <p:extLst>
              <p:ext uri="{D42A27DB-BD31-4B8C-83A1-F6EECF244321}">
                <p14:modId xmlns:p14="http://schemas.microsoft.com/office/powerpoint/2010/main" val="4040028006"/>
              </p:ext>
            </p:extLst>
          </p:nvPr>
        </p:nvGraphicFramePr>
        <p:xfrm>
          <a:off x="6253313" y="1671819"/>
          <a:ext cx="5407745" cy="396240"/>
        </p:xfrm>
        <a:graphic>
          <a:graphicData uri="http://schemas.openxmlformats.org/drawingml/2006/table">
            <a:tbl>
              <a:tblPr firstRow="1" bandRow="1">
                <a:tableStyleId>{912C8C85-51F0-491E-9774-3900AFEF0FD7}</a:tableStyleId>
              </a:tblPr>
              <a:tblGrid>
                <a:gridCol w="2426507">
                  <a:extLst>
                    <a:ext uri="{9D8B030D-6E8A-4147-A177-3AD203B41FA5}">
                      <a16:colId xmlns:a16="http://schemas.microsoft.com/office/drawing/2014/main" val="3492012588"/>
                    </a:ext>
                  </a:extLst>
                </a:gridCol>
                <a:gridCol w="2981238">
                  <a:extLst>
                    <a:ext uri="{9D8B030D-6E8A-4147-A177-3AD203B41FA5}">
                      <a16:colId xmlns:a16="http://schemas.microsoft.com/office/drawing/2014/main" val="204410979"/>
                    </a:ext>
                  </a:extLst>
                </a:gridCol>
              </a:tblGrid>
              <a:tr h="370840">
                <a:tc>
                  <a:txBody>
                    <a:bodyPr/>
                    <a:lstStyle/>
                    <a:p>
                      <a:r>
                        <a:rPr lang="en-IN" sz="2000" dirty="0"/>
                        <a:t>        Region</a:t>
                      </a:r>
                    </a:p>
                  </a:txBody>
                  <a:tcPr/>
                </a:tc>
                <a:tc>
                  <a:txBody>
                    <a:bodyPr/>
                    <a:lstStyle/>
                    <a:p>
                      <a:r>
                        <a:rPr lang="en-IN" dirty="0"/>
                        <a:t>          </a:t>
                      </a:r>
                      <a:r>
                        <a:rPr lang="en-IN" dirty="0" err="1"/>
                        <a:t>Total_Sales</a:t>
                      </a:r>
                      <a:endParaRPr lang="en-IN" dirty="0"/>
                    </a:p>
                  </a:txBody>
                  <a:tcPr/>
                </a:tc>
                <a:extLst>
                  <a:ext uri="{0D108BD9-81ED-4DB2-BD59-A6C34878D82A}">
                    <a16:rowId xmlns:a16="http://schemas.microsoft.com/office/drawing/2014/main" val="538972393"/>
                  </a:ext>
                </a:extLst>
              </a:tr>
            </a:tbl>
          </a:graphicData>
        </a:graphic>
      </p:graphicFrame>
    </p:spTree>
    <p:extLst>
      <p:ext uri="{BB962C8B-B14F-4D97-AF65-F5344CB8AC3E}">
        <p14:creationId xmlns:p14="http://schemas.microsoft.com/office/powerpoint/2010/main" val="113771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80A6A539-60D8-322E-00F9-EA6D296CCF0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FE2DE8-F329-D33E-00AB-AB3678621EC1}"/>
              </a:ext>
            </a:extLst>
          </p:cNvPr>
          <p:cNvSpPr txBox="1"/>
          <p:nvPr/>
        </p:nvSpPr>
        <p:spPr>
          <a:xfrm>
            <a:off x="580104" y="1430253"/>
            <a:ext cx="5191432" cy="1569660"/>
          </a:xfrm>
          <a:prstGeom prst="rect">
            <a:avLst/>
          </a:prstGeom>
          <a:noFill/>
        </p:spPr>
        <p:txBody>
          <a:bodyPr wrap="square" rtlCol="0">
            <a:spAutoFit/>
          </a:bodyPr>
          <a:lstStyle/>
          <a:p>
            <a:r>
              <a:rPr lang="en-US" sz="3200" b="1" dirty="0">
                <a:solidFill>
                  <a:srgbClr val="FFC000"/>
                </a:solidFill>
              </a:rPr>
              <a:t># 2 .Basic Query: Retrieve the top 5 cities by total sales</a:t>
            </a:r>
            <a:endParaRPr lang="en-IN" sz="3200" b="1" dirty="0">
              <a:solidFill>
                <a:srgbClr val="FFC000"/>
              </a:solidFill>
            </a:endParaRPr>
          </a:p>
        </p:txBody>
      </p:sp>
      <p:sp>
        <p:nvSpPr>
          <p:cNvPr id="7" name="TextBox 6">
            <a:extLst>
              <a:ext uri="{FF2B5EF4-FFF2-40B4-BE49-F238E27FC236}">
                <a16:creationId xmlns:a16="http://schemas.microsoft.com/office/drawing/2014/main" id="{FE1B4175-1A41-496C-4D03-B358A662A34D}"/>
              </a:ext>
            </a:extLst>
          </p:cNvPr>
          <p:cNvSpPr txBox="1"/>
          <p:nvPr/>
        </p:nvSpPr>
        <p:spPr>
          <a:xfrm>
            <a:off x="580104" y="3144914"/>
            <a:ext cx="5191432" cy="2308324"/>
          </a:xfrm>
          <a:prstGeom prst="rect">
            <a:avLst/>
          </a:prstGeom>
          <a:noFill/>
        </p:spPr>
        <p:txBody>
          <a:bodyPr wrap="square" rtlCol="0">
            <a:spAutoFit/>
          </a:bodyPr>
          <a:lstStyle/>
          <a:p>
            <a:r>
              <a:rPr lang="en-US" sz="2400" b="1" dirty="0"/>
              <a:t>SELECT City, SUM(Sales) AS </a:t>
            </a:r>
            <a:r>
              <a:rPr lang="en-US" sz="2400" b="1" dirty="0" err="1"/>
              <a:t>Total_Sales</a:t>
            </a:r>
            <a:endParaRPr lang="en-US" sz="2400" b="1" dirty="0"/>
          </a:p>
          <a:p>
            <a:r>
              <a:rPr lang="en-US" sz="2400" b="1" dirty="0"/>
              <a:t>FROM </a:t>
            </a:r>
            <a:r>
              <a:rPr lang="en-US" sz="2400" b="1" dirty="0" err="1"/>
              <a:t>SampleSuperstore</a:t>
            </a:r>
            <a:endParaRPr lang="en-US" sz="2400" b="1" dirty="0"/>
          </a:p>
          <a:p>
            <a:r>
              <a:rPr lang="en-US" sz="2400" b="1" dirty="0"/>
              <a:t>GROUP BY </a:t>
            </a:r>
            <a:r>
              <a:rPr lang="en-US" sz="2400" b="1" dirty="0" err="1"/>
              <a:t>CityORDER</a:t>
            </a:r>
            <a:r>
              <a:rPr lang="en-US" sz="2400" b="1" dirty="0"/>
              <a:t> BY </a:t>
            </a:r>
            <a:r>
              <a:rPr lang="en-US" sz="2400" b="1" dirty="0" err="1"/>
              <a:t>Total_Sales</a:t>
            </a:r>
            <a:r>
              <a:rPr lang="en-US" sz="2400" b="1" dirty="0"/>
              <a:t> DESC</a:t>
            </a:r>
          </a:p>
          <a:p>
            <a:r>
              <a:rPr lang="en-US" sz="2400" b="1" dirty="0"/>
              <a:t>LIMIT 5;</a:t>
            </a:r>
            <a:endParaRPr lang="en-IN" sz="2400" b="1" dirty="0"/>
          </a:p>
        </p:txBody>
      </p:sp>
      <p:graphicFrame>
        <p:nvGraphicFramePr>
          <p:cNvPr id="3" name="Table 2">
            <a:extLst>
              <a:ext uri="{FF2B5EF4-FFF2-40B4-BE49-F238E27FC236}">
                <a16:creationId xmlns:a16="http://schemas.microsoft.com/office/drawing/2014/main" id="{9D476A52-0CCE-378C-3941-957F8CC9D482}"/>
              </a:ext>
            </a:extLst>
          </p:cNvPr>
          <p:cNvGraphicFramePr>
            <a:graphicFrameLocks noGrp="1"/>
          </p:cNvGraphicFramePr>
          <p:nvPr>
            <p:extLst>
              <p:ext uri="{D42A27DB-BD31-4B8C-83A1-F6EECF244321}">
                <p14:modId xmlns:p14="http://schemas.microsoft.com/office/powerpoint/2010/main" val="1557356224"/>
              </p:ext>
            </p:extLst>
          </p:nvPr>
        </p:nvGraphicFramePr>
        <p:xfrm>
          <a:off x="6135329" y="1971882"/>
          <a:ext cx="5574890" cy="4002125"/>
        </p:xfrm>
        <a:graphic>
          <a:graphicData uri="http://schemas.openxmlformats.org/drawingml/2006/table">
            <a:tbl>
              <a:tblPr>
                <a:tableStyleId>{68D230F3-CF80-4859-8CE7-A43EE81993B5}</a:tableStyleId>
              </a:tblPr>
              <a:tblGrid>
                <a:gridCol w="2787445">
                  <a:extLst>
                    <a:ext uri="{9D8B030D-6E8A-4147-A177-3AD203B41FA5}">
                      <a16:colId xmlns:a16="http://schemas.microsoft.com/office/drawing/2014/main" val="1598686343"/>
                    </a:ext>
                  </a:extLst>
                </a:gridCol>
                <a:gridCol w="2787445">
                  <a:extLst>
                    <a:ext uri="{9D8B030D-6E8A-4147-A177-3AD203B41FA5}">
                      <a16:colId xmlns:a16="http://schemas.microsoft.com/office/drawing/2014/main" val="2143733920"/>
                    </a:ext>
                  </a:extLst>
                </a:gridCol>
              </a:tblGrid>
              <a:tr h="840389">
                <a:tc>
                  <a:txBody>
                    <a:bodyPr/>
                    <a:lstStyle/>
                    <a:p>
                      <a:r>
                        <a:rPr lang="en-IN" sz="2000" b="1" dirty="0"/>
                        <a:t>New York City</a:t>
                      </a:r>
                    </a:p>
                  </a:txBody>
                  <a:tcPr anchor="ctr"/>
                </a:tc>
                <a:tc>
                  <a:txBody>
                    <a:bodyPr/>
                    <a:lstStyle/>
                    <a:p>
                      <a:r>
                        <a:rPr lang="en-IN" sz="2000" b="1" dirty="0"/>
                        <a:t>256368.161</a:t>
                      </a:r>
                    </a:p>
                  </a:txBody>
                  <a:tcPr anchor="ctr"/>
                </a:tc>
                <a:extLst>
                  <a:ext uri="{0D108BD9-81ED-4DB2-BD59-A6C34878D82A}">
                    <a16:rowId xmlns:a16="http://schemas.microsoft.com/office/drawing/2014/main" val="3009191088"/>
                  </a:ext>
                </a:extLst>
              </a:tr>
              <a:tr h="790434">
                <a:tc>
                  <a:txBody>
                    <a:bodyPr/>
                    <a:lstStyle/>
                    <a:p>
                      <a:r>
                        <a:rPr lang="en-IN" sz="2000" b="1" dirty="0"/>
                        <a:t>Los Angeles</a:t>
                      </a:r>
                    </a:p>
                  </a:txBody>
                  <a:tcPr anchor="ctr"/>
                </a:tc>
                <a:tc>
                  <a:txBody>
                    <a:bodyPr/>
                    <a:lstStyle/>
                    <a:p>
                      <a:r>
                        <a:rPr lang="en-IN" sz="2000" b="1" dirty="0"/>
                        <a:t>175851.341</a:t>
                      </a:r>
                    </a:p>
                  </a:txBody>
                  <a:tcPr anchor="ctr"/>
                </a:tc>
                <a:extLst>
                  <a:ext uri="{0D108BD9-81ED-4DB2-BD59-A6C34878D82A}">
                    <a16:rowId xmlns:a16="http://schemas.microsoft.com/office/drawing/2014/main" val="3469873457"/>
                  </a:ext>
                </a:extLst>
              </a:tr>
              <a:tr h="790434">
                <a:tc>
                  <a:txBody>
                    <a:bodyPr/>
                    <a:lstStyle/>
                    <a:p>
                      <a:r>
                        <a:rPr lang="en-IN" sz="2000" b="1" dirty="0"/>
                        <a:t>Seattle</a:t>
                      </a:r>
                    </a:p>
                  </a:txBody>
                  <a:tcPr anchor="ctr"/>
                </a:tc>
                <a:tc>
                  <a:txBody>
                    <a:bodyPr/>
                    <a:lstStyle/>
                    <a:p>
                      <a:r>
                        <a:rPr lang="en-IN" sz="2000" b="1" dirty="0"/>
                        <a:t>119540.742</a:t>
                      </a:r>
                    </a:p>
                  </a:txBody>
                  <a:tcPr anchor="ctr"/>
                </a:tc>
                <a:extLst>
                  <a:ext uri="{0D108BD9-81ED-4DB2-BD59-A6C34878D82A}">
                    <a16:rowId xmlns:a16="http://schemas.microsoft.com/office/drawing/2014/main" val="1168438632"/>
                  </a:ext>
                </a:extLst>
              </a:tr>
              <a:tr h="790434">
                <a:tc>
                  <a:txBody>
                    <a:bodyPr/>
                    <a:lstStyle/>
                    <a:p>
                      <a:r>
                        <a:rPr lang="en-IN" sz="2000" b="1" dirty="0"/>
                        <a:t>San Francisco</a:t>
                      </a:r>
                    </a:p>
                  </a:txBody>
                  <a:tcPr anchor="ctr"/>
                </a:tc>
                <a:tc>
                  <a:txBody>
                    <a:bodyPr/>
                    <a:lstStyle/>
                    <a:p>
                      <a:r>
                        <a:rPr lang="en-IN" sz="2000" b="1" dirty="0"/>
                        <a:t>112669.09199999992</a:t>
                      </a:r>
                    </a:p>
                  </a:txBody>
                  <a:tcPr anchor="ctr"/>
                </a:tc>
                <a:extLst>
                  <a:ext uri="{0D108BD9-81ED-4DB2-BD59-A6C34878D82A}">
                    <a16:rowId xmlns:a16="http://schemas.microsoft.com/office/drawing/2014/main" val="2372137488"/>
                  </a:ext>
                </a:extLst>
              </a:tr>
              <a:tr h="790434">
                <a:tc>
                  <a:txBody>
                    <a:bodyPr/>
                    <a:lstStyle/>
                    <a:p>
                      <a:r>
                        <a:rPr lang="en-IN" sz="2000" b="1" dirty="0"/>
                        <a:t>Philadelphia</a:t>
                      </a:r>
                    </a:p>
                  </a:txBody>
                  <a:tcPr anchor="ctr"/>
                </a:tc>
                <a:tc>
                  <a:txBody>
                    <a:bodyPr/>
                    <a:lstStyle/>
                    <a:p>
                      <a:r>
                        <a:rPr lang="en-IN" sz="2000" b="1" dirty="0"/>
                        <a:t>109077.01300000008</a:t>
                      </a:r>
                    </a:p>
                  </a:txBody>
                  <a:tcPr anchor="ctr"/>
                </a:tc>
                <a:extLst>
                  <a:ext uri="{0D108BD9-81ED-4DB2-BD59-A6C34878D82A}">
                    <a16:rowId xmlns:a16="http://schemas.microsoft.com/office/drawing/2014/main" val="2375008450"/>
                  </a:ext>
                </a:extLst>
              </a:tr>
            </a:tbl>
          </a:graphicData>
        </a:graphic>
      </p:graphicFrame>
      <p:graphicFrame>
        <p:nvGraphicFramePr>
          <p:cNvPr id="4" name="Table 3">
            <a:extLst>
              <a:ext uri="{FF2B5EF4-FFF2-40B4-BE49-F238E27FC236}">
                <a16:creationId xmlns:a16="http://schemas.microsoft.com/office/drawing/2014/main" id="{867FD82D-E066-8C6C-EB83-2BF884A83569}"/>
              </a:ext>
            </a:extLst>
          </p:cNvPr>
          <p:cNvGraphicFramePr>
            <a:graphicFrameLocks noGrp="1"/>
          </p:cNvGraphicFramePr>
          <p:nvPr>
            <p:extLst>
              <p:ext uri="{D42A27DB-BD31-4B8C-83A1-F6EECF244321}">
                <p14:modId xmlns:p14="http://schemas.microsoft.com/office/powerpoint/2010/main" val="4086780205"/>
              </p:ext>
            </p:extLst>
          </p:nvPr>
        </p:nvGraphicFramePr>
        <p:xfrm>
          <a:off x="6115664" y="1430253"/>
          <a:ext cx="5614220" cy="370840"/>
        </p:xfrm>
        <a:graphic>
          <a:graphicData uri="http://schemas.openxmlformats.org/drawingml/2006/table">
            <a:tbl>
              <a:tblPr firstRow="1" bandRow="1">
                <a:tableStyleId>{912C8C85-51F0-491E-9774-3900AFEF0FD7}</a:tableStyleId>
              </a:tblPr>
              <a:tblGrid>
                <a:gridCol w="2807110">
                  <a:extLst>
                    <a:ext uri="{9D8B030D-6E8A-4147-A177-3AD203B41FA5}">
                      <a16:colId xmlns:a16="http://schemas.microsoft.com/office/drawing/2014/main" val="1473477105"/>
                    </a:ext>
                  </a:extLst>
                </a:gridCol>
                <a:gridCol w="2807110">
                  <a:extLst>
                    <a:ext uri="{9D8B030D-6E8A-4147-A177-3AD203B41FA5}">
                      <a16:colId xmlns:a16="http://schemas.microsoft.com/office/drawing/2014/main" val="3792577924"/>
                    </a:ext>
                  </a:extLst>
                </a:gridCol>
              </a:tblGrid>
              <a:tr h="370840">
                <a:tc>
                  <a:txBody>
                    <a:bodyPr/>
                    <a:lstStyle/>
                    <a:p>
                      <a:r>
                        <a:rPr lang="en-IN" dirty="0"/>
                        <a:t>        City</a:t>
                      </a:r>
                    </a:p>
                  </a:txBody>
                  <a:tcPr/>
                </a:tc>
                <a:tc>
                  <a:txBody>
                    <a:bodyPr/>
                    <a:lstStyle/>
                    <a:p>
                      <a:r>
                        <a:rPr lang="en-IN" dirty="0"/>
                        <a:t>  </a:t>
                      </a:r>
                      <a:r>
                        <a:rPr lang="en-IN" dirty="0" err="1"/>
                        <a:t>Total_Sales</a:t>
                      </a:r>
                      <a:endParaRPr lang="en-IN" dirty="0"/>
                    </a:p>
                  </a:txBody>
                  <a:tcPr/>
                </a:tc>
                <a:extLst>
                  <a:ext uri="{0D108BD9-81ED-4DB2-BD59-A6C34878D82A}">
                    <a16:rowId xmlns:a16="http://schemas.microsoft.com/office/drawing/2014/main" val="2553661831"/>
                  </a:ext>
                </a:extLst>
              </a:tr>
            </a:tbl>
          </a:graphicData>
        </a:graphic>
      </p:graphicFrame>
    </p:spTree>
    <p:extLst>
      <p:ext uri="{BB962C8B-B14F-4D97-AF65-F5344CB8AC3E}">
        <p14:creationId xmlns:p14="http://schemas.microsoft.com/office/powerpoint/2010/main" val="338229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014513A6-7188-F98B-1CA3-429CB6680DF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1807DE-7946-09DF-C3D0-824975565DD1}"/>
              </a:ext>
            </a:extLst>
          </p:cNvPr>
          <p:cNvSpPr txBox="1"/>
          <p:nvPr/>
        </p:nvSpPr>
        <p:spPr>
          <a:xfrm>
            <a:off x="629264" y="1386349"/>
            <a:ext cx="6674813" cy="1569660"/>
          </a:xfrm>
          <a:prstGeom prst="rect">
            <a:avLst/>
          </a:prstGeom>
          <a:noFill/>
        </p:spPr>
        <p:txBody>
          <a:bodyPr wrap="square" rtlCol="0">
            <a:spAutoFit/>
          </a:bodyPr>
          <a:lstStyle/>
          <a:p>
            <a:r>
              <a:rPr lang="en-US" sz="3200" b="1" dirty="0">
                <a:solidFill>
                  <a:srgbClr val="FFC000"/>
                </a:solidFill>
              </a:rPr>
              <a:t># 3 . Basic Query: Find the average discount for each product category</a:t>
            </a:r>
            <a:endParaRPr lang="en-IN" sz="3200" b="1" dirty="0">
              <a:solidFill>
                <a:srgbClr val="FFC000"/>
              </a:solidFill>
            </a:endParaRPr>
          </a:p>
        </p:txBody>
      </p:sp>
      <p:sp>
        <p:nvSpPr>
          <p:cNvPr id="4" name="TextBox 3">
            <a:extLst>
              <a:ext uri="{FF2B5EF4-FFF2-40B4-BE49-F238E27FC236}">
                <a16:creationId xmlns:a16="http://schemas.microsoft.com/office/drawing/2014/main" id="{E88B3E53-B3B0-987F-BD8B-6DBE36B96C05}"/>
              </a:ext>
            </a:extLst>
          </p:cNvPr>
          <p:cNvSpPr txBox="1"/>
          <p:nvPr/>
        </p:nvSpPr>
        <p:spPr>
          <a:xfrm>
            <a:off x="717754" y="3706513"/>
            <a:ext cx="5102942" cy="1569660"/>
          </a:xfrm>
          <a:prstGeom prst="rect">
            <a:avLst/>
          </a:prstGeom>
          <a:noFill/>
        </p:spPr>
        <p:txBody>
          <a:bodyPr wrap="square" rtlCol="0">
            <a:spAutoFit/>
          </a:bodyPr>
          <a:lstStyle/>
          <a:p>
            <a:r>
              <a:rPr lang="en-US" sz="2400" b="1" dirty="0"/>
              <a:t>SELECT Category, AVG(Discount) AS </a:t>
            </a:r>
            <a:r>
              <a:rPr lang="en-US" sz="2400" b="1" dirty="0" err="1"/>
              <a:t>Average_Discount</a:t>
            </a:r>
            <a:endParaRPr lang="en-US" sz="2400" b="1" dirty="0"/>
          </a:p>
          <a:p>
            <a:r>
              <a:rPr lang="en-US" sz="2400" b="1" dirty="0"/>
              <a:t>FROM </a:t>
            </a:r>
            <a:r>
              <a:rPr lang="en-US" sz="2400" b="1" dirty="0" err="1"/>
              <a:t>SampleSuperstore</a:t>
            </a:r>
            <a:endParaRPr lang="en-US" sz="2400" b="1" dirty="0"/>
          </a:p>
          <a:p>
            <a:r>
              <a:rPr lang="en-US" sz="2400" b="1" dirty="0"/>
              <a:t>GROUP BY Category;</a:t>
            </a:r>
            <a:endParaRPr lang="en-IN" sz="2400" b="1" dirty="0"/>
          </a:p>
        </p:txBody>
      </p:sp>
      <p:graphicFrame>
        <p:nvGraphicFramePr>
          <p:cNvPr id="5" name="Table 4">
            <a:extLst>
              <a:ext uri="{FF2B5EF4-FFF2-40B4-BE49-F238E27FC236}">
                <a16:creationId xmlns:a16="http://schemas.microsoft.com/office/drawing/2014/main" id="{9DB1C7B2-3448-9258-FB4E-31A336AE454A}"/>
              </a:ext>
            </a:extLst>
          </p:cNvPr>
          <p:cNvGraphicFramePr>
            <a:graphicFrameLocks noGrp="1"/>
          </p:cNvGraphicFramePr>
          <p:nvPr>
            <p:extLst>
              <p:ext uri="{D42A27DB-BD31-4B8C-83A1-F6EECF244321}">
                <p14:modId xmlns:p14="http://schemas.microsoft.com/office/powerpoint/2010/main" val="20536121"/>
              </p:ext>
            </p:extLst>
          </p:nvPr>
        </p:nvGraphicFramePr>
        <p:xfrm>
          <a:off x="6096000" y="2157417"/>
          <a:ext cx="5792690" cy="3097505"/>
        </p:xfrm>
        <a:graphic>
          <a:graphicData uri="http://schemas.openxmlformats.org/drawingml/2006/table">
            <a:tbl>
              <a:tblPr>
                <a:tableStyleId>{68D230F3-CF80-4859-8CE7-A43EE81993B5}</a:tableStyleId>
              </a:tblPr>
              <a:tblGrid>
                <a:gridCol w="2896345">
                  <a:extLst>
                    <a:ext uri="{9D8B030D-6E8A-4147-A177-3AD203B41FA5}">
                      <a16:colId xmlns:a16="http://schemas.microsoft.com/office/drawing/2014/main" val="1702382382"/>
                    </a:ext>
                  </a:extLst>
                </a:gridCol>
                <a:gridCol w="2896345">
                  <a:extLst>
                    <a:ext uri="{9D8B030D-6E8A-4147-A177-3AD203B41FA5}">
                      <a16:colId xmlns:a16="http://schemas.microsoft.com/office/drawing/2014/main" val="1615926998"/>
                    </a:ext>
                  </a:extLst>
                </a:gridCol>
              </a:tblGrid>
              <a:tr h="1117943">
                <a:tc>
                  <a:txBody>
                    <a:bodyPr/>
                    <a:lstStyle/>
                    <a:p>
                      <a:r>
                        <a:rPr lang="en-IN" sz="2000" b="1" dirty="0"/>
                        <a:t>Furniture</a:t>
                      </a:r>
                    </a:p>
                  </a:txBody>
                  <a:tcPr anchor="ctr"/>
                </a:tc>
                <a:tc>
                  <a:txBody>
                    <a:bodyPr/>
                    <a:lstStyle/>
                    <a:p>
                      <a:r>
                        <a:rPr lang="en-IN" sz="2000" b="1" dirty="0"/>
                        <a:t>0.17392267798208297</a:t>
                      </a:r>
                    </a:p>
                  </a:txBody>
                  <a:tcPr anchor="ctr"/>
                </a:tc>
                <a:extLst>
                  <a:ext uri="{0D108BD9-81ED-4DB2-BD59-A6C34878D82A}">
                    <a16:rowId xmlns:a16="http://schemas.microsoft.com/office/drawing/2014/main" val="1276877151"/>
                  </a:ext>
                </a:extLst>
              </a:tr>
              <a:tr h="989781">
                <a:tc>
                  <a:txBody>
                    <a:bodyPr/>
                    <a:lstStyle/>
                    <a:p>
                      <a:r>
                        <a:rPr lang="en-IN" sz="2000" b="1" dirty="0"/>
                        <a:t>Office Supplies</a:t>
                      </a:r>
                    </a:p>
                  </a:txBody>
                  <a:tcPr anchor="ctr"/>
                </a:tc>
                <a:tc>
                  <a:txBody>
                    <a:bodyPr/>
                    <a:lstStyle/>
                    <a:p>
                      <a:r>
                        <a:rPr lang="en-IN" sz="2000" b="1" dirty="0"/>
                        <a:t>0.15728509790906708</a:t>
                      </a:r>
                    </a:p>
                  </a:txBody>
                  <a:tcPr anchor="ctr"/>
                </a:tc>
                <a:extLst>
                  <a:ext uri="{0D108BD9-81ED-4DB2-BD59-A6C34878D82A}">
                    <a16:rowId xmlns:a16="http://schemas.microsoft.com/office/drawing/2014/main" val="3189146774"/>
                  </a:ext>
                </a:extLst>
              </a:tr>
              <a:tr h="989781">
                <a:tc>
                  <a:txBody>
                    <a:bodyPr/>
                    <a:lstStyle/>
                    <a:p>
                      <a:r>
                        <a:rPr lang="en-IN" sz="2000" b="1" dirty="0"/>
                        <a:t>Technology</a:t>
                      </a:r>
                    </a:p>
                  </a:txBody>
                  <a:tcPr anchor="ctr"/>
                </a:tc>
                <a:tc>
                  <a:txBody>
                    <a:bodyPr/>
                    <a:lstStyle/>
                    <a:p>
                      <a:r>
                        <a:rPr lang="en-IN" sz="2000" b="1" dirty="0"/>
                        <a:t>0.1323226854358401</a:t>
                      </a:r>
                    </a:p>
                  </a:txBody>
                  <a:tcPr anchor="ctr"/>
                </a:tc>
                <a:extLst>
                  <a:ext uri="{0D108BD9-81ED-4DB2-BD59-A6C34878D82A}">
                    <a16:rowId xmlns:a16="http://schemas.microsoft.com/office/drawing/2014/main" val="2547332436"/>
                  </a:ext>
                </a:extLst>
              </a:tr>
            </a:tbl>
          </a:graphicData>
        </a:graphic>
      </p:graphicFrame>
      <p:graphicFrame>
        <p:nvGraphicFramePr>
          <p:cNvPr id="7" name="Table 6">
            <a:extLst>
              <a:ext uri="{FF2B5EF4-FFF2-40B4-BE49-F238E27FC236}">
                <a16:creationId xmlns:a16="http://schemas.microsoft.com/office/drawing/2014/main" id="{D9637D3B-E799-663A-2F6A-92BEB15D7A26}"/>
              </a:ext>
            </a:extLst>
          </p:cNvPr>
          <p:cNvGraphicFramePr>
            <a:graphicFrameLocks noGrp="1"/>
          </p:cNvGraphicFramePr>
          <p:nvPr>
            <p:extLst>
              <p:ext uri="{D42A27DB-BD31-4B8C-83A1-F6EECF244321}">
                <p14:modId xmlns:p14="http://schemas.microsoft.com/office/powerpoint/2010/main" val="1832066887"/>
              </p:ext>
            </p:extLst>
          </p:nvPr>
        </p:nvGraphicFramePr>
        <p:xfrm>
          <a:off x="6096000" y="1582171"/>
          <a:ext cx="5792690" cy="396240"/>
        </p:xfrm>
        <a:graphic>
          <a:graphicData uri="http://schemas.openxmlformats.org/drawingml/2006/table">
            <a:tbl>
              <a:tblPr firstRow="1" bandRow="1">
                <a:tableStyleId>{912C8C85-51F0-491E-9774-3900AFEF0FD7}</a:tableStyleId>
              </a:tblPr>
              <a:tblGrid>
                <a:gridCol w="2916655">
                  <a:extLst>
                    <a:ext uri="{9D8B030D-6E8A-4147-A177-3AD203B41FA5}">
                      <a16:colId xmlns:a16="http://schemas.microsoft.com/office/drawing/2014/main" val="2925254939"/>
                    </a:ext>
                  </a:extLst>
                </a:gridCol>
                <a:gridCol w="2876035">
                  <a:extLst>
                    <a:ext uri="{9D8B030D-6E8A-4147-A177-3AD203B41FA5}">
                      <a16:colId xmlns:a16="http://schemas.microsoft.com/office/drawing/2014/main" val="2031399477"/>
                    </a:ext>
                  </a:extLst>
                </a:gridCol>
              </a:tblGrid>
              <a:tr h="370840">
                <a:tc>
                  <a:txBody>
                    <a:bodyPr/>
                    <a:lstStyle/>
                    <a:p>
                      <a:r>
                        <a:rPr lang="en-IN" sz="2000" dirty="0"/>
                        <a:t>  Category</a:t>
                      </a:r>
                    </a:p>
                  </a:txBody>
                  <a:tcPr/>
                </a:tc>
                <a:tc>
                  <a:txBody>
                    <a:bodyPr/>
                    <a:lstStyle/>
                    <a:p>
                      <a:r>
                        <a:rPr lang="en-IN" sz="2000" dirty="0"/>
                        <a:t>  </a:t>
                      </a:r>
                      <a:r>
                        <a:rPr lang="en-IN" sz="2000" dirty="0" err="1"/>
                        <a:t>Average_Discount</a:t>
                      </a:r>
                      <a:endParaRPr lang="en-IN" sz="2000" dirty="0"/>
                    </a:p>
                  </a:txBody>
                  <a:tcPr/>
                </a:tc>
                <a:extLst>
                  <a:ext uri="{0D108BD9-81ED-4DB2-BD59-A6C34878D82A}">
                    <a16:rowId xmlns:a16="http://schemas.microsoft.com/office/drawing/2014/main" val="451431679"/>
                  </a:ext>
                </a:extLst>
              </a:tr>
            </a:tbl>
          </a:graphicData>
        </a:graphic>
      </p:graphicFrame>
    </p:spTree>
    <p:extLst>
      <p:ext uri="{BB962C8B-B14F-4D97-AF65-F5344CB8AC3E}">
        <p14:creationId xmlns:p14="http://schemas.microsoft.com/office/powerpoint/2010/main" val="292624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78D50B8D-99D7-4B21-1587-B4780B5CF3C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9B40D5-7B2F-F06B-C007-6E6F6247C8E0}"/>
              </a:ext>
            </a:extLst>
          </p:cNvPr>
          <p:cNvSpPr txBox="1"/>
          <p:nvPr/>
        </p:nvSpPr>
        <p:spPr>
          <a:xfrm>
            <a:off x="652555" y="1607575"/>
            <a:ext cx="5576180" cy="1077218"/>
          </a:xfrm>
          <a:prstGeom prst="rect">
            <a:avLst/>
          </a:prstGeom>
          <a:noFill/>
        </p:spPr>
        <p:txBody>
          <a:bodyPr wrap="square" rtlCol="0">
            <a:spAutoFit/>
          </a:bodyPr>
          <a:lstStyle/>
          <a:p>
            <a:r>
              <a:rPr lang="en-US" sz="3200" b="1" dirty="0">
                <a:solidFill>
                  <a:srgbClr val="FFC000"/>
                </a:solidFill>
              </a:rPr>
              <a:t>#  4 .Basic Query: Find the state with the highest profit</a:t>
            </a:r>
            <a:endParaRPr lang="en-IN" sz="3200" b="1" dirty="0">
              <a:solidFill>
                <a:srgbClr val="FFC000"/>
              </a:solidFill>
            </a:endParaRPr>
          </a:p>
        </p:txBody>
      </p:sp>
      <p:sp>
        <p:nvSpPr>
          <p:cNvPr id="4" name="TextBox 3">
            <a:extLst>
              <a:ext uri="{FF2B5EF4-FFF2-40B4-BE49-F238E27FC236}">
                <a16:creationId xmlns:a16="http://schemas.microsoft.com/office/drawing/2014/main" id="{457FA1E1-0D67-5CCD-4BA2-D9F8E4FAE335}"/>
              </a:ext>
            </a:extLst>
          </p:cNvPr>
          <p:cNvSpPr txBox="1"/>
          <p:nvPr/>
        </p:nvSpPr>
        <p:spPr>
          <a:xfrm>
            <a:off x="652555" y="3019046"/>
            <a:ext cx="5310709" cy="2308324"/>
          </a:xfrm>
          <a:prstGeom prst="rect">
            <a:avLst/>
          </a:prstGeom>
          <a:noFill/>
        </p:spPr>
        <p:txBody>
          <a:bodyPr wrap="square" rtlCol="0">
            <a:spAutoFit/>
          </a:bodyPr>
          <a:lstStyle/>
          <a:p>
            <a:r>
              <a:rPr lang="en-US" sz="2400" b="1" dirty="0"/>
              <a:t>SELECT State, SUM(Profit) AS </a:t>
            </a:r>
            <a:r>
              <a:rPr lang="en-US" sz="2400" b="1" dirty="0" err="1"/>
              <a:t>Total_Profit</a:t>
            </a:r>
            <a:endParaRPr lang="en-US" sz="2400" b="1" dirty="0"/>
          </a:p>
          <a:p>
            <a:r>
              <a:rPr lang="en-US" sz="2400" b="1" dirty="0"/>
              <a:t>FROM </a:t>
            </a:r>
            <a:r>
              <a:rPr lang="en-US" sz="2400" b="1" dirty="0" err="1"/>
              <a:t>SampleSuperstore</a:t>
            </a:r>
            <a:endParaRPr lang="en-US" sz="2400" b="1" dirty="0"/>
          </a:p>
          <a:p>
            <a:r>
              <a:rPr lang="en-US" sz="2400" b="1" dirty="0"/>
              <a:t>GROUP BY State</a:t>
            </a:r>
          </a:p>
          <a:p>
            <a:r>
              <a:rPr lang="en-US" sz="2400" b="1" dirty="0"/>
              <a:t>ORDER BY </a:t>
            </a:r>
            <a:r>
              <a:rPr lang="en-US" sz="2400" b="1" dirty="0" err="1"/>
              <a:t>Total_Profit</a:t>
            </a:r>
            <a:r>
              <a:rPr lang="en-US" sz="2400" b="1" dirty="0"/>
              <a:t> DESC</a:t>
            </a:r>
          </a:p>
          <a:p>
            <a:r>
              <a:rPr lang="en-US" sz="2400" b="1" dirty="0"/>
              <a:t>LIMIT 1;</a:t>
            </a:r>
            <a:endParaRPr lang="en-IN" sz="2400" b="1" dirty="0"/>
          </a:p>
        </p:txBody>
      </p:sp>
      <p:graphicFrame>
        <p:nvGraphicFramePr>
          <p:cNvPr id="9" name="Table 8">
            <a:extLst>
              <a:ext uri="{FF2B5EF4-FFF2-40B4-BE49-F238E27FC236}">
                <a16:creationId xmlns:a16="http://schemas.microsoft.com/office/drawing/2014/main" id="{C8078BB3-89FD-4AA8-1BBF-000C01A1EB32}"/>
              </a:ext>
            </a:extLst>
          </p:cNvPr>
          <p:cNvGraphicFramePr>
            <a:graphicFrameLocks noGrp="1"/>
          </p:cNvGraphicFramePr>
          <p:nvPr>
            <p:extLst>
              <p:ext uri="{D42A27DB-BD31-4B8C-83A1-F6EECF244321}">
                <p14:modId xmlns:p14="http://schemas.microsoft.com/office/powerpoint/2010/main" val="2991455315"/>
              </p:ext>
            </p:extLst>
          </p:nvPr>
        </p:nvGraphicFramePr>
        <p:xfrm>
          <a:off x="6636774" y="3922485"/>
          <a:ext cx="5270090" cy="501445"/>
        </p:xfrm>
        <a:graphic>
          <a:graphicData uri="http://schemas.openxmlformats.org/drawingml/2006/table">
            <a:tbl>
              <a:tblPr>
                <a:tableStyleId>{68D230F3-CF80-4859-8CE7-A43EE81993B5}</a:tableStyleId>
              </a:tblPr>
              <a:tblGrid>
                <a:gridCol w="2635045">
                  <a:extLst>
                    <a:ext uri="{9D8B030D-6E8A-4147-A177-3AD203B41FA5}">
                      <a16:colId xmlns:a16="http://schemas.microsoft.com/office/drawing/2014/main" val="1093885301"/>
                    </a:ext>
                  </a:extLst>
                </a:gridCol>
                <a:gridCol w="2635045">
                  <a:extLst>
                    <a:ext uri="{9D8B030D-6E8A-4147-A177-3AD203B41FA5}">
                      <a16:colId xmlns:a16="http://schemas.microsoft.com/office/drawing/2014/main" val="4275899841"/>
                    </a:ext>
                  </a:extLst>
                </a:gridCol>
              </a:tblGrid>
              <a:tr h="501445">
                <a:tc>
                  <a:txBody>
                    <a:bodyPr/>
                    <a:lstStyle/>
                    <a:p>
                      <a:r>
                        <a:rPr lang="en-IN" sz="2000" b="1" dirty="0"/>
                        <a:t>California</a:t>
                      </a:r>
                    </a:p>
                  </a:txBody>
                  <a:tcPr anchor="ctr"/>
                </a:tc>
                <a:tc>
                  <a:txBody>
                    <a:bodyPr/>
                    <a:lstStyle/>
                    <a:p>
                      <a:r>
                        <a:rPr lang="en-IN" sz="2000" b="1" dirty="0"/>
                        <a:t>76381.38710000017</a:t>
                      </a:r>
                    </a:p>
                  </a:txBody>
                  <a:tcPr anchor="ctr"/>
                </a:tc>
                <a:extLst>
                  <a:ext uri="{0D108BD9-81ED-4DB2-BD59-A6C34878D82A}">
                    <a16:rowId xmlns:a16="http://schemas.microsoft.com/office/drawing/2014/main" val="3339134101"/>
                  </a:ext>
                </a:extLst>
              </a:tr>
            </a:tbl>
          </a:graphicData>
        </a:graphic>
      </p:graphicFrame>
      <p:graphicFrame>
        <p:nvGraphicFramePr>
          <p:cNvPr id="10" name="Table 9">
            <a:extLst>
              <a:ext uri="{FF2B5EF4-FFF2-40B4-BE49-F238E27FC236}">
                <a16:creationId xmlns:a16="http://schemas.microsoft.com/office/drawing/2014/main" id="{1AC5296C-EFE3-31B0-2EA0-2A1386B1A8DA}"/>
              </a:ext>
            </a:extLst>
          </p:cNvPr>
          <p:cNvGraphicFramePr>
            <a:graphicFrameLocks noGrp="1"/>
          </p:cNvGraphicFramePr>
          <p:nvPr>
            <p:extLst>
              <p:ext uri="{D42A27DB-BD31-4B8C-83A1-F6EECF244321}">
                <p14:modId xmlns:p14="http://schemas.microsoft.com/office/powerpoint/2010/main" val="2666822418"/>
              </p:ext>
            </p:extLst>
          </p:nvPr>
        </p:nvGraphicFramePr>
        <p:xfrm>
          <a:off x="6636774" y="3178277"/>
          <a:ext cx="5270090" cy="501446"/>
        </p:xfrm>
        <a:graphic>
          <a:graphicData uri="http://schemas.openxmlformats.org/drawingml/2006/table">
            <a:tbl>
              <a:tblPr firstRow="1" bandRow="1">
                <a:tableStyleId>{912C8C85-51F0-491E-9774-3900AFEF0FD7}</a:tableStyleId>
              </a:tblPr>
              <a:tblGrid>
                <a:gridCol w="2635045">
                  <a:extLst>
                    <a:ext uri="{9D8B030D-6E8A-4147-A177-3AD203B41FA5}">
                      <a16:colId xmlns:a16="http://schemas.microsoft.com/office/drawing/2014/main" val="630255903"/>
                    </a:ext>
                  </a:extLst>
                </a:gridCol>
                <a:gridCol w="2635045">
                  <a:extLst>
                    <a:ext uri="{9D8B030D-6E8A-4147-A177-3AD203B41FA5}">
                      <a16:colId xmlns:a16="http://schemas.microsoft.com/office/drawing/2014/main" val="2358873580"/>
                    </a:ext>
                  </a:extLst>
                </a:gridCol>
              </a:tblGrid>
              <a:tr h="501446">
                <a:tc>
                  <a:txBody>
                    <a:bodyPr/>
                    <a:lstStyle/>
                    <a:p>
                      <a:r>
                        <a:rPr lang="en-IN" sz="1800" dirty="0"/>
                        <a:t>     State</a:t>
                      </a:r>
                      <a:endParaRPr lang="en-IN" dirty="0"/>
                    </a:p>
                  </a:txBody>
                  <a:tcPr/>
                </a:tc>
                <a:tc>
                  <a:txBody>
                    <a:bodyPr/>
                    <a:lstStyle/>
                    <a:p>
                      <a:r>
                        <a:rPr lang="en-IN" sz="1800" dirty="0"/>
                        <a:t>    </a:t>
                      </a:r>
                      <a:r>
                        <a:rPr lang="en-IN" sz="1800" dirty="0" err="1"/>
                        <a:t>Total_Profit</a:t>
                      </a:r>
                      <a:endParaRPr lang="en-IN" dirty="0"/>
                    </a:p>
                  </a:txBody>
                  <a:tcPr/>
                </a:tc>
                <a:extLst>
                  <a:ext uri="{0D108BD9-81ED-4DB2-BD59-A6C34878D82A}">
                    <a16:rowId xmlns:a16="http://schemas.microsoft.com/office/drawing/2014/main" val="3420871435"/>
                  </a:ext>
                </a:extLst>
              </a:tr>
            </a:tbl>
          </a:graphicData>
        </a:graphic>
      </p:graphicFrame>
    </p:spTree>
    <p:extLst>
      <p:ext uri="{BB962C8B-B14F-4D97-AF65-F5344CB8AC3E}">
        <p14:creationId xmlns:p14="http://schemas.microsoft.com/office/powerpoint/2010/main" val="34031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794AC818-E4FA-7E7D-1200-C07E8BD5D3C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9B11B1-E995-F379-B713-C993FE128AF6}"/>
              </a:ext>
            </a:extLst>
          </p:cNvPr>
          <p:cNvSpPr txBox="1"/>
          <p:nvPr/>
        </p:nvSpPr>
        <p:spPr>
          <a:xfrm>
            <a:off x="570267" y="1078414"/>
            <a:ext cx="5604388" cy="2062103"/>
          </a:xfrm>
          <a:prstGeom prst="rect">
            <a:avLst/>
          </a:prstGeom>
          <a:noFill/>
        </p:spPr>
        <p:txBody>
          <a:bodyPr wrap="square" rtlCol="0">
            <a:spAutoFit/>
          </a:bodyPr>
          <a:lstStyle/>
          <a:p>
            <a:r>
              <a:rPr lang="en-US" sz="3200" b="1" dirty="0">
                <a:solidFill>
                  <a:srgbClr val="FFC000"/>
                </a:solidFill>
              </a:rPr>
              <a:t># 5 .Subquery: Find the states where total sales are above the average sales of 10 states.</a:t>
            </a:r>
            <a:endParaRPr lang="en-IN" sz="3200" b="1" dirty="0">
              <a:solidFill>
                <a:srgbClr val="FFC000"/>
              </a:solidFill>
            </a:endParaRPr>
          </a:p>
        </p:txBody>
      </p:sp>
      <p:sp>
        <p:nvSpPr>
          <p:cNvPr id="4" name="TextBox 3">
            <a:extLst>
              <a:ext uri="{FF2B5EF4-FFF2-40B4-BE49-F238E27FC236}">
                <a16:creationId xmlns:a16="http://schemas.microsoft.com/office/drawing/2014/main" id="{C5B1D842-A226-2B49-30A1-C4129AECED23}"/>
              </a:ext>
            </a:extLst>
          </p:cNvPr>
          <p:cNvSpPr txBox="1"/>
          <p:nvPr/>
        </p:nvSpPr>
        <p:spPr>
          <a:xfrm>
            <a:off x="629263" y="3140517"/>
            <a:ext cx="5161935" cy="2677656"/>
          </a:xfrm>
          <a:prstGeom prst="rect">
            <a:avLst/>
          </a:prstGeom>
          <a:noFill/>
        </p:spPr>
        <p:txBody>
          <a:bodyPr wrap="square" rtlCol="0">
            <a:spAutoFit/>
          </a:bodyPr>
          <a:lstStyle/>
          <a:p>
            <a:r>
              <a:rPr lang="en-US" sz="2400" b="1" dirty="0"/>
              <a:t>SELECT State, SUM(Sales) AS </a:t>
            </a:r>
            <a:r>
              <a:rPr lang="en-US" sz="2400" b="1" dirty="0" err="1"/>
              <a:t>Total_Sales</a:t>
            </a:r>
            <a:endParaRPr lang="en-US" sz="2400" b="1" dirty="0"/>
          </a:p>
          <a:p>
            <a:r>
              <a:rPr lang="en-US" sz="2400" b="1" dirty="0"/>
              <a:t>FROM </a:t>
            </a:r>
            <a:r>
              <a:rPr lang="en-US" sz="2400" b="1" dirty="0" err="1"/>
              <a:t>SampleSuperstore</a:t>
            </a:r>
            <a:endParaRPr lang="en-US" sz="2400" b="1" dirty="0"/>
          </a:p>
          <a:p>
            <a:r>
              <a:rPr lang="en-US" sz="2400" b="1" dirty="0"/>
              <a:t>GROUP BY State</a:t>
            </a:r>
          </a:p>
          <a:p>
            <a:r>
              <a:rPr lang="en-US" sz="2400" b="1" dirty="0"/>
              <a:t>HAVING </a:t>
            </a:r>
            <a:r>
              <a:rPr lang="en-US" sz="2400" b="1" dirty="0" err="1"/>
              <a:t>Total_Sales</a:t>
            </a:r>
            <a:r>
              <a:rPr lang="en-US" sz="2400" b="1" dirty="0"/>
              <a:t> &gt; (SELECT AVG(Sales) FROM </a:t>
            </a:r>
            <a:r>
              <a:rPr lang="en-US" sz="2400" b="1" dirty="0" err="1"/>
              <a:t>SampleSuperstore</a:t>
            </a:r>
            <a:r>
              <a:rPr lang="en-US" sz="2400" b="1" dirty="0"/>
              <a:t>) LIMIT 10;</a:t>
            </a:r>
            <a:endParaRPr lang="en-IN" sz="2400" b="1" dirty="0"/>
          </a:p>
        </p:txBody>
      </p:sp>
      <p:graphicFrame>
        <p:nvGraphicFramePr>
          <p:cNvPr id="8" name="Table 7">
            <a:extLst>
              <a:ext uri="{FF2B5EF4-FFF2-40B4-BE49-F238E27FC236}">
                <a16:creationId xmlns:a16="http://schemas.microsoft.com/office/drawing/2014/main" id="{7ED2BBD7-568F-2D07-7733-42CA3E18633B}"/>
              </a:ext>
            </a:extLst>
          </p:cNvPr>
          <p:cNvGraphicFramePr>
            <a:graphicFrameLocks noGrp="1"/>
          </p:cNvGraphicFramePr>
          <p:nvPr>
            <p:extLst>
              <p:ext uri="{D42A27DB-BD31-4B8C-83A1-F6EECF244321}">
                <p14:modId xmlns:p14="http://schemas.microsoft.com/office/powerpoint/2010/main" val="2445674473"/>
              </p:ext>
            </p:extLst>
          </p:nvPr>
        </p:nvGraphicFramePr>
        <p:xfrm>
          <a:off x="6400803" y="1927123"/>
          <a:ext cx="5220930" cy="3891050"/>
        </p:xfrm>
        <a:graphic>
          <a:graphicData uri="http://schemas.openxmlformats.org/drawingml/2006/table">
            <a:tbl>
              <a:tblPr>
                <a:tableStyleId>{68D230F3-CF80-4859-8CE7-A43EE81993B5}</a:tableStyleId>
              </a:tblPr>
              <a:tblGrid>
                <a:gridCol w="2610465">
                  <a:extLst>
                    <a:ext uri="{9D8B030D-6E8A-4147-A177-3AD203B41FA5}">
                      <a16:colId xmlns:a16="http://schemas.microsoft.com/office/drawing/2014/main" val="2638119402"/>
                    </a:ext>
                  </a:extLst>
                </a:gridCol>
                <a:gridCol w="2610465">
                  <a:extLst>
                    <a:ext uri="{9D8B030D-6E8A-4147-A177-3AD203B41FA5}">
                      <a16:colId xmlns:a16="http://schemas.microsoft.com/office/drawing/2014/main" val="2001006131"/>
                    </a:ext>
                  </a:extLst>
                </a:gridCol>
              </a:tblGrid>
              <a:tr h="389105">
                <a:tc>
                  <a:txBody>
                    <a:bodyPr/>
                    <a:lstStyle/>
                    <a:p>
                      <a:r>
                        <a:rPr lang="en-IN" dirty="0"/>
                        <a:t>Kentucky</a:t>
                      </a:r>
                    </a:p>
                  </a:txBody>
                  <a:tcPr anchor="ctr"/>
                </a:tc>
                <a:tc>
                  <a:txBody>
                    <a:bodyPr/>
                    <a:lstStyle/>
                    <a:p>
                      <a:r>
                        <a:rPr lang="en-IN"/>
                        <a:t>36591.74999999997</a:t>
                      </a:r>
                    </a:p>
                  </a:txBody>
                  <a:tcPr anchor="ctr"/>
                </a:tc>
                <a:extLst>
                  <a:ext uri="{0D108BD9-81ED-4DB2-BD59-A6C34878D82A}">
                    <a16:rowId xmlns:a16="http://schemas.microsoft.com/office/drawing/2014/main" val="1657893702"/>
                  </a:ext>
                </a:extLst>
              </a:tr>
              <a:tr h="389105">
                <a:tc>
                  <a:txBody>
                    <a:bodyPr/>
                    <a:lstStyle/>
                    <a:p>
                      <a:r>
                        <a:rPr lang="en-IN"/>
                        <a:t>California</a:t>
                      </a:r>
                    </a:p>
                  </a:txBody>
                  <a:tcPr anchor="ctr"/>
                </a:tc>
                <a:tc>
                  <a:txBody>
                    <a:bodyPr/>
                    <a:lstStyle/>
                    <a:p>
                      <a:r>
                        <a:rPr lang="en-IN"/>
                        <a:t>457687.631500001</a:t>
                      </a:r>
                    </a:p>
                  </a:txBody>
                  <a:tcPr anchor="ctr"/>
                </a:tc>
                <a:extLst>
                  <a:ext uri="{0D108BD9-81ED-4DB2-BD59-A6C34878D82A}">
                    <a16:rowId xmlns:a16="http://schemas.microsoft.com/office/drawing/2014/main" val="206720802"/>
                  </a:ext>
                </a:extLst>
              </a:tr>
              <a:tr h="389105">
                <a:tc>
                  <a:txBody>
                    <a:bodyPr/>
                    <a:lstStyle/>
                    <a:p>
                      <a:r>
                        <a:rPr lang="en-IN"/>
                        <a:t>Florida</a:t>
                      </a:r>
                    </a:p>
                  </a:txBody>
                  <a:tcPr anchor="ctr"/>
                </a:tc>
                <a:tc>
                  <a:txBody>
                    <a:bodyPr/>
                    <a:lstStyle/>
                    <a:p>
                      <a:r>
                        <a:rPr lang="en-IN"/>
                        <a:t>89473.708</a:t>
                      </a:r>
                    </a:p>
                  </a:txBody>
                  <a:tcPr anchor="ctr"/>
                </a:tc>
                <a:extLst>
                  <a:ext uri="{0D108BD9-81ED-4DB2-BD59-A6C34878D82A}">
                    <a16:rowId xmlns:a16="http://schemas.microsoft.com/office/drawing/2014/main" val="3619520210"/>
                  </a:ext>
                </a:extLst>
              </a:tr>
              <a:tr h="389105">
                <a:tc>
                  <a:txBody>
                    <a:bodyPr/>
                    <a:lstStyle/>
                    <a:p>
                      <a:r>
                        <a:rPr lang="en-IN"/>
                        <a:t>North Carolina</a:t>
                      </a:r>
                    </a:p>
                  </a:txBody>
                  <a:tcPr anchor="ctr"/>
                </a:tc>
                <a:tc>
                  <a:txBody>
                    <a:bodyPr/>
                    <a:lstStyle/>
                    <a:p>
                      <a:r>
                        <a:rPr lang="en-IN"/>
                        <a:t>55603.16399999997</a:t>
                      </a:r>
                    </a:p>
                  </a:txBody>
                  <a:tcPr anchor="ctr"/>
                </a:tc>
                <a:extLst>
                  <a:ext uri="{0D108BD9-81ED-4DB2-BD59-A6C34878D82A}">
                    <a16:rowId xmlns:a16="http://schemas.microsoft.com/office/drawing/2014/main" val="3357796799"/>
                  </a:ext>
                </a:extLst>
              </a:tr>
              <a:tr h="389105">
                <a:tc>
                  <a:txBody>
                    <a:bodyPr/>
                    <a:lstStyle/>
                    <a:p>
                      <a:r>
                        <a:rPr lang="en-IN"/>
                        <a:t>Washington</a:t>
                      </a:r>
                    </a:p>
                  </a:txBody>
                  <a:tcPr anchor="ctr"/>
                </a:tc>
                <a:tc>
                  <a:txBody>
                    <a:bodyPr/>
                    <a:lstStyle/>
                    <a:p>
                      <a:r>
                        <a:rPr lang="en-IN"/>
                        <a:t>138641.26999999993</a:t>
                      </a:r>
                    </a:p>
                  </a:txBody>
                  <a:tcPr anchor="ctr"/>
                </a:tc>
                <a:extLst>
                  <a:ext uri="{0D108BD9-81ED-4DB2-BD59-A6C34878D82A}">
                    <a16:rowId xmlns:a16="http://schemas.microsoft.com/office/drawing/2014/main" val="3565115757"/>
                  </a:ext>
                </a:extLst>
              </a:tr>
              <a:tr h="389105">
                <a:tc>
                  <a:txBody>
                    <a:bodyPr/>
                    <a:lstStyle/>
                    <a:p>
                      <a:r>
                        <a:rPr lang="en-IN"/>
                        <a:t>Texas</a:t>
                      </a:r>
                    </a:p>
                  </a:txBody>
                  <a:tcPr anchor="ctr"/>
                </a:tc>
                <a:tc>
                  <a:txBody>
                    <a:bodyPr/>
                    <a:lstStyle/>
                    <a:p>
                      <a:r>
                        <a:rPr lang="en-IN"/>
                        <a:t>170188.04580000002</a:t>
                      </a:r>
                    </a:p>
                  </a:txBody>
                  <a:tcPr anchor="ctr"/>
                </a:tc>
                <a:extLst>
                  <a:ext uri="{0D108BD9-81ED-4DB2-BD59-A6C34878D82A}">
                    <a16:rowId xmlns:a16="http://schemas.microsoft.com/office/drawing/2014/main" val="686517491"/>
                  </a:ext>
                </a:extLst>
              </a:tr>
              <a:tr h="389105">
                <a:tc>
                  <a:txBody>
                    <a:bodyPr/>
                    <a:lstStyle/>
                    <a:p>
                      <a:r>
                        <a:rPr lang="en-IN"/>
                        <a:t>Wisconsin</a:t>
                      </a:r>
                    </a:p>
                  </a:txBody>
                  <a:tcPr anchor="ctr"/>
                </a:tc>
                <a:tc>
                  <a:txBody>
                    <a:bodyPr/>
                    <a:lstStyle/>
                    <a:p>
                      <a:r>
                        <a:rPr lang="en-IN"/>
                        <a:t>32114.61000000002</a:t>
                      </a:r>
                    </a:p>
                  </a:txBody>
                  <a:tcPr anchor="ctr"/>
                </a:tc>
                <a:extLst>
                  <a:ext uri="{0D108BD9-81ED-4DB2-BD59-A6C34878D82A}">
                    <a16:rowId xmlns:a16="http://schemas.microsoft.com/office/drawing/2014/main" val="2956364146"/>
                  </a:ext>
                </a:extLst>
              </a:tr>
              <a:tr h="389105">
                <a:tc>
                  <a:txBody>
                    <a:bodyPr/>
                    <a:lstStyle/>
                    <a:p>
                      <a:r>
                        <a:rPr lang="en-IN"/>
                        <a:t>Utah</a:t>
                      </a:r>
                    </a:p>
                  </a:txBody>
                  <a:tcPr anchor="ctr"/>
                </a:tc>
                <a:tc>
                  <a:txBody>
                    <a:bodyPr/>
                    <a:lstStyle/>
                    <a:p>
                      <a:r>
                        <a:rPr lang="en-IN"/>
                        <a:t>11220.055999999999</a:t>
                      </a:r>
                    </a:p>
                  </a:txBody>
                  <a:tcPr anchor="ctr"/>
                </a:tc>
                <a:extLst>
                  <a:ext uri="{0D108BD9-81ED-4DB2-BD59-A6C34878D82A}">
                    <a16:rowId xmlns:a16="http://schemas.microsoft.com/office/drawing/2014/main" val="4076541333"/>
                  </a:ext>
                </a:extLst>
              </a:tr>
              <a:tr h="389105">
                <a:tc>
                  <a:txBody>
                    <a:bodyPr/>
                    <a:lstStyle/>
                    <a:p>
                      <a:r>
                        <a:rPr lang="en-IN"/>
                        <a:t>Nebraska</a:t>
                      </a:r>
                    </a:p>
                  </a:txBody>
                  <a:tcPr anchor="ctr"/>
                </a:tc>
                <a:tc>
                  <a:txBody>
                    <a:bodyPr/>
                    <a:lstStyle/>
                    <a:p>
                      <a:r>
                        <a:rPr lang="en-IN"/>
                        <a:t>7464.9299999999985</a:t>
                      </a:r>
                    </a:p>
                  </a:txBody>
                  <a:tcPr anchor="ctr"/>
                </a:tc>
                <a:extLst>
                  <a:ext uri="{0D108BD9-81ED-4DB2-BD59-A6C34878D82A}">
                    <a16:rowId xmlns:a16="http://schemas.microsoft.com/office/drawing/2014/main" val="370719125"/>
                  </a:ext>
                </a:extLst>
              </a:tr>
              <a:tr h="389105">
                <a:tc>
                  <a:txBody>
                    <a:bodyPr/>
                    <a:lstStyle/>
                    <a:p>
                      <a:r>
                        <a:rPr lang="en-IN"/>
                        <a:t>Pennsylvania</a:t>
                      </a:r>
                    </a:p>
                  </a:txBody>
                  <a:tcPr anchor="ctr"/>
                </a:tc>
                <a:tc>
                  <a:txBody>
                    <a:bodyPr/>
                    <a:lstStyle/>
                    <a:p>
                      <a:r>
                        <a:rPr lang="en-IN" dirty="0"/>
                        <a:t>116511.91400000003</a:t>
                      </a:r>
                    </a:p>
                  </a:txBody>
                  <a:tcPr anchor="ctr"/>
                </a:tc>
                <a:extLst>
                  <a:ext uri="{0D108BD9-81ED-4DB2-BD59-A6C34878D82A}">
                    <a16:rowId xmlns:a16="http://schemas.microsoft.com/office/drawing/2014/main" val="2179422979"/>
                  </a:ext>
                </a:extLst>
              </a:tr>
            </a:tbl>
          </a:graphicData>
        </a:graphic>
      </p:graphicFrame>
      <p:graphicFrame>
        <p:nvGraphicFramePr>
          <p:cNvPr id="9" name="Table 8">
            <a:extLst>
              <a:ext uri="{FF2B5EF4-FFF2-40B4-BE49-F238E27FC236}">
                <a16:creationId xmlns:a16="http://schemas.microsoft.com/office/drawing/2014/main" id="{28EFB654-4A2E-0E9A-4F11-3453230DC1AC}"/>
              </a:ext>
            </a:extLst>
          </p:cNvPr>
          <p:cNvGraphicFramePr>
            <a:graphicFrameLocks noGrp="1"/>
          </p:cNvGraphicFramePr>
          <p:nvPr>
            <p:extLst>
              <p:ext uri="{D42A27DB-BD31-4B8C-83A1-F6EECF244321}">
                <p14:modId xmlns:p14="http://schemas.microsoft.com/office/powerpoint/2010/main" val="142704331"/>
              </p:ext>
            </p:extLst>
          </p:nvPr>
        </p:nvGraphicFramePr>
        <p:xfrm>
          <a:off x="6400803" y="1386349"/>
          <a:ext cx="5220930" cy="396240"/>
        </p:xfrm>
        <a:graphic>
          <a:graphicData uri="http://schemas.openxmlformats.org/drawingml/2006/table">
            <a:tbl>
              <a:tblPr firstRow="1" bandRow="1">
                <a:tableStyleId>{912C8C85-51F0-491E-9774-3900AFEF0FD7}</a:tableStyleId>
              </a:tblPr>
              <a:tblGrid>
                <a:gridCol w="2610465">
                  <a:extLst>
                    <a:ext uri="{9D8B030D-6E8A-4147-A177-3AD203B41FA5}">
                      <a16:colId xmlns:a16="http://schemas.microsoft.com/office/drawing/2014/main" val="1323887211"/>
                    </a:ext>
                  </a:extLst>
                </a:gridCol>
                <a:gridCol w="2610465">
                  <a:extLst>
                    <a:ext uri="{9D8B030D-6E8A-4147-A177-3AD203B41FA5}">
                      <a16:colId xmlns:a16="http://schemas.microsoft.com/office/drawing/2014/main" val="3962157108"/>
                    </a:ext>
                  </a:extLst>
                </a:gridCol>
              </a:tblGrid>
              <a:tr h="370840">
                <a:tc>
                  <a:txBody>
                    <a:bodyPr/>
                    <a:lstStyle/>
                    <a:p>
                      <a:r>
                        <a:rPr lang="en-IN" sz="2000" dirty="0"/>
                        <a:t>    State</a:t>
                      </a:r>
                    </a:p>
                  </a:txBody>
                  <a:tcPr/>
                </a:tc>
                <a:tc>
                  <a:txBody>
                    <a:bodyPr/>
                    <a:lstStyle/>
                    <a:p>
                      <a:r>
                        <a:rPr lang="en-IN" sz="2000" dirty="0"/>
                        <a:t>   </a:t>
                      </a:r>
                      <a:r>
                        <a:rPr lang="en-IN" sz="2000" dirty="0" err="1"/>
                        <a:t>Total_Sales</a:t>
                      </a:r>
                      <a:endParaRPr lang="en-IN" sz="2000" dirty="0"/>
                    </a:p>
                  </a:txBody>
                  <a:tcPr/>
                </a:tc>
                <a:extLst>
                  <a:ext uri="{0D108BD9-81ED-4DB2-BD59-A6C34878D82A}">
                    <a16:rowId xmlns:a16="http://schemas.microsoft.com/office/drawing/2014/main" val="1180650108"/>
                  </a:ext>
                </a:extLst>
              </a:tr>
            </a:tbl>
          </a:graphicData>
        </a:graphic>
      </p:graphicFrame>
    </p:spTree>
    <p:extLst>
      <p:ext uri="{BB962C8B-B14F-4D97-AF65-F5344CB8AC3E}">
        <p14:creationId xmlns:p14="http://schemas.microsoft.com/office/powerpoint/2010/main" val="87792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QL logo, MySQL Database Web development Computer Software, dolphin,  marine Mammal, animals png | PNGEgg">
            <a:extLst>
              <a:ext uri="{FF2B5EF4-FFF2-40B4-BE49-F238E27FC236}">
                <a16:creationId xmlns:a16="http://schemas.microsoft.com/office/drawing/2014/main" id="{B1CB300D-557F-197B-4FAC-988F1AA6A27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290" b="89071" l="8046" r="90805">
                        <a14:foregroundMark x1="29598" y1="70492" x2="29598" y2="70492"/>
                        <a14:foregroundMark x1="46264" y1="62295" x2="46264" y2="62295"/>
                        <a14:foregroundMark x1="8046" y1="62842" x2="8046" y2="62842"/>
                        <a14:foregroundMark x1="75000" y1="57923" x2="75000" y2="57923"/>
                        <a14:foregroundMark x1="90805" y1="73770" x2="90805" y2="73770"/>
                        <a14:foregroundMark x1="70977" y1="71038" x2="70977" y2="71038"/>
                        <a14:foregroundMark x1="70115" y1="38798" x2="70115" y2="38798"/>
                        <a14:foregroundMark x1="68678" y1="17486" x2="68678" y2="17486"/>
                        <a14:foregroundMark x1="90805" y1="73224" x2="90805" y2="73224"/>
                      </a14:backgroundRemoval>
                    </a14:imgEffect>
                  </a14:imgLayer>
                </a14:imgProps>
              </a:ext>
              <a:ext uri="{28A0092B-C50C-407E-A947-70E740481C1C}">
                <a14:useLocalDpi xmlns:a14="http://schemas.microsoft.com/office/drawing/2010/main" val="0"/>
              </a:ext>
            </a:extLst>
          </a:blip>
          <a:srcRect/>
          <a:stretch>
            <a:fillRect/>
          </a:stretch>
        </p:blipFill>
        <p:spPr bwMode="auto">
          <a:xfrm>
            <a:off x="7776026" y="1"/>
            <a:ext cx="2636335" cy="138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C2FF1B-4EB9-0755-6A77-272362CF623A}"/>
              </a:ext>
            </a:extLst>
          </p:cNvPr>
          <p:cNvSpPr txBox="1"/>
          <p:nvPr/>
        </p:nvSpPr>
        <p:spPr>
          <a:xfrm>
            <a:off x="298593" y="1495538"/>
            <a:ext cx="6343097" cy="1569660"/>
          </a:xfrm>
          <a:prstGeom prst="rect">
            <a:avLst/>
          </a:prstGeom>
          <a:noFill/>
        </p:spPr>
        <p:txBody>
          <a:bodyPr wrap="square" rtlCol="0">
            <a:spAutoFit/>
          </a:bodyPr>
          <a:lstStyle/>
          <a:p>
            <a:r>
              <a:rPr lang="en-US" sz="3200" b="1" dirty="0">
                <a:solidFill>
                  <a:srgbClr val="FFC000"/>
                </a:solidFill>
              </a:rPr>
              <a:t># 6 .Subquery: Retrieve cities with total profit greater than the overall average profit</a:t>
            </a:r>
            <a:endParaRPr lang="en-IN" sz="3200" b="1" dirty="0">
              <a:solidFill>
                <a:srgbClr val="FFC000"/>
              </a:solidFill>
            </a:endParaRPr>
          </a:p>
        </p:txBody>
      </p:sp>
      <p:sp>
        <p:nvSpPr>
          <p:cNvPr id="4" name="TextBox 3">
            <a:extLst>
              <a:ext uri="{FF2B5EF4-FFF2-40B4-BE49-F238E27FC236}">
                <a16:creationId xmlns:a16="http://schemas.microsoft.com/office/drawing/2014/main" id="{73D35875-0B72-5445-D807-BEC2E94CE3CF}"/>
              </a:ext>
            </a:extLst>
          </p:cNvPr>
          <p:cNvSpPr txBox="1"/>
          <p:nvPr/>
        </p:nvSpPr>
        <p:spPr>
          <a:xfrm>
            <a:off x="471946" y="3434526"/>
            <a:ext cx="5251716" cy="1631216"/>
          </a:xfrm>
          <a:prstGeom prst="rect">
            <a:avLst/>
          </a:prstGeom>
          <a:noFill/>
        </p:spPr>
        <p:txBody>
          <a:bodyPr wrap="square" rtlCol="0">
            <a:spAutoFit/>
          </a:bodyPr>
          <a:lstStyle/>
          <a:p>
            <a:r>
              <a:rPr lang="en-US" sz="2000" b="1" dirty="0"/>
              <a:t>SELECT City, SUM(Profit) AS </a:t>
            </a:r>
            <a:r>
              <a:rPr lang="en-US" sz="2000" b="1" dirty="0" err="1"/>
              <a:t>Total_Profit</a:t>
            </a:r>
            <a:endParaRPr lang="en-US" sz="2000" b="1" dirty="0"/>
          </a:p>
          <a:p>
            <a:r>
              <a:rPr lang="en-US" sz="2000" b="1" dirty="0"/>
              <a:t>FROM </a:t>
            </a:r>
            <a:r>
              <a:rPr lang="en-US" sz="2000" b="1" dirty="0" err="1"/>
              <a:t>SampleSuperstore</a:t>
            </a:r>
            <a:endParaRPr lang="en-US" sz="2000" b="1" dirty="0"/>
          </a:p>
          <a:p>
            <a:r>
              <a:rPr lang="en-US" sz="2000" b="1" dirty="0"/>
              <a:t>GROUP BY City</a:t>
            </a:r>
          </a:p>
          <a:p>
            <a:r>
              <a:rPr lang="en-US" sz="2000" b="1" dirty="0"/>
              <a:t>HAVING </a:t>
            </a:r>
            <a:r>
              <a:rPr lang="en-US" sz="2000" b="1" dirty="0" err="1"/>
              <a:t>Total_Profit</a:t>
            </a:r>
            <a:r>
              <a:rPr lang="en-US" sz="2000" b="1" dirty="0"/>
              <a:t> &gt; (SELECT AVG(Profit) FROM </a:t>
            </a:r>
            <a:r>
              <a:rPr lang="en-US" sz="2000" b="1" dirty="0" err="1"/>
              <a:t>SampleSuperstore</a:t>
            </a:r>
            <a:r>
              <a:rPr lang="en-US" sz="2000" b="1" dirty="0"/>
              <a:t>) LIMIT 10;</a:t>
            </a:r>
            <a:endParaRPr lang="en-IN" sz="2000" b="1" dirty="0"/>
          </a:p>
        </p:txBody>
      </p:sp>
      <p:graphicFrame>
        <p:nvGraphicFramePr>
          <p:cNvPr id="8" name="Table 7">
            <a:extLst>
              <a:ext uri="{FF2B5EF4-FFF2-40B4-BE49-F238E27FC236}">
                <a16:creationId xmlns:a16="http://schemas.microsoft.com/office/drawing/2014/main" id="{2E340579-8866-EDCE-CA29-CF6E312CF123}"/>
              </a:ext>
            </a:extLst>
          </p:cNvPr>
          <p:cNvGraphicFramePr>
            <a:graphicFrameLocks noGrp="1"/>
          </p:cNvGraphicFramePr>
          <p:nvPr>
            <p:extLst>
              <p:ext uri="{D42A27DB-BD31-4B8C-83A1-F6EECF244321}">
                <p14:modId xmlns:p14="http://schemas.microsoft.com/office/powerpoint/2010/main" val="687839019"/>
              </p:ext>
            </p:extLst>
          </p:nvPr>
        </p:nvGraphicFramePr>
        <p:xfrm>
          <a:off x="6725266" y="2126366"/>
          <a:ext cx="4994788" cy="3657600"/>
        </p:xfrm>
        <a:graphic>
          <a:graphicData uri="http://schemas.openxmlformats.org/drawingml/2006/table">
            <a:tbl>
              <a:tblPr>
                <a:tableStyleId>{68D230F3-CF80-4859-8CE7-A43EE81993B5}</a:tableStyleId>
              </a:tblPr>
              <a:tblGrid>
                <a:gridCol w="2497394">
                  <a:extLst>
                    <a:ext uri="{9D8B030D-6E8A-4147-A177-3AD203B41FA5}">
                      <a16:colId xmlns:a16="http://schemas.microsoft.com/office/drawing/2014/main" val="1594928493"/>
                    </a:ext>
                  </a:extLst>
                </a:gridCol>
                <a:gridCol w="2497394">
                  <a:extLst>
                    <a:ext uri="{9D8B030D-6E8A-4147-A177-3AD203B41FA5}">
                      <a16:colId xmlns:a16="http://schemas.microsoft.com/office/drawing/2014/main" val="820195286"/>
                    </a:ext>
                  </a:extLst>
                </a:gridCol>
              </a:tblGrid>
              <a:tr h="356352">
                <a:tc>
                  <a:txBody>
                    <a:bodyPr/>
                    <a:lstStyle/>
                    <a:p>
                      <a:r>
                        <a:rPr lang="en-IN" dirty="0"/>
                        <a:t>Henderson</a:t>
                      </a:r>
                    </a:p>
                  </a:txBody>
                  <a:tcPr anchor="ctr"/>
                </a:tc>
                <a:tc>
                  <a:txBody>
                    <a:bodyPr/>
                    <a:lstStyle/>
                    <a:p>
                      <a:r>
                        <a:rPr lang="en-IN"/>
                        <a:t>4911.8609</a:t>
                      </a:r>
                    </a:p>
                  </a:txBody>
                  <a:tcPr anchor="ctr"/>
                </a:tc>
                <a:extLst>
                  <a:ext uri="{0D108BD9-81ED-4DB2-BD59-A6C34878D82A}">
                    <a16:rowId xmlns:a16="http://schemas.microsoft.com/office/drawing/2014/main" val="1133932475"/>
                  </a:ext>
                </a:extLst>
              </a:tr>
              <a:tr h="356352">
                <a:tc>
                  <a:txBody>
                    <a:bodyPr/>
                    <a:lstStyle/>
                    <a:p>
                      <a:r>
                        <a:rPr lang="en-IN"/>
                        <a:t>Los Angeles</a:t>
                      </a:r>
                    </a:p>
                  </a:txBody>
                  <a:tcPr anchor="ctr"/>
                </a:tc>
                <a:tc>
                  <a:txBody>
                    <a:bodyPr/>
                    <a:lstStyle/>
                    <a:p>
                      <a:r>
                        <a:rPr lang="en-IN"/>
                        <a:t>30440.75789999997</a:t>
                      </a:r>
                    </a:p>
                  </a:txBody>
                  <a:tcPr anchor="ctr"/>
                </a:tc>
                <a:extLst>
                  <a:ext uri="{0D108BD9-81ED-4DB2-BD59-A6C34878D82A}">
                    <a16:rowId xmlns:a16="http://schemas.microsoft.com/office/drawing/2014/main" val="1489189066"/>
                  </a:ext>
                </a:extLst>
              </a:tr>
              <a:tr h="356352">
                <a:tc>
                  <a:txBody>
                    <a:bodyPr/>
                    <a:lstStyle/>
                    <a:p>
                      <a:r>
                        <a:rPr lang="en-IN"/>
                        <a:t>Seattle</a:t>
                      </a:r>
                    </a:p>
                  </a:txBody>
                  <a:tcPr anchor="ctr"/>
                </a:tc>
                <a:tc>
                  <a:txBody>
                    <a:bodyPr/>
                    <a:lstStyle/>
                    <a:p>
                      <a:r>
                        <a:rPr lang="en-IN"/>
                        <a:t>29156.0967</a:t>
                      </a:r>
                    </a:p>
                  </a:txBody>
                  <a:tcPr anchor="ctr"/>
                </a:tc>
                <a:extLst>
                  <a:ext uri="{0D108BD9-81ED-4DB2-BD59-A6C34878D82A}">
                    <a16:rowId xmlns:a16="http://schemas.microsoft.com/office/drawing/2014/main" val="3098847962"/>
                  </a:ext>
                </a:extLst>
              </a:tr>
              <a:tr h="356352">
                <a:tc>
                  <a:txBody>
                    <a:bodyPr/>
                    <a:lstStyle/>
                    <a:p>
                      <a:r>
                        <a:rPr lang="en-IN"/>
                        <a:t>Fort Worth</a:t>
                      </a:r>
                    </a:p>
                  </a:txBody>
                  <a:tcPr anchor="ctr"/>
                </a:tc>
                <a:tc>
                  <a:txBody>
                    <a:bodyPr/>
                    <a:lstStyle/>
                    <a:p>
                      <a:r>
                        <a:rPr lang="en-IN"/>
                        <a:t>298.7327</a:t>
                      </a:r>
                    </a:p>
                  </a:txBody>
                  <a:tcPr anchor="ctr"/>
                </a:tc>
                <a:extLst>
                  <a:ext uri="{0D108BD9-81ED-4DB2-BD59-A6C34878D82A}">
                    <a16:rowId xmlns:a16="http://schemas.microsoft.com/office/drawing/2014/main" val="2950419696"/>
                  </a:ext>
                </a:extLst>
              </a:tr>
              <a:tr h="356352">
                <a:tc>
                  <a:txBody>
                    <a:bodyPr/>
                    <a:lstStyle/>
                    <a:p>
                      <a:r>
                        <a:rPr lang="en-IN"/>
                        <a:t>Madison</a:t>
                      </a:r>
                    </a:p>
                  </a:txBody>
                  <a:tcPr anchor="ctr"/>
                </a:tc>
                <a:tc>
                  <a:txBody>
                    <a:bodyPr/>
                    <a:lstStyle/>
                    <a:p>
                      <a:r>
                        <a:rPr lang="en-IN"/>
                        <a:t>1123.6552000000004</a:t>
                      </a:r>
                    </a:p>
                  </a:txBody>
                  <a:tcPr anchor="ctr"/>
                </a:tc>
                <a:extLst>
                  <a:ext uri="{0D108BD9-81ED-4DB2-BD59-A6C34878D82A}">
                    <a16:rowId xmlns:a16="http://schemas.microsoft.com/office/drawing/2014/main" val="1935993467"/>
                  </a:ext>
                </a:extLst>
              </a:tr>
              <a:tr h="356352">
                <a:tc>
                  <a:txBody>
                    <a:bodyPr/>
                    <a:lstStyle/>
                    <a:p>
                      <a:r>
                        <a:rPr lang="en-IN"/>
                        <a:t>West Jordan</a:t>
                      </a:r>
                    </a:p>
                  </a:txBody>
                  <a:tcPr anchor="ctr"/>
                </a:tc>
                <a:tc>
                  <a:txBody>
                    <a:bodyPr/>
                    <a:lstStyle/>
                    <a:p>
                      <a:r>
                        <a:rPr lang="en-IN"/>
                        <a:t>102.6723</a:t>
                      </a:r>
                    </a:p>
                  </a:txBody>
                  <a:tcPr anchor="ctr"/>
                </a:tc>
                <a:extLst>
                  <a:ext uri="{0D108BD9-81ED-4DB2-BD59-A6C34878D82A}">
                    <a16:rowId xmlns:a16="http://schemas.microsoft.com/office/drawing/2014/main" val="1323794239"/>
                  </a:ext>
                </a:extLst>
              </a:tr>
              <a:tr h="356352">
                <a:tc>
                  <a:txBody>
                    <a:bodyPr/>
                    <a:lstStyle/>
                    <a:p>
                      <a:r>
                        <a:rPr lang="en-IN"/>
                        <a:t>San Francisco</a:t>
                      </a:r>
                    </a:p>
                  </a:txBody>
                  <a:tcPr anchor="ctr"/>
                </a:tc>
                <a:tc>
                  <a:txBody>
                    <a:bodyPr/>
                    <a:lstStyle/>
                    <a:p>
                      <a:r>
                        <a:rPr lang="en-IN"/>
                        <a:t>17507.385399999985</a:t>
                      </a:r>
                    </a:p>
                  </a:txBody>
                  <a:tcPr anchor="ctr"/>
                </a:tc>
                <a:extLst>
                  <a:ext uri="{0D108BD9-81ED-4DB2-BD59-A6C34878D82A}">
                    <a16:rowId xmlns:a16="http://schemas.microsoft.com/office/drawing/2014/main" val="622522397"/>
                  </a:ext>
                </a:extLst>
              </a:tr>
              <a:tr h="356352">
                <a:tc>
                  <a:txBody>
                    <a:bodyPr/>
                    <a:lstStyle/>
                    <a:p>
                      <a:r>
                        <a:rPr lang="en-IN"/>
                        <a:t>Fremont</a:t>
                      </a:r>
                    </a:p>
                  </a:txBody>
                  <a:tcPr anchor="ctr"/>
                </a:tc>
                <a:tc>
                  <a:txBody>
                    <a:bodyPr/>
                    <a:lstStyle/>
                    <a:p>
                      <a:r>
                        <a:rPr lang="en-IN"/>
                        <a:t>179.4696</a:t>
                      </a:r>
                    </a:p>
                  </a:txBody>
                  <a:tcPr anchor="ctr"/>
                </a:tc>
                <a:extLst>
                  <a:ext uri="{0D108BD9-81ED-4DB2-BD59-A6C34878D82A}">
                    <a16:rowId xmlns:a16="http://schemas.microsoft.com/office/drawing/2014/main" val="743442707"/>
                  </a:ext>
                </a:extLst>
              </a:tr>
              <a:tr h="356352">
                <a:tc>
                  <a:txBody>
                    <a:bodyPr/>
                    <a:lstStyle/>
                    <a:p>
                      <a:r>
                        <a:rPr lang="en-IN"/>
                        <a:t>Orem</a:t>
                      </a:r>
                    </a:p>
                  </a:txBody>
                  <a:tcPr anchor="ctr"/>
                </a:tc>
                <a:tc>
                  <a:txBody>
                    <a:bodyPr/>
                    <a:lstStyle/>
                    <a:p>
                      <a:r>
                        <a:rPr lang="en-IN"/>
                        <a:t>514.6335</a:t>
                      </a:r>
                    </a:p>
                  </a:txBody>
                  <a:tcPr anchor="ctr"/>
                </a:tc>
                <a:extLst>
                  <a:ext uri="{0D108BD9-81ED-4DB2-BD59-A6C34878D82A}">
                    <a16:rowId xmlns:a16="http://schemas.microsoft.com/office/drawing/2014/main" val="146076394"/>
                  </a:ext>
                </a:extLst>
              </a:tr>
              <a:tr h="356352">
                <a:tc>
                  <a:txBody>
                    <a:bodyPr/>
                    <a:lstStyle/>
                    <a:p>
                      <a:r>
                        <a:rPr lang="en-IN"/>
                        <a:t>Eagan</a:t>
                      </a:r>
                    </a:p>
                  </a:txBody>
                  <a:tcPr anchor="ctr"/>
                </a:tc>
                <a:tc>
                  <a:txBody>
                    <a:bodyPr/>
                    <a:lstStyle/>
                    <a:p>
                      <a:r>
                        <a:rPr lang="en-IN" dirty="0"/>
                        <a:t>87.0338</a:t>
                      </a:r>
                    </a:p>
                  </a:txBody>
                  <a:tcPr anchor="ctr"/>
                </a:tc>
                <a:extLst>
                  <a:ext uri="{0D108BD9-81ED-4DB2-BD59-A6C34878D82A}">
                    <a16:rowId xmlns:a16="http://schemas.microsoft.com/office/drawing/2014/main" val="3568014473"/>
                  </a:ext>
                </a:extLst>
              </a:tr>
            </a:tbl>
          </a:graphicData>
        </a:graphic>
      </p:graphicFrame>
      <p:graphicFrame>
        <p:nvGraphicFramePr>
          <p:cNvPr id="9" name="Table 8">
            <a:extLst>
              <a:ext uri="{FF2B5EF4-FFF2-40B4-BE49-F238E27FC236}">
                <a16:creationId xmlns:a16="http://schemas.microsoft.com/office/drawing/2014/main" id="{A3EEFDB9-FABA-10BE-1293-69B66F8210D6}"/>
              </a:ext>
            </a:extLst>
          </p:cNvPr>
          <p:cNvGraphicFramePr>
            <a:graphicFrameLocks noGrp="1"/>
          </p:cNvGraphicFramePr>
          <p:nvPr>
            <p:extLst>
              <p:ext uri="{D42A27DB-BD31-4B8C-83A1-F6EECF244321}">
                <p14:modId xmlns:p14="http://schemas.microsoft.com/office/powerpoint/2010/main" val="2973940989"/>
              </p:ext>
            </p:extLst>
          </p:nvPr>
        </p:nvGraphicFramePr>
        <p:xfrm>
          <a:off x="6725266" y="1533001"/>
          <a:ext cx="4994788" cy="370840"/>
        </p:xfrm>
        <a:graphic>
          <a:graphicData uri="http://schemas.openxmlformats.org/drawingml/2006/table">
            <a:tbl>
              <a:tblPr firstRow="1" bandRow="1">
                <a:tableStyleId>{912C8C85-51F0-491E-9774-3900AFEF0FD7}</a:tableStyleId>
              </a:tblPr>
              <a:tblGrid>
                <a:gridCol w="2497394">
                  <a:extLst>
                    <a:ext uri="{9D8B030D-6E8A-4147-A177-3AD203B41FA5}">
                      <a16:colId xmlns:a16="http://schemas.microsoft.com/office/drawing/2014/main" val="2388182837"/>
                    </a:ext>
                  </a:extLst>
                </a:gridCol>
                <a:gridCol w="2497394">
                  <a:extLst>
                    <a:ext uri="{9D8B030D-6E8A-4147-A177-3AD203B41FA5}">
                      <a16:colId xmlns:a16="http://schemas.microsoft.com/office/drawing/2014/main" val="240272249"/>
                    </a:ext>
                  </a:extLst>
                </a:gridCol>
              </a:tblGrid>
              <a:tr h="370840">
                <a:tc>
                  <a:txBody>
                    <a:bodyPr/>
                    <a:lstStyle/>
                    <a:p>
                      <a:r>
                        <a:rPr lang="en-IN" dirty="0"/>
                        <a:t>     City</a:t>
                      </a:r>
                    </a:p>
                  </a:txBody>
                  <a:tcPr/>
                </a:tc>
                <a:tc>
                  <a:txBody>
                    <a:bodyPr/>
                    <a:lstStyle/>
                    <a:p>
                      <a:r>
                        <a:rPr lang="en-IN" dirty="0"/>
                        <a:t>   </a:t>
                      </a:r>
                      <a:r>
                        <a:rPr lang="en-IN" dirty="0" err="1"/>
                        <a:t>Total_Profit</a:t>
                      </a:r>
                      <a:endParaRPr lang="en-IN" dirty="0"/>
                    </a:p>
                  </a:txBody>
                  <a:tcPr/>
                </a:tc>
                <a:extLst>
                  <a:ext uri="{0D108BD9-81ED-4DB2-BD59-A6C34878D82A}">
                    <a16:rowId xmlns:a16="http://schemas.microsoft.com/office/drawing/2014/main" val="1499053099"/>
                  </a:ext>
                </a:extLst>
              </a:tr>
            </a:tbl>
          </a:graphicData>
        </a:graphic>
      </p:graphicFrame>
    </p:spTree>
    <p:extLst>
      <p:ext uri="{BB962C8B-B14F-4D97-AF65-F5344CB8AC3E}">
        <p14:creationId xmlns:p14="http://schemas.microsoft.com/office/powerpoint/2010/main" val="2611589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829</TotalTime>
  <Words>1005</Words>
  <Application>Microsoft Office PowerPoint</Application>
  <PresentationFormat>Widescreen</PresentationFormat>
  <Paragraphs>219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dhatchanadmsr1311@outlook.com</dc:creator>
  <cp:lastModifiedBy>dhatchanadmsr1311@outlook.com</cp:lastModifiedBy>
  <cp:revision>25</cp:revision>
  <dcterms:created xsi:type="dcterms:W3CDTF">2024-09-24T06:06:56Z</dcterms:created>
  <dcterms:modified xsi:type="dcterms:W3CDTF">2024-11-18T12:24:37Z</dcterms:modified>
</cp:coreProperties>
</file>